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 id="2147483709" r:id="rId2"/>
  </p:sldMasterIdLst>
  <p:notesMasterIdLst>
    <p:notesMasterId r:id="rId133"/>
  </p:notesMasterIdLst>
  <p:sldIdLst>
    <p:sldId id="308" r:id="rId3"/>
    <p:sldId id="309" r:id="rId4"/>
    <p:sldId id="279" r:id="rId5"/>
    <p:sldId id="280" r:id="rId6"/>
    <p:sldId id="281" r:id="rId7"/>
    <p:sldId id="282" r:id="rId8"/>
    <p:sldId id="283" r:id="rId9"/>
    <p:sldId id="284" r:id="rId10"/>
    <p:sldId id="414" r:id="rId11"/>
    <p:sldId id="287" r:id="rId12"/>
    <p:sldId id="288" r:id="rId13"/>
    <p:sldId id="289" r:id="rId14"/>
    <p:sldId id="290" r:id="rId15"/>
    <p:sldId id="291" r:id="rId16"/>
    <p:sldId id="292" r:id="rId17"/>
    <p:sldId id="293" r:id="rId18"/>
    <p:sldId id="294" r:id="rId19"/>
    <p:sldId id="415" r:id="rId20"/>
    <p:sldId id="296" r:id="rId21"/>
    <p:sldId id="297" r:id="rId22"/>
    <p:sldId id="310" r:id="rId23"/>
    <p:sldId id="311" r:id="rId24"/>
    <p:sldId id="312" r:id="rId25"/>
    <p:sldId id="419" r:id="rId26"/>
    <p:sldId id="301" r:id="rId27"/>
    <p:sldId id="299" r:id="rId28"/>
    <p:sldId id="305" r:id="rId29"/>
    <p:sldId id="303" r:id="rId30"/>
    <p:sldId id="304" r:id="rId31"/>
    <p:sldId id="302" r:id="rId32"/>
    <p:sldId id="306" r:id="rId33"/>
    <p:sldId id="313" r:id="rId34"/>
    <p:sldId id="314" r:id="rId35"/>
    <p:sldId id="316" r:id="rId36"/>
    <p:sldId id="317" r:id="rId37"/>
    <p:sldId id="318" r:id="rId38"/>
    <p:sldId id="319" r:id="rId39"/>
    <p:sldId id="320" r:id="rId40"/>
    <p:sldId id="321" r:id="rId41"/>
    <p:sldId id="322" r:id="rId42"/>
    <p:sldId id="323" r:id="rId43"/>
    <p:sldId id="324"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337" r:id="rId57"/>
    <p:sldId id="338" r:id="rId58"/>
    <p:sldId id="420" r:id="rId59"/>
    <p:sldId id="418" r:id="rId60"/>
    <p:sldId id="341" r:id="rId61"/>
    <p:sldId id="342" r:id="rId62"/>
    <p:sldId id="343" r:id="rId63"/>
    <p:sldId id="344" r:id="rId64"/>
    <p:sldId id="345" r:id="rId65"/>
    <p:sldId id="421" r:id="rId66"/>
    <p:sldId id="347" r:id="rId67"/>
    <p:sldId id="417" r:id="rId68"/>
    <p:sldId id="349" r:id="rId69"/>
    <p:sldId id="350" r:id="rId70"/>
    <p:sldId id="351" r:id="rId71"/>
    <p:sldId id="352" r:id="rId72"/>
    <p:sldId id="353" r:id="rId73"/>
    <p:sldId id="354" r:id="rId74"/>
    <p:sldId id="355" r:id="rId75"/>
    <p:sldId id="356" r:id="rId76"/>
    <p:sldId id="357" r:id="rId77"/>
    <p:sldId id="358" r:id="rId78"/>
    <p:sldId id="359" r:id="rId79"/>
    <p:sldId id="360" r:id="rId80"/>
    <p:sldId id="361" r:id="rId81"/>
    <p:sldId id="362" r:id="rId82"/>
    <p:sldId id="363" r:id="rId83"/>
    <p:sldId id="364" r:id="rId84"/>
    <p:sldId id="365" r:id="rId85"/>
    <p:sldId id="366" r:id="rId86"/>
    <p:sldId id="367" r:id="rId87"/>
    <p:sldId id="368" r:id="rId88"/>
    <p:sldId id="369" r:id="rId89"/>
    <p:sldId id="370" r:id="rId90"/>
    <p:sldId id="371" r:id="rId91"/>
    <p:sldId id="372" r:id="rId92"/>
    <p:sldId id="373" r:id="rId93"/>
    <p:sldId id="374" r:id="rId94"/>
    <p:sldId id="375" r:id="rId95"/>
    <p:sldId id="376" r:id="rId96"/>
    <p:sldId id="377" r:id="rId97"/>
    <p:sldId id="378" r:id="rId98"/>
    <p:sldId id="379" r:id="rId99"/>
    <p:sldId id="380" r:id="rId100"/>
    <p:sldId id="381" r:id="rId101"/>
    <p:sldId id="382" r:id="rId102"/>
    <p:sldId id="383" r:id="rId103"/>
    <p:sldId id="384" r:id="rId104"/>
    <p:sldId id="385" r:id="rId105"/>
    <p:sldId id="413" r:id="rId106"/>
    <p:sldId id="387" r:id="rId107"/>
    <p:sldId id="388" r:id="rId108"/>
    <p:sldId id="389" r:id="rId109"/>
    <p:sldId id="390" r:id="rId110"/>
    <p:sldId id="391" r:id="rId111"/>
    <p:sldId id="392" r:id="rId112"/>
    <p:sldId id="393" r:id="rId113"/>
    <p:sldId id="394" r:id="rId114"/>
    <p:sldId id="395" r:id="rId115"/>
    <p:sldId id="396" r:id="rId116"/>
    <p:sldId id="397" r:id="rId117"/>
    <p:sldId id="398" r:id="rId118"/>
    <p:sldId id="399" r:id="rId119"/>
    <p:sldId id="400" r:id="rId120"/>
    <p:sldId id="401" r:id="rId121"/>
    <p:sldId id="402" r:id="rId122"/>
    <p:sldId id="403" r:id="rId123"/>
    <p:sldId id="404" r:id="rId124"/>
    <p:sldId id="405" r:id="rId125"/>
    <p:sldId id="406" r:id="rId126"/>
    <p:sldId id="407" r:id="rId127"/>
    <p:sldId id="408" r:id="rId128"/>
    <p:sldId id="409" r:id="rId129"/>
    <p:sldId id="410" r:id="rId130"/>
    <p:sldId id="411" r:id="rId131"/>
    <p:sldId id="412" r:id="rId13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92F"/>
    <a:srgbClr val="51AA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3" autoAdjust="0"/>
    <p:restoredTop sz="88523" autoAdjust="0"/>
  </p:normalViewPr>
  <p:slideViewPr>
    <p:cSldViewPr snapToGrid="0" snapToObjects="1">
      <p:cViewPr>
        <p:scale>
          <a:sx n="80" d="100"/>
          <a:sy n="80" d="100"/>
        </p:scale>
        <p:origin x="-96" y="-4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1992" y="-72"/>
      </p:cViewPr>
      <p:guideLst>
        <p:guide orient="horz" pos="2949"/>
        <p:guide pos="222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b="1" i="0" u="none" strike="noStrike" baseline="0">
                <a:solidFill>
                  <a:srgbClr val="000000"/>
                </a:solidFill>
                <a:latin typeface="Arial"/>
                <a:ea typeface="Arial"/>
                <a:cs typeface="Arial"/>
              </a:defRPr>
            </a:pPr>
            <a:r>
              <a:rPr lang="en-US" sz="1100" dirty="0"/>
              <a:t>Annual Cost Comparison</a:t>
            </a:r>
          </a:p>
        </c:rich>
      </c:tx>
      <c:layout>
        <c:manualLayout>
          <c:xMode val="edge"/>
          <c:yMode val="edge"/>
          <c:x val="0.31026785714285715"/>
          <c:y val="2.952755905511811E-2"/>
        </c:manualLayout>
      </c:layout>
      <c:overlay val="0"/>
      <c:spPr>
        <a:noFill/>
        <a:ln w="25400">
          <a:noFill/>
        </a:ln>
      </c:spPr>
    </c:title>
    <c:autoTitleDeleted val="0"/>
    <c:plotArea>
      <c:layout>
        <c:manualLayout>
          <c:layoutTarget val="inner"/>
          <c:xMode val="edge"/>
          <c:yMode val="edge"/>
          <c:x val="6.6964234671078912E-2"/>
          <c:y val="0.16242370669339237"/>
          <c:w val="0.8660714285714286"/>
          <c:h val="0.60433128953471937"/>
        </c:manualLayout>
      </c:layout>
      <c:barChart>
        <c:barDir val="col"/>
        <c:grouping val="clustered"/>
        <c:varyColors val="0"/>
        <c:ser>
          <c:idx val="0"/>
          <c:order val="0"/>
          <c:tx>
            <c:strRef>
              <c:f>Hyd!$D$4</c:f>
              <c:strCache>
                <c:ptCount val="1"/>
                <c:pt idx="0">
                  <c:v>Currently</c:v>
                </c:pt>
              </c:strCache>
            </c:strRef>
          </c:tx>
          <c:spPr>
            <a:solidFill>
              <a:srgbClr val="993366"/>
            </a:solidFill>
            <a:ln w="12700">
              <a:solidFill>
                <a:srgbClr val="000000"/>
              </a:solidFill>
              <a:prstDash val="solid"/>
            </a:ln>
          </c:spPr>
          <c:invertIfNegative val="0"/>
          <c:cat>
            <c:strRef>
              <c:f>(Hyd!$C$20,Hyd!$C$24,Hyd!$C$40,Hyd!$C$44,Hyd!$B$46,Hyd!$B$48)</c:f>
              <c:strCache>
                <c:ptCount val="6"/>
                <c:pt idx="0">
                  <c:v>Fluid Cost</c:v>
                </c:pt>
                <c:pt idx="1">
                  <c:v>Waste Treatment Cost</c:v>
                </c:pt>
                <c:pt idx="2">
                  <c:v>Equipment Cost</c:v>
                </c:pt>
                <c:pt idx="3">
                  <c:v>Downtime Cost</c:v>
                </c:pt>
                <c:pt idx="4">
                  <c:v>Total Annual Cost</c:v>
                </c:pt>
                <c:pt idx="5">
                  <c:v>Annual Savings</c:v>
                </c:pt>
              </c:strCache>
            </c:strRef>
          </c:cat>
          <c:val>
            <c:numRef>
              <c:f>(Hyd!$D$20,Hyd!$D$24,Hyd!$D$40,Hyd!$D$44,Hyd!$D$46,Hyd!$D$48)</c:f>
              <c:numCache>
                <c:formatCode>"$"#,##0.00</c:formatCode>
                <c:ptCount val="6"/>
                <c:pt idx="0">
                  <c:v>32550</c:v>
                </c:pt>
                <c:pt idx="1">
                  <c:v>0</c:v>
                </c:pt>
                <c:pt idx="2" formatCode="&quot;$&quot;#,##0">
                  <c:v>4050</c:v>
                </c:pt>
                <c:pt idx="3" formatCode="&quot;$&quot;#,##0">
                  <c:v>40000</c:v>
                </c:pt>
                <c:pt idx="4" formatCode="&quot;$&quot;#,##0">
                  <c:v>76600</c:v>
                </c:pt>
              </c:numCache>
            </c:numRef>
          </c:val>
        </c:ser>
        <c:ser>
          <c:idx val="1"/>
          <c:order val="1"/>
          <c:tx>
            <c:strRef>
              <c:f>Hyd!$E$4</c:f>
              <c:strCache>
                <c:ptCount val="1"/>
                <c:pt idx="0">
                  <c:v>Castrol</c:v>
                </c:pt>
              </c:strCache>
            </c:strRef>
          </c:tx>
          <c:spPr>
            <a:solidFill>
              <a:srgbClr val="9999FF"/>
            </a:solidFill>
            <a:ln w="12700">
              <a:solidFill>
                <a:srgbClr val="000000"/>
              </a:solidFill>
              <a:prstDash val="solid"/>
            </a:ln>
          </c:spPr>
          <c:invertIfNegative val="0"/>
          <c:dPt>
            <c:idx val="5"/>
            <c:invertIfNegative val="0"/>
            <c:bubble3D val="0"/>
            <c:spPr>
              <a:solidFill>
                <a:srgbClr val="00FF00"/>
              </a:solidFill>
              <a:ln w="12700">
                <a:solidFill>
                  <a:srgbClr val="000000"/>
                </a:solidFill>
                <a:prstDash val="solid"/>
              </a:ln>
            </c:spPr>
          </c:dPt>
          <c:val>
            <c:numRef>
              <c:f>(Hyd!$E$20,Hyd!$E$24,Hyd!$E$40,Hyd!$E$44,Hyd!$E$46,Hyd!$E$48)</c:f>
              <c:numCache>
                <c:formatCode>"$"#,##0.00</c:formatCode>
                <c:ptCount val="6"/>
                <c:pt idx="0">
                  <c:v>31447.5</c:v>
                </c:pt>
                <c:pt idx="1">
                  <c:v>0</c:v>
                </c:pt>
                <c:pt idx="2" formatCode="&quot;$&quot;#,##0">
                  <c:v>0</c:v>
                </c:pt>
                <c:pt idx="3" formatCode="&quot;$&quot;#,##0">
                  <c:v>7000</c:v>
                </c:pt>
                <c:pt idx="4" formatCode="&quot;$&quot;#,##0">
                  <c:v>38447.5</c:v>
                </c:pt>
                <c:pt idx="5" formatCode="&quot;$&quot;#,##0">
                  <c:v>38152.5</c:v>
                </c:pt>
              </c:numCache>
            </c:numRef>
          </c:val>
        </c:ser>
        <c:dLbls>
          <c:showLegendKey val="0"/>
          <c:showVal val="0"/>
          <c:showCatName val="0"/>
          <c:showSerName val="0"/>
          <c:showPercent val="0"/>
          <c:showBubbleSize val="0"/>
        </c:dLbls>
        <c:gapWidth val="150"/>
        <c:axId val="85400960"/>
        <c:axId val="85406848"/>
      </c:barChart>
      <c:catAx>
        <c:axId val="85400960"/>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85406848"/>
        <c:crosses val="autoZero"/>
        <c:auto val="1"/>
        <c:lblAlgn val="ctr"/>
        <c:lblOffset val="100"/>
        <c:tickLblSkip val="1"/>
        <c:tickMarkSkip val="1"/>
        <c:noMultiLvlLbl val="0"/>
      </c:catAx>
      <c:valAx>
        <c:axId val="85406848"/>
        <c:scaling>
          <c:orientation val="minMax"/>
        </c:scaling>
        <c:delete val="1"/>
        <c:axPos val="l"/>
        <c:majorGridlines>
          <c:spPr>
            <a:ln w="3175">
              <a:solidFill>
                <a:srgbClr val="000000"/>
              </a:solidFill>
              <a:prstDash val="solid"/>
            </a:ln>
          </c:spPr>
        </c:majorGridlines>
        <c:numFmt formatCode="\$#,##0" sourceLinked="0"/>
        <c:majorTickMark val="out"/>
        <c:minorTickMark val="none"/>
        <c:tickLblPos val="nextTo"/>
        <c:crossAx val="85400960"/>
        <c:crosses val="autoZero"/>
        <c:crossBetween val="between"/>
      </c:valAx>
      <c:spPr>
        <a:solidFill>
          <a:srgbClr val="C0C0C0"/>
        </a:solidFill>
        <a:ln w="12700">
          <a:solidFill>
            <a:srgbClr val="808080"/>
          </a:solidFill>
          <a:prstDash val="solid"/>
        </a:ln>
      </c:spPr>
    </c:plotArea>
    <c:legend>
      <c:legendPos val="r"/>
      <c:layout>
        <c:manualLayout>
          <c:xMode val="edge"/>
          <c:yMode val="edge"/>
          <c:x val="0.8035714285714286"/>
          <c:y val="3.1496062992125984E-2"/>
          <c:w val="0.1685267857142857"/>
          <c:h val="0.11811044288755243"/>
        </c:manualLayout>
      </c:layout>
      <c:overlay val="0"/>
      <c:spPr>
        <a:solidFill>
          <a:srgbClr val="FFFFFF"/>
        </a:solidFill>
        <a:ln w="3175">
          <a:solidFill>
            <a:srgbClr val="000000"/>
          </a:solidFill>
          <a:prstDash val="solid"/>
        </a:ln>
      </c:spPr>
      <c:txPr>
        <a:bodyPr/>
        <a:lstStyle/>
        <a:p>
          <a:pPr>
            <a:defRPr sz="105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12700">
      <a:solidFill>
        <a:srgbClr val="000000"/>
      </a:solidFill>
      <a:prstDash val="solid"/>
    </a:ln>
    <a:effectLst>
      <a:outerShdw dist="35921" dir="2700000" algn="br">
        <a:srgbClr val="000000"/>
      </a:outerShdw>
    </a:effectLst>
  </c:spPr>
  <c:txPr>
    <a:bodyPr/>
    <a:lstStyle/>
    <a:p>
      <a:pPr>
        <a:defRPr sz="1825" b="0" i="0" u="none" strike="noStrike" baseline="0">
          <a:solidFill>
            <a:srgbClr val="000000"/>
          </a:solidFill>
          <a:latin typeface="Arial"/>
          <a:ea typeface="Arial"/>
          <a:cs typeface="Aria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wmf"/><Relationship Id="rId1" Type="http://schemas.openxmlformats.org/officeDocument/2006/relationships/image" Target="../media/image4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image" Target="../media/image1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68154"/>
          </a:xfrm>
          <a:prstGeom prst="rect">
            <a:avLst/>
          </a:prstGeom>
        </p:spPr>
        <p:txBody>
          <a:bodyPr vert="horz" lIns="109618" tIns="54809" rIns="109618" bIns="54809" rtlCol="0"/>
          <a:lstStyle>
            <a:lvl1pPr algn="l">
              <a:defRPr sz="14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109618" tIns="54809" rIns="109618" bIns="54809" rtlCol="0"/>
          <a:lstStyle>
            <a:lvl1pPr algn="r">
              <a:defRPr sz="1400"/>
            </a:lvl1pPr>
          </a:lstStyle>
          <a:p>
            <a:fld id="{50A62E7A-EDD3-4476-8895-3E1A00396FEE}" type="datetimeFigureOut">
              <a:rPr lang="en-US" smtClean="0"/>
              <a:t>10/19/2016</a:t>
            </a:fld>
            <a:endParaRPr lang="en-US" dirty="0"/>
          </a:p>
        </p:txBody>
      </p:sp>
      <p:sp>
        <p:nvSpPr>
          <p:cNvPr id="4" name="Slide Image Placeholder 3"/>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109618" tIns="54809" rIns="109618" bIns="54809" rtlCol="0" anchor="ctr"/>
          <a:lstStyle/>
          <a:p>
            <a:endParaRPr lang="en-US" dirty="0"/>
          </a:p>
        </p:txBody>
      </p:sp>
      <p:sp>
        <p:nvSpPr>
          <p:cNvPr id="5" name="Notes Placeholder 4"/>
          <p:cNvSpPr>
            <a:spLocks noGrp="1"/>
          </p:cNvSpPr>
          <p:nvPr>
            <p:ph type="body" sz="quarter" idx="3"/>
          </p:nvPr>
        </p:nvSpPr>
        <p:spPr>
          <a:xfrm>
            <a:off x="707708" y="4447460"/>
            <a:ext cx="5661660" cy="4213384"/>
          </a:xfrm>
          <a:prstGeom prst="rect">
            <a:avLst/>
          </a:prstGeom>
        </p:spPr>
        <p:txBody>
          <a:bodyPr vert="horz" lIns="109618" tIns="54809" rIns="109618" bIns="5480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93296"/>
            <a:ext cx="3066733" cy="468154"/>
          </a:xfrm>
          <a:prstGeom prst="rect">
            <a:avLst/>
          </a:prstGeom>
        </p:spPr>
        <p:txBody>
          <a:bodyPr vert="horz" lIns="109618" tIns="54809" rIns="109618" bIns="54809" rtlCol="0" anchor="b"/>
          <a:lstStyle>
            <a:lvl1pPr algn="l">
              <a:defRPr sz="1400"/>
            </a:lvl1pPr>
          </a:lstStyle>
          <a:p>
            <a:endParaRPr lang="en-US" dirty="0"/>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109618" tIns="54809" rIns="109618" bIns="54809" rtlCol="0" anchor="b"/>
          <a:lstStyle>
            <a:lvl1pPr algn="r">
              <a:defRPr sz="1400"/>
            </a:lvl1pPr>
          </a:lstStyle>
          <a:p>
            <a:fld id="{0D5DFCE2-0D5D-458E-840B-6B903C44D63B}" type="slidenum">
              <a:rPr lang="en-US" smtClean="0"/>
              <a:t>‹#›</a:t>
            </a:fld>
            <a:endParaRPr lang="en-US" dirty="0"/>
          </a:p>
        </p:txBody>
      </p:sp>
    </p:spTree>
    <p:extLst>
      <p:ext uri="{BB962C8B-B14F-4D97-AF65-F5344CB8AC3E}">
        <p14:creationId xmlns:p14="http://schemas.microsoft.com/office/powerpoint/2010/main" val="3695441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9A39EF-62CB-43B2-AD56-C3711E5134A2}" type="slidenum">
              <a:rPr lang="en-US" smtClean="0"/>
              <a:t>7</a:t>
            </a:fld>
            <a:endParaRPr lang="en-US" dirty="0"/>
          </a:p>
        </p:txBody>
      </p:sp>
    </p:spTree>
    <p:extLst>
      <p:ext uri="{BB962C8B-B14F-4D97-AF65-F5344CB8AC3E}">
        <p14:creationId xmlns:p14="http://schemas.microsoft.com/office/powerpoint/2010/main" val="657981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Rot="1" noChangeAspect="1" noChangeArrowheads="1" noTextEdit="1"/>
          </p:cNvSpPr>
          <p:nvPr>
            <p:ph type="sldImg"/>
          </p:nvPr>
        </p:nvSpPr>
        <p:spPr>
          <a:xfrm>
            <a:off x="419100" y="701675"/>
            <a:ext cx="6242050" cy="3511550"/>
          </a:xfrm>
          <a:ln/>
        </p:spPr>
      </p:sp>
      <p:sp>
        <p:nvSpPr>
          <p:cNvPr id="440323" name="Rectangle 3"/>
          <p:cNvSpPr>
            <a:spLocks noGrp="1" noChangeArrowheads="1"/>
          </p:cNvSpPr>
          <p:nvPr>
            <p:ph type="body" idx="1"/>
          </p:nvPr>
        </p:nvSpPr>
        <p:spPr>
          <a:xfrm>
            <a:off x="943610" y="4444210"/>
            <a:ext cx="5189855" cy="42166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89" tIns="49442" rIns="98889" bIns="49442"/>
          <a:lstStyle/>
          <a:p>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Rot="1" noChangeAspect="1" noChangeArrowheads="1" noTextEdit="1"/>
          </p:cNvSpPr>
          <p:nvPr>
            <p:ph type="sldImg"/>
          </p:nvPr>
        </p:nvSpPr>
        <p:spPr>
          <a:xfrm>
            <a:off x="419100" y="701675"/>
            <a:ext cx="6242050" cy="3511550"/>
          </a:xfrm>
          <a:ln/>
        </p:spPr>
      </p:sp>
      <p:sp>
        <p:nvSpPr>
          <p:cNvPr id="442371" name="Rectangle 3"/>
          <p:cNvSpPr>
            <a:spLocks noGrp="1" noChangeArrowheads="1"/>
          </p:cNvSpPr>
          <p:nvPr>
            <p:ph type="body" idx="1"/>
          </p:nvPr>
        </p:nvSpPr>
        <p:spPr>
          <a:xfrm>
            <a:off x="943610" y="4444210"/>
            <a:ext cx="5189855" cy="42166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89" tIns="49442" rIns="98889" bIns="49442"/>
          <a:lstStyle/>
          <a:p>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Rot="1" noChangeAspect="1" noChangeArrowheads="1" noTextEdit="1"/>
          </p:cNvSpPr>
          <p:nvPr>
            <p:ph type="sldImg"/>
          </p:nvPr>
        </p:nvSpPr>
        <p:spPr>
          <a:xfrm>
            <a:off x="419100" y="701675"/>
            <a:ext cx="6242050" cy="3511550"/>
          </a:xfrm>
          <a:ln/>
        </p:spPr>
      </p:sp>
      <p:sp>
        <p:nvSpPr>
          <p:cNvPr id="446467" name="Rectangle 3"/>
          <p:cNvSpPr>
            <a:spLocks noGrp="1" noChangeArrowheads="1"/>
          </p:cNvSpPr>
          <p:nvPr>
            <p:ph type="body" idx="1"/>
          </p:nvPr>
        </p:nvSpPr>
        <p:spPr>
          <a:xfrm>
            <a:off x="943610" y="4444210"/>
            <a:ext cx="5189855" cy="42166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89" tIns="49442" rIns="98889" bIns="49442"/>
          <a:lstStyle/>
          <a:p>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xfrm>
            <a:off x="709347" y="4447460"/>
            <a:ext cx="5658384" cy="42133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34" tIns="53767" rIns="107534" bIns="53767"/>
          <a:lstStyle/>
          <a:p>
            <a:r>
              <a:rPr lang="en-US" altLang="en-US" dirty="0" smtClean="0"/>
              <a:t>???Can anyone name the 5 types of gears shown at the bottom???</a:t>
            </a:r>
            <a:br>
              <a:rPr lang="en-US" altLang="en-US" dirty="0" smtClean="0"/>
            </a:br>
            <a:r>
              <a:rPr lang="en-US" altLang="en-US" dirty="0" smtClean="0"/>
              <a:t>Answer:  Helical, Spur, Spiral Bevel, Double Helical (or Herringbone), Bevel</a:t>
            </a:r>
          </a:p>
          <a:p>
            <a:r>
              <a:rPr lang="en-US" altLang="en-US" dirty="0" smtClean="0"/>
              <a:t>Tribol 1100 can be used anywhere an EP/Anti-scuff gear oil is recommended.  It is generally not designed for worm or hypoid gearing, though.</a:t>
            </a:r>
          </a:p>
          <a:p>
            <a:r>
              <a:rPr lang="en-US" altLang="en-US" dirty="0" smtClean="0"/>
              <a:t>Tribol 1100 may also be using in any type of circulating oil system.</a:t>
            </a:r>
          </a:p>
          <a:p>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9A39EF-62CB-43B2-AD56-C3711E5134A2}" type="slidenum">
              <a:rPr lang="en-US" smtClean="0"/>
              <a:t>85</a:t>
            </a:fld>
            <a:endParaRPr lang="en-US" dirty="0"/>
          </a:p>
        </p:txBody>
      </p:sp>
    </p:spTree>
    <p:extLst>
      <p:ext uri="{BB962C8B-B14F-4D97-AF65-F5344CB8AC3E}">
        <p14:creationId xmlns:p14="http://schemas.microsoft.com/office/powerpoint/2010/main" val="175702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Rot="1" noChangeAspect="1" noChangeArrowheads="1" noTextEdit="1"/>
          </p:cNvSpPr>
          <p:nvPr>
            <p:ph type="sldImg"/>
          </p:nvPr>
        </p:nvSpPr>
        <p:spPr>
          <a:xfrm>
            <a:off x="428625" y="708025"/>
            <a:ext cx="6219825" cy="3498850"/>
          </a:xfrm>
          <a:ln/>
        </p:spPr>
      </p:sp>
      <p:sp>
        <p:nvSpPr>
          <p:cNvPr id="452611" name="Rectangle 3"/>
          <p:cNvSpPr>
            <a:spLocks noGrp="1" noChangeArrowheads="1"/>
          </p:cNvSpPr>
          <p:nvPr>
            <p:ph type="body" idx="1"/>
          </p:nvPr>
        </p:nvSpPr>
        <p:spPr>
          <a:xfrm>
            <a:off x="942997" y="4446224"/>
            <a:ext cx="5191084" cy="4212455"/>
          </a:xfrm>
        </p:spPr>
        <p:txBody>
          <a:bodyPr/>
          <a:lstStyle/>
          <a:p>
            <a:r>
              <a:rPr lang="en-US" altLang="en-US" dirty="0" smtClean="0"/>
              <a:t>Castrol Symmetry lubricants one-half to one-quarter the detrimental effects on Castrol ALUSOL series cutting and grinding fluids as competitive lubricants.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Rot="1" noChangeAspect="1" noChangeArrowheads="1" noTextEdit="1"/>
          </p:cNvSpPr>
          <p:nvPr>
            <p:ph type="sldImg"/>
          </p:nvPr>
        </p:nvSpPr>
        <p:spPr>
          <a:xfrm>
            <a:off x="428625" y="708025"/>
            <a:ext cx="6219825" cy="3498850"/>
          </a:xfrm>
          <a:ln/>
        </p:spPr>
      </p:sp>
      <p:sp>
        <p:nvSpPr>
          <p:cNvPr id="456707" name="Rectangle 3"/>
          <p:cNvSpPr>
            <a:spLocks noGrp="1" noChangeArrowheads="1"/>
          </p:cNvSpPr>
          <p:nvPr>
            <p:ph type="body" idx="1"/>
          </p:nvPr>
        </p:nvSpPr>
        <p:spPr>
          <a:xfrm>
            <a:off x="942997" y="4446224"/>
            <a:ext cx="5191084" cy="4212455"/>
          </a:xfrm>
        </p:spPr>
        <p:txBody>
          <a:bodyPr/>
          <a:lstStyle/>
          <a:p>
            <a:r>
              <a:rPr lang="en-US" altLang="en-US" dirty="0" smtClean="0"/>
              <a:t>These compatible fluids can improve productivity and part quality by increasing metalworking fluid life and performance.  Further, the reduction of “smut” build up on tools can eliminate burrs on parts.</a:t>
            </a:r>
          </a:p>
          <a:p>
            <a:endParaRPr lang="en-US" altLang="en-US" dirty="0" smtClean="0"/>
          </a:p>
          <a:p>
            <a:r>
              <a:rPr lang="en-US" altLang="en-US" dirty="0" smtClean="0"/>
              <a:t>At the same time……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spect="1" noChangeArrowheads="1" noTextEdit="1"/>
          </p:cNvSpPr>
          <p:nvPr>
            <p:ph type="sldImg"/>
          </p:nvPr>
        </p:nvSpPr>
        <p:spPr>
          <a:xfrm>
            <a:off x="428625" y="708025"/>
            <a:ext cx="6219825" cy="3498850"/>
          </a:xfrm>
          <a:ln/>
        </p:spPr>
      </p:sp>
      <p:sp>
        <p:nvSpPr>
          <p:cNvPr id="462851" name="Rectangle 3"/>
          <p:cNvSpPr>
            <a:spLocks noGrp="1" noChangeArrowheads="1"/>
          </p:cNvSpPr>
          <p:nvPr>
            <p:ph type="body" idx="1"/>
          </p:nvPr>
        </p:nvSpPr>
        <p:spPr>
          <a:xfrm>
            <a:off x="942997" y="4446224"/>
            <a:ext cx="5191084" cy="4212455"/>
          </a:xfrm>
        </p:spPr>
        <p:txBody>
          <a:bodyPr/>
          <a:lstStyle/>
          <a:p>
            <a:r>
              <a:rPr lang="en-US" altLang="en-US" dirty="0" smtClean="0">
                <a:cs typeface="Times New Roman" pitchFamily="18" charset="0"/>
              </a:rPr>
              <a:t>Competitive testing of Tribol 1066 shows coefficients of friction 20 to 40% lower than the leading way lubricants.  This translates to less metal-to-metal contact and less energy to move pallets and carriages.</a:t>
            </a:r>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Rot="1" noChangeAspect="1" noChangeArrowheads="1" noTextEdit="1"/>
          </p:cNvSpPr>
          <p:nvPr>
            <p:ph type="sldImg"/>
          </p:nvPr>
        </p:nvSpPr>
        <p:spPr>
          <a:xfrm>
            <a:off x="428625" y="708025"/>
            <a:ext cx="6219825" cy="3498850"/>
          </a:xfrm>
          <a:ln/>
        </p:spPr>
      </p:sp>
      <p:sp>
        <p:nvSpPr>
          <p:cNvPr id="468995" name="Rectangle 3"/>
          <p:cNvSpPr>
            <a:spLocks noGrp="1" noChangeArrowheads="1"/>
          </p:cNvSpPr>
          <p:nvPr>
            <p:ph type="body" idx="1"/>
          </p:nvPr>
        </p:nvSpPr>
        <p:spPr>
          <a:xfrm>
            <a:off x="942997" y="4446224"/>
            <a:ext cx="5191084" cy="4212455"/>
          </a:xfrm>
        </p:spPr>
        <p:txBody>
          <a:bodyPr/>
          <a:lstStyle/>
          <a:p>
            <a:r>
              <a:rPr lang="en-US" altLang="en-US" dirty="0" smtClean="0">
                <a:cs typeface="Times New Roman" pitchFamily="18" charset="0"/>
              </a:rPr>
              <a:t>Castrol developed a more severe version of the standard ASTM D 665 rust test to better simulate way conditions.  This is of particular importance when using synthetic (water-based) cutting and grinding fluids.  Results show the technologically advanced chemical system used in Tribol 1066 provides superior rust protection.</a:t>
            </a:r>
          </a:p>
          <a:p>
            <a:endParaRPr lang="en-US" altLang="en-US" dirty="0" smtClean="0">
              <a:cs typeface="Times New Roman" pitchFamily="18" charset="0"/>
            </a:endParaRPr>
          </a:p>
          <a:p>
            <a:r>
              <a:rPr lang="en-US" altLang="en-US" dirty="0" smtClean="0">
                <a:cs typeface="Times New Roman" pitchFamily="18" charset="0"/>
              </a:rPr>
              <a:t>The leading way oil begins rusting within 8 hours and severe rusting happens within 24 hours. The next best competitor begins rusting within 16 hours. In contrast, Tribol 1066/68 protects the pins for up to 6 days with no signs of rust.</a:t>
            </a:r>
            <a:endParaRPr lang="en-US" altLang="en-US" dirty="0" smtClean="0"/>
          </a:p>
          <a:p>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217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890648" indent="-342557" eaLnBrk="0" hangingPunct="0">
              <a:defRPr sz="2400">
                <a:solidFill>
                  <a:schemeClr val="tx1"/>
                </a:solidFill>
                <a:latin typeface="Arial" charset="0"/>
                <a:cs typeface="Arial" charset="0"/>
              </a:defRPr>
            </a:lvl2pPr>
            <a:lvl3pPr marL="1370228" indent="-274046" eaLnBrk="0" hangingPunct="0">
              <a:defRPr sz="2400">
                <a:solidFill>
                  <a:schemeClr val="tx1"/>
                </a:solidFill>
                <a:latin typeface="Arial" charset="0"/>
                <a:cs typeface="Arial" charset="0"/>
              </a:defRPr>
            </a:lvl3pPr>
            <a:lvl4pPr marL="1918320" indent="-274046" eaLnBrk="0" hangingPunct="0">
              <a:defRPr sz="2400">
                <a:solidFill>
                  <a:schemeClr val="tx1"/>
                </a:solidFill>
                <a:latin typeface="Arial" charset="0"/>
                <a:cs typeface="Arial" charset="0"/>
              </a:defRPr>
            </a:lvl4pPr>
            <a:lvl5pPr marL="2466411" indent="-274046" eaLnBrk="0" hangingPunct="0">
              <a:defRPr sz="2400">
                <a:solidFill>
                  <a:schemeClr val="tx1"/>
                </a:solidFill>
                <a:latin typeface="Arial" charset="0"/>
                <a:cs typeface="Arial" charset="0"/>
              </a:defRPr>
            </a:lvl5pPr>
            <a:lvl6pPr marL="3014502" indent="-274046" eaLnBrk="0" fontAlgn="base" hangingPunct="0">
              <a:spcBef>
                <a:spcPct val="0"/>
              </a:spcBef>
              <a:spcAft>
                <a:spcPct val="0"/>
              </a:spcAft>
              <a:defRPr sz="2400">
                <a:solidFill>
                  <a:schemeClr val="tx1"/>
                </a:solidFill>
                <a:latin typeface="Arial" charset="0"/>
                <a:cs typeface="Arial" charset="0"/>
              </a:defRPr>
            </a:lvl6pPr>
            <a:lvl7pPr marL="3562594" indent="-274046" eaLnBrk="0" fontAlgn="base" hangingPunct="0">
              <a:spcBef>
                <a:spcPct val="0"/>
              </a:spcBef>
              <a:spcAft>
                <a:spcPct val="0"/>
              </a:spcAft>
              <a:defRPr sz="2400">
                <a:solidFill>
                  <a:schemeClr val="tx1"/>
                </a:solidFill>
                <a:latin typeface="Arial" charset="0"/>
                <a:cs typeface="Arial" charset="0"/>
              </a:defRPr>
            </a:lvl7pPr>
            <a:lvl8pPr marL="4110685" indent="-274046" eaLnBrk="0" fontAlgn="base" hangingPunct="0">
              <a:spcBef>
                <a:spcPct val="0"/>
              </a:spcBef>
              <a:spcAft>
                <a:spcPct val="0"/>
              </a:spcAft>
              <a:defRPr sz="2400">
                <a:solidFill>
                  <a:schemeClr val="tx1"/>
                </a:solidFill>
                <a:latin typeface="Arial" charset="0"/>
                <a:cs typeface="Arial" charset="0"/>
              </a:defRPr>
            </a:lvl8pPr>
            <a:lvl9pPr marL="4658777" indent="-274046" eaLnBrk="0" fontAlgn="base" hangingPunct="0">
              <a:spcBef>
                <a:spcPct val="0"/>
              </a:spcBef>
              <a:spcAft>
                <a:spcPct val="0"/>
              </a:spcAft>
              <a:defRPr sz="2400">
                <a:solidFill>
                  <a:schemeClr val="tx1"/>
                </a:solidFill>
                <a:latin typeface="Arial" charset="0"/>
                <a:cs typeface="Arial" charset="0"/>
              </a:defRPr>
            </a:lvl9pPr>
          </a:lstStyle>
          <a:p>
            <a:pPr eaLnBrk="1" hangingPunct="1"/>
            <a:fld id="{59B9F9AF-7D2C-4D49-AA4B-40C24F6075E1}" type="slidenum">
              <a:rPr lang="en-US" sz="1400"/>
              <a:pPr eaLnBrk="1" hangingPunct="1"/>
              <a:t>103</a:t>
            </a:fld>
            <a:endParaRPr lang="en-US" sz="14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it this way…what do businesses do with their limited supply of funds?  Industry figures indicate that chemical expenditures are typically less than 3% of an average manufacturing overhead and maintenance budget. Given that, we start with what is commonly thought of as the only material impact of fluids:  product price and volume.  If you want to save money on fluids, all you can do is buy it for less…or buy less of it, right?  Perhaps.  However, thinking about those touch points, these chemicals can have the most direct impact on equipment, moving components, and the people who work with them that make up the remaining 97% of the pie. Maintenance of that fluid takes form of testing, replacement fluid, and additives.  Then there is disposing of that material when we are done or when it has reached its useful life.  What about tool life, labor costs, worker safety?  Those are key statements, because those boundaries aren’t the same for every fluid.  This is where chemical technology comes into play.  Like I said, this little slice of the budget can have a lasting, material impact on your bottom line. Now we’re starting to change that initial focus on fluids as a cost of doing business….and turning it into an investment in your business.  Let’s see how the process works….</a:t>
            </a:r>
          </a:p>
          <a:p>
            <a:endParaRPr lang="en-US" dirty="0"/>
          </a:p>
        </p:txBody>
      </p:sp>
      <p:sp>
        <p:nvSpPr>
          <p:cNvPr id="4" name="Slide Number Placeholder 3"/>
          <p:cNvSpPr>
            <a:spLocks noGrp="1"/>
          </p:cNvSpPr>
          <p:nvPr>
            <p:ph type="sldNum" sz="quarter" idx="10"/>
          </p:nvPr>
        </p:nvSpPr>
        <p:spPr/>
        <p:txBody>
          <a:bodyPr/>
          <a:lstStyle/>
          <a:p>
            <a:fld id="{469A39EF-62CB-43B2-AD56-C3711E5134A2}" type="slidenum">
              <a:rPr lang="en-US" smtClean="0"/>
              <a:t>10</a:t>
            </a:fld>
            <a:endParaRPr lang="en-US" dirty="0"/>
          </a:p>
        </p:txBody>
      </p:sp>
    </p:spTree>
    <p:extLst>
      <p:ext uri="{BB962C8B-B14F-4D97-AF65-F5344CB8AC3E}">
        <p14:creationId xmlns:p14="http://schemas.microsoft.com/office/powerpoint/2010/main" val="2465726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gains can be had with equipment maintenance and lubrication. </a:t>
            </a:r>
          </a:p>
          <a:p>
            <a:endParaRPr lang="en-US" dirty="0" smtClean="0"/>
          </a:p>
          <a:p>
            <a:r>
              <a:rPr lang="en-US" dirty="0" smtClean="0"/>
              <a:t>Initial</a:t>
            </a:r>
            <a:r>
              <a:rPr lang="en-US" baseline="0" dirty="0" smtClean="0"/>
              <a:t> Fill:  Extended oil drain intervals and lower usage</a:t>
            </a:r>
          </a:p>
          <a:p>
            <a:r>
              <a:rPr lang="en-US" baseline="0" dirty="0" smtClean="0"/>
              <a:t>Equipment Repair: Less part replacement costs</a:t>
            </a:r>
          </a:p>
          <a:p>
            <a:r>
              <a:rPr lang="en-US" baseline="0" dirty="0" smtClean="0"/>
              <a:t>Labor and Downtime: Improved uptime and OEE; less labor for equipment repair/replacement and lubricant changeouts</a:t>
            </a:r>
          </a:p>
          <a:p>
            <a:r>
              <a:rPr lang="en-US" baseline="0" dirty="0" smtClean="0"/>
              <a:t>Waste treatment: less volume to waste and ease of disposal</a:t>
            </a:r>
          </a:p>
          <a:p>
            <a:r>
              <a:rPr lang="en-US" baseline="0" dirty="0" smtClean="0"/>
              <a:t>Additives: lower additive usage; less monitoring and troubleshooting</a:t>
            </a:r>
          </a:p>
          <a:p>
            <a:r>
              <a:rPr lang="en-US" baseline="0" dirty="0" smtClean="0"/>
              <a:t>Quality: less part rejects due to equipment failure</a:t>
            </a:r>
          </a:p>
          <a:p>
            <a:r>
              <a:rPr lang="en-US" baseline="0" dirty="0" smtClean="0"/>
              <a:t>HSSE: added safety benefits such as fire resistance and free of heavy metals or water pollutants</a:t>
            </a:r>
            <a:endParaRPr lang="en-US" dirty="0" smtClean="0"/>
          </a:p>
          <a:p>
            <a:endParaRPr lang="en-US" dirty="0"/>
          </a:p>
        </p:txBody>
      </p:sp>
      <p:sp>
        <p:nvSpPr>
          <p:cNvPr id="4" name="Slide Number Placeholder 3"/>
          <p:cNvSpPr>
            <a:spLocks noGrp="1"/>
          </p:cNvSpPr>
          <p:nvPr>
            <p:ph type="sldNum" sz="quarter" idx="10"/>
          </p:nvPr>
        </p:nvSpPr>
        <p:spPr/>
        <p:txBody>
          <a:bodyPr/>
          <a:lstStyle/>
          <a:p>
            <a:fld id="{469A39EF-62CB-43B2-AD56-C3711E5134A2}" type="slidenum">
              <a:rPr lang="en-US" smtClean="0"/>
              <a:t>20</a:t>
            </a:fld>
            <a:endParaRPr lang="en-US" dirty="0"/>
          </a:p>
        </p:txBody>
      </p:sp>
    </p:spTree>
    <p:extLst>
      <p:ext uri="{BB962C8B-B14F-4D97-AF65-F5344CB8AC3E}">
        <p14:creationId xmlns:p14="http://schemas.microsoft.com/office/powerpoint/2010/main" val="2707789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a:t>
            </a:r>
            <a:r>
              <a:rPr lang="en-US" baseline="0" dirty="0" smtClean="0"/>
              <a:t> l</a:t>
            </a:r>
            <a:r>
              <a:rPr lang="en-US" dirty="0" smtClean="0"/>
              <a:t>ine card</a:t>
            </a:r>
            <a:endParaRPr lang="en-US" dirty="0"/>
          </a:p>
        </p:txBody>
      </p:sp>
      <p:sp>
        <p:nvSpPr>
          <p:cNvPr id="4" name="Slide Number Placeholder 3"/>
          <p:cNvSpPr>
            <a:spLocks noGrp="1"/>
          </p:cNvSpPr>
          <p:nvPr>
            <p:ph type="sldNum" sz="quarter" idx="10"/>
          </p:nvPr>
        </p:nvSpPr>
        <p:spPr/>
        <p:txBody>
          <a:bodyPr/>
          <a:lstStyle/>
          <a:p>
            <a:fld id="{469A39EF-62CB-43B2-AD56-C3711E5134A2}" type="slidenum">
              <a:rPr lang="en-US" smtClean="0"/>
              <a:t>22</a:t>
            </a:fld>
            <a:endParaRPr lang="en-US" dirty="0"/>
          </a:p>
        </p:txBody>
      </p:sp>
    </p:spTree>
    <p:extLst>
      <p:ext uri="{BB962C8B-B14F-4D97-AF65-F5344CB8AC3E}">
        <p14:creationId xmlns:p14="http://schemas.microsoft.com/office/powerpoint/2010/main" val="1208182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70B4D6-F36B-43E3-AADA-C91B22D01524}" type="slidenum">
              <a:rPr lang="en-US" smtClean="0"/>
              <a:pPr>
                <a:defRPr/>
              </a:pPr>
              <a:t>35</a:t>
            </a:fld>
            <a:endParaRPr lang="en-US" dirty="0"/>
          </a:p>
        </p:txBody>
      </p:sp>
    </p:spTree>
    <p:extLst>
      <p:ext uri="{BB962C8B-B14F-4D97-AF65-F5344CB8AC3E}">
        <p14:creationId xmlns:p14="http://schemas.microsoft.com/office/powerpoint/2010/main" val="371094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p:cNvSpPr>
          <p:nvPr>
            <p:ph type="body" idx="1"/>
          </p:nvPr>
        </p:nvSpPr>
        <p:spPr>
          <a:noFill/>
        </p:spPr>
        <p:txBody>
          <a:bodyPr/>
          <a:lstStyle/>
          <a:p>
            <a:r>
              <a:rPr lang="en-US" dirty="0"/>
              <a:t>Here are results from a machining center study we conducted with Hysol MB 10, 20, and 50.  It is shows the average power needed to form tap 18 holes in automotive aluminum.  </a:t>
            </a:r>
          </a:p>
          <a:p>
            <a:endParaRPr lang="en-US" dirty="0"/>
          </a:p>
          <a:p>
            <a:r>
              <a:rPr lang="en-US" dirty="0"/>
              <a:t>As you can see, Hysol MB 10 required the most power to tap the holes and implies there is more friction between the part and the tool.</a:t>
            </a:r>
          </a:p>
          <a:p>
            <a:endParaRPr lang="en-US" dirty="0"/>
          </a:p>
          <a:p>
            <a:r>
              <a:rPr lang="en-US" dirty="0"/>
              <a:t>Hysol MB 20 showed a 5% reduction from Hysol MB 10.  Hysol MB 50 an additional 5% reduction.</a:t>
            </a:r>
          </a:p>
          <a:p>
            <a:endParaRPr lang="en-US" dirty="0"/>
          </a:p>
          <a:p>
            <a:r>
              <a:rPr lang="en-US" dirty="0"/>
              <a:t>What does this mean?</a:t>
            </a:r>
          </a:p>
          <a:p>
            <a:endParaRPr lang="en-US" dirty="0"/>
          </a:p>
          <a:p>
            <a:r>
              <a:rPr lang="en-US" dirty="0"/>
              <a:t>Hysol MB 10 can do light duty machining of steel and aluminum – grinding, sawing, turning</a:t>
            </a:r>
          </a:p>
          <a:p>
            <a:endParaRPr lang="en-US" dirty="0"/>
          </a:p>
          <a:p>
            <a:r>
              <a:rPr lang="en-US" dirty="0"/>
              <a:t>Hysol MB 20 moderate duty – milling, drilling</a:t>
            </a:r>
          </a:p>
          <a:p>
            <a:endParaRPr lang="en-US" dirty="0"/>
          </a:p>
          <a:p>
            <a:r>
              <a:rPr lang="en-US" dirty="0"/>
              <a:t>Hysol MB 50 heavy duty -  broaching, tapping, reaming</a:t>
            </a:r>
          </a:p>
          <a:p>
            <a:endParaRPr lang="en-US" dirty="0"/>
          </a:p>
          <a:p>
            <a:r>
              <a:rPr lang="en-US" dirty="0"/>
              <a:t>If you have any doubt about which product to use in an application – contact our application engineering team or help desk.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9A39EF-62CB-43B2-AD56-C3711E5134A2}" type="slidenum">
              <a:rPr lang="en-US" smtClean="0"/>
              <a:t>53</a:t>
            </a:fld>
            <a:endParaRPr lang="en-US" dirty="0"/>
          </a:p>
        </p:txBody>
      </p:sp>
    </p:spTree>
    <p:extLst>
      <p:ext uri="{BB962C8B-B14F-4D97-AF65-F5344CB8AC3E}">
        <p14:creationId xmlns:p14="http://schemas.microsoft.com/office/powerpoint/2010/main" val="299479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DFCE2-0D5D-458E-840B-6B903C44D63B}" type="slidenum">
              <a:rPr lang="en-US" smtClean="0"/>
              <a:t>64</a:t>
            </a:fld>
            <a:endParaRPr lang="en-US" dirty="0"/>
          </a:p>
        </p:txBody>
      </p:sp>
    </p:spTree>
    <p:extLst>
      <p:ext uri="{BB962C8B-B14F-4D97-AF65-F5344CB8AC3E}">
        <p14:creationId xmlns:p14="http://schemas.microsoft.com/office/powerpoint/2010/main" val="2578058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Rot="1" noChangeAspect="1" noChangeArrowheads="1" noTextEdit="1"/>
          </p:cNvSpPr>
          <p:nvPr>
            <p:ph type="sldImg"/>
          </p:nvPr>
        </p:nvSpPr>
        <p:spPr>
          <a:xfrm>
            <a:off x="419100" y="701675"/>
            <a:ext cx="6242050" cy="3511550"/>
          </a:xfrm>
          <a:ln/>
        </p:spPr>
      </p:sp>
      <p:sp>
        <p:nvSpPr>
          <p:cNvPr id="438275" name="Rectangle 3"/>
          <p:cNvSpPr>
            <a:spLocks noGrp="1" noChangeArrowheads="1"/>
          </p:cNvSpPr>
          <p:nvPr>
            <p:ph type="body" idx="1"/>
          </p:nvPr>
        </p:nvSpPr>
        <p:spPr>
          <a:xfrm>
            <a:off x="943610" y="4444210"/>
            <a:ext cx="5189855" cy="42166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89" tIns="49442" rIns="98889" bIns="49442"/>
          <a:lstStyle/>
          <a:p>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1" name="Text Placeholder 20"/>
          <p:cNvSpPr>
            <a:spLocks noGrp="1"/>
          </p:cNvSpPr>
          <p:nvPr>
            <p:ph type="body" sz="quarter" idx="10" hasCustomPrompt="1"/>
          </p:nvPr>
        </p:nvSpPr>
        <p:spPr>
          <a:xfrm>
            <a:off x="491304" y="405713"/>
            <a:ext cx="6568257" cy="746015"/>
          </a:xfrm>
        </p:spPr>
        <p:txBody>
          <a:bodyPr lIns="90000" tIns="90000" bIns="90000" numCol="1" anchor="t" anchorCtr="0">
            <a:spAutoFit/>
          </a:bodyPr>
          <a:lstStyle>
            <a:lvl1pPr marL="0" indent="0">
              <a:lnSpc>
                <a:spcPts val="4380"/>
              </a:lnSpc>
              <a:spcBef>
                <a:spcPts val="0"/>
              </a:spcBef>
              <a:buNone/>
              <a:defRPr sz="3600" b="1">
                <a:solidFill>
                  <a:schemeClr val="tx1">
                    <a:lumMod val="75000"/>
                    <a:lumOff val="25000"/>
                  </a:schemeClr>
                </a:solidFill>
              </a:defRPr>
            </a:lvl1pPr>
            <a:lvl2pPr marL="457200" indent="0">
              <a:buNone/>
              <a:defRPr/>
            </a:lvl2pPr>
          </a:lstStyle>
          <a:p>
            <a:pPr lvl="0"/>
            <a:r>
              <a:rPr lang="en-GB" dirty="0" smtClean="0"/>
              <a:t>PRESENTATION TITLE</a:t>
            </a: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199" y="1721922"/>
            <a:ext cx="1098333" cy="372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87532" y="1721922"/>
            <a:ext cx="1330037" cy="372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17569" y="1721922"/>
            <a:ext cx="1862138" cy="372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79707" y="1721922"/>
            <a:ext cx="1980477" cy="372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360184" y="1721922"/>
            <a:ext cx="1596284" cy="372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956468" y="1721922"/>
            <a:ext cx="1911927" cy="372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868395" y="1721922"/>
            <a:ext cx="1911804" cy="372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4864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889076"/>
            <a:ext cx="5386388"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528838"/>
            <a:ext cx="10972800" cy="2731421"/>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p:cNvCxnSpPr/>
          <p:nvPr userDrawn="1"/>
        </p:nvCxnSpPr>
        <p:spPr>
          <a:xfrm>
            <a:off x="609600" y="836411"/>
            <a:ext cx="10972800" cy="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9" name="Content Placeholder 3"/>
          <p:cNvSpPr>
            <a:spLocks noGrp="1"/>
          </p:cNvSpPr>
          <p:nvPr>
            <p:ph sz="half" idx="10"/>
          </p:nvPr>
        </p:nvSpPr>
        <p:spPr>
          <a:xfrm>
            <a:off x="623460" y="187419"/>
            <a:ext cx="9374904" cy="551490"/>
          </a:xfrm>
        </p:spPr>
        <p:txBody>
          <a:bodyPr/>
          <a:lstStyle>
            <a:lvl1pPr marL="0" indent="0">
              <a:buNone/>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endParaRPr lang="en-US" dirty="0"/>
          </a:p>
        </p:txBody>
      </p:sp>
    </p:spTree>
    <p:extLst>
      <p:ext uri="{BB962C8B-B14F-4D97-AF65-F5344CB8AC3E}">
        <p14:creationId xmlns:p14="http://schemas.microsoft.com/office/powerpoint/2010/main" val="387506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 Placeholder 20"/>
          <p:cNvSpPr>
            <a:spLocks noGrp="1"/>
          </p:cNvSpPr>
          <p:nvPr>
            <p:ph type="body" sz="quarter" idx="10" hasCustomPrompt="1"/>
          </p:nvPr>
        </p:nvSpPr>
        <p:spPr>
          <a:xfrm>
            <a:off x="579795" y="3050585"/>
            <a:ext cx="6853391" cy="754499"/>
          </a:xfrm>
        </p:spPr>
        <p:txBody>
          <a:bodyPr>
            <a:normAutofit/>
          </a:bodyPr>
          <a:lstStyle>
            <a:lvl1pPr marL="0" indent="0">
              <a:buNone/>
              <a:defRPr sz="4400" b="1">
                <a:solidFill>
                  <a:schemeClr val="bg1"/>
                </a:solidFill>
              </a:defRPr>
            </a:lvl1pPr>
            <a:lvl2pPr marL="457200" indent="0">
              <a:buNone/>
              <a:defRPr/>
            </a:lvl2pPr>
          </a:lstStyle>
          <a:p>
            <a:pPr lvl="0"/>
            <a:r>
              <a:rPr lang="en-GB" dirty="0" smtClean="0"/>
              <a:t>DIVIDER TITLE HERE</a:t>
            </a:r>
          </a:p>
        </p:txBody>
      </p:sp>
    </p:spTree>
    <p:extLst>
      <p:ext uri="{BB962C8B-B14F-4D97-AF65-F5344CB8AC3E}">
        <p14:creationId xmlns:p14="http://schemas.microsoft.com/office/powerpoint/2010/main" val="1643690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 Placeholder 20"/>
          <p:cNvSpPr>
            <a:spLocks noGrp="1"/>
          </p:cNvSpPr>
          <p:nvPr>
            <p:ph type="body" sz="quarter" idx="10" hasCustomPrompt="1"/>
          </p:nvPr>
        </p:nvSpPr>
        <p:spPr>
          <a:xfrm>
            <a:off x="579795" y="3050585"/>
            <a:ext cx="6853391" cy="754499"/>
          </a:xfrm>
        </p:spPr>
        <p:txBody>
          <a:bodyPr>
            <a:normAutofit/>
          </a:bodyPr>
          <a:lstStyle>
            <a:lvl1pPr marL="0" indent="0">
              <a:buNone/>
              <a:defRPr sz="4400" b="1">
                <a:solidFill>
                  <a:schemeClr val="bg1"/>
                </a:solidFill>
              </a:defRPr>
            </a:lvl1pPr>
            <a:lvl2pPr marL="457200" indent="0">
              <a:buNone/>
              <a:defRPr/>
            </a:lvl2pPr>
          </a:lstStyle>
          <a:p>
            <a:pPr lvl="0"/>
            <a:r>
              <a:rPr lang="en-GB" dirty="0" smtClean="0"/>
              <a:t>DIVIDER TITLE HERE</a:t>
            </a:r>
          </a:p>
        </p:txBody>
      </p:sp>
    </p:spTree>
    <p:extLst>
      <p:ext uri="{BB962C8B-B14F-4D97-AF65-F5344CB8AC3E}">
        <p14:creationId xmlns:p14="http://schemas.microsoft.com/office/powerpoint/2010/main" val="485727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 Placeholder 20"/>
          <p:cNvSpPr>
            <a:spLocks noGrp="1"/>
          </p:cNvSpPr>
          <p:nvPr>
            <p:ph type="body" sz="quarter" idx="10" hasCustomPrompt="1"/>
          </p:nvPr>
        </p:nvSpPr>
        <p:spPr>
          <a:xfrm>
            <a:off x="579795" y="3050585"/>
            <a:ext cx="6853391" cy="754499"/>
          </a:xfrm>
        </p:spPr>
        <p:txBody>
          <a:bodyPr>
            <a:normAutofit/>
          </a:bodyPr>
          <a:lstStyle>
            <a:lvl1pPr marL="0" indent="0">
              <a:buNone/>
              <a:defRPr sz="4400" b="1">
                <a:solidFill>
                  <a:schemeClr val="bg1"/>
                </a:solidFill>
              </a:defRPr>
            </a:lvl1pPr>
            <a:lvl2pPr marL="457200" indent="0">
              <a:buNone/>
              <a:defRPr/>
            </a:lvl2pPr>
          </a:lstStyle>
          <a:p>
            <a:pPr lvl="0"/>
            <a:r>
              <a:rPr lang="en-GB" dirty="0" smtClean="0"/>
              <a:t>DIVIDER TITLE HERE</a:t>
            </a:r>
          </a:p>
        </p:txBody>
      </p:sp>
    </p:spTree>
    <p:extLst>
      <p:ext uri="{BB962C8B-B14F-4D97-AF65-F5344CB8AC3E}">
        <p14:creationId xmlns:p14="http://schemas.microsoft.com/office/powerpoint/2010/main" val="1059547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 Placeholder 20"/>
          <p:cNvSpPr>
            <a:spLocks noGrp="1"/>
          </p:cNvSpPr>
          <p:nvPr>
            <p:ph type="body" sz="quarter" idx="10" hasCustomPrompt="1"/>
          </p:nvPr>
        </p:nvSpPr>
        <p:spPr>
          <a:xfrm>
            <a:off x="579795" y="3050585"/>
            <a:ext cx="6853391" cy="754499"/>
          </a:xfrm>
        </p:spPr>
        <p:txBody>
          <a:bodyPr>
            <a:normAutofit/>
          </a:bodyPr>
          <a:lstStyle>
            <a:lvl1pPr marL="0" indent="0">
              <a:buNone/>
              <a:defRPr sz="4400" b="1">
                <a:solidFill>
                  <a:schemeClr val="bg1"/>
                </a:solidFill>
              </a:defRPr>
            </a:lvl1pPr>
            <a:lvl2pPr marL="457200" indent="0">
              <a:buNone/>
              <a:defRPr/>
            </a:lvl2pPr>
          </a:lstStyle>
          <a:p>
            <a:pPr lvl="0"/>
            <a:r>
              <a:rPr lang="en-GB" dirty="0" smtClean="0"/>
              <a:t>DIVIDER TITLE HERE</a:t>
            </a:r>
          </a:p>
        </p:txBody>
      </p:sp>
    </p:spTree>
    <p:extLst>
      <p:ext uri="{BB962C8B-B14F-4D97-AF65-F5344CB8AC3E}">
        <p14:creationId xmlns:p14="http://schemas.microsoft.com/office/powerpoint/2010/main" val="1282497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 Placeholder 20"/>
          <p:cNvSpPr>
            <a:spLocks noGrp="1"/>
          </p:cNvSpPr>
          <p:nvPr>
            <p:ph type="body" sz="quarter" idx="10" hasCustomPrompt="1"/>
          </p:nvPr>
        </p:nvSpPr>
        <p:spPr>
          <a:xfrm>
            <a:off x="579795" y="3050585"/>
            <a:ext cx="6853391" cy="754499"/>
          </a:xfrm>
        </p:spPr>
        <p:txBody>
          <a:bodyPr>
            <a:normAutofit/>
          </a:bodyPr>
          <a:lstStyle>
            <a:lvl1pPr marL="0" indent="0">
              <a:buNone/>
              <a:defRPr sz="4400" b="1">
                <a:solidFill>
                  <a:schemeClr val="bg1"/>
                </a:solidFill>
              </a:defRPr>
            </a:lvl1pPr>
            <a:lvl2pPr marL="457200" indent="0">
              <a:buNone/>
              <a:defRPr/>
            </a:lvl2pPr>
          </a:lstStyle>
          <a:p>
            <a:pPr lvl="0"/>
            <a:r>
              <a:rPr lang="en-GB" dirty="0" smtClean="0"/>
              <a:t>DIVIDER TITLE HERE</a:t>
            </a:r>
          </a:p>
        </p:txBody>
      </p:sp>
    </p:spTree>
    <p:extLst>
      <p:ext uri="{BB962C8B-B14F-4D97-AF65-F5344CB8AC3E}">
        <p14:creationId xmlns:p14="http://schemas.microsoft.com/office/powerpoint/2010/main" val="955293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Standard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4201" y="0"/>
            <a:ext cx="11416688" cy="1061091"/>
          </a:xfrm>
          <a:prstGeom prst="rect">
            <a:avLst/>
          </a:prstGeom>
        </p:spPr>
        <p:txBody>
          <a:bodyPr lIns="0" tIns="0" rIns="0" bIns="0" anchor="ctr" anchorCtr="0"/>
          <a:lstStyle>
            <a:lvl1pPr algn="l">
              <a:spcBef>
                <a:spcPts val="0"/>
              </a:spcBef>
              <a:defRPr sz="2500" b="1" i="0">
                <a:solidFill>
                  <a:srgbClr val="007B32"/>
                </a:solidFill>
                <a:latin typeface="Arial Narrow"/>
                <a:cs typeface="Arial Narrow"/>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584201" y="1371087"/>
            <a:ext cx="11032065" cy="4275590"/>
          </a:xfrm>
          <a:prstGeom prst="rect">
            <a:avLst/>
          </a:prstGeom>
        </p:spPr>
        <p:txBody>
          <a:bodyPr lIns="0" tIns="0" rIns="0" bIns="0"/>
          <a:lstStyle>
            <a:lvl1pPr marL="0" indent="0" algn="l">
              <a:lnSpc>
                <a:spcPts val="2200"/>
              </a:lnSpc>
              <a:spcBef>
                <a:spcPts val="0"/>
              </a:spcBef>
              <a:buNone/>
              <a:defRPr sz="1800">
                <a:solidFill>
                  <a:srgbClr val="5257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copy style</a:t>
            </a:r>
            <a:endParaRPr lang="en-US" dirty="0"/>
          </a:p>
        </p:txBody>
      </p:sp>
      <p:sp>
        <p:nvSpPr>
          <p:cNvPr id="5" name="Footer Placeholder 4"/>
          <p:cNvSpPr>
            <a:spLocks noGrp="1"/>
          </p:cNvSpPr>
          <p:nvPr>
            <p:ph type="ftr" sz="quarter" idx="11"/>
          </p:nvPr>
        </p:nvSpPr>
        <p:spPr>
          <a:xfrm>
            <a:off x="889745" y="6252349"/>
            <a:ext cx="3397657" cy="365125"/>
          </a:xfrm>
          <a:prstGeom prst="rect">
            <a:avLst/>
          </a:prstGeom>
        </p:spPr>
        <p:txBody>
          <a:bodyPr lIns="0" tIns="0" rIns="0" bIns="0"/>
          <a:lstStyle>
            <a:lvl1pPr algn="l">
              <a:spcBef>
                <a:spcPts val="0"/>
              </a:spcBef>
              <a:defRPr sz="1000" b="1" i="0">
                <a:solidFill>
                  <a:srgbClr val="525759"/>
                </a:solidFill>
                <a:latin typeface="Arial"/>
                <a:cs typeface="Arial"/>
              </a:defRPr>
            </a:lvl1pPr>
          </a:lstStyle>
          <a:p>
            <a:endParaRPr lang="en-US" dirty="0"/>
          </a:p>
        </p:txBody>
      </p:sp>
      <p:sp>
        <p:nvSpPr>
          <p:cNvPr id="6" name="Slide Number Placeholder 5"/>
          <p:cNvSpPr>
            <a:spLocks noGrp="1"/>
          </p:cNvSpPr>
          <p:nvPr>
            <p:ph type="sldNum" sz="quarter" idx="12"/>
          </p:nvPr>
        </p:nvSpPr>
        <p:spPr>
          <a:xfrm>
            <a:off x="584201" y="6252349"/>
            <a:ext cx="381000" cy="365125"/>
          </a:xfrm>
          <a:prstGeom prst="rect">
            <a:avLst/>
          </a:prstGeom>
        </p:spPr>
        <p:txBody>
          <a:bodyPr lIns="0" tIns="0" rIns="0" bIns="0"/>
          <a:lstStyle>
            <a:lvl1pPr algn="l">
              <a:spcBef>
                <a:spcPts val="0"/>
              </a:spcBef>
              <a:defRPr lang="en-US" sz="1000" b="1" i="0" kern="1200" smtClean="0">
                <a:solidFill>
                  <a:srgbClr val="525759"/>
                </a:solidFill>
                <a:latin typeface="Arial"/>
                <a:ea typeface="+mn-ea"/>
                <a:cs typeface="Arial"/>
              </a:defRPr>
            </a:lvl1pPr>
          </a:lstStyle>
          <a:p>
            <a:fld id="{300711A9-C54A-499E-BDF9-FAF30752507D}" type="slidenum">
              <a:rPr lang="en-US" smtClean="0"/>
              <a:t>‹#›</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734" y="1061092"/>
            <a:ext cx="11040533" cy="381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8201169" cy="216408"/>
          </a:xfrm>
          <a:prstGeom prst="rect">
            <a:avLst/>
          </a:prstGeom>
        </p:spPr>
      </p:pic>
    </p:spTree>
    <p:extLst>
      <p:ext uri="{BB962C8B-B14F-4D97-AF65-F5344CB8AC3E}">
        <p14:creationId xmlns:p14="http://schemas.microsoft.com/office/powerpoint/2010/main" val="3436152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ulletpoint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584201" y="0"/>
            <a:ext cx="11416688" cy="1061091"/>
          </a:xfrm>
          <a:prstGeom prst="rect">
            <a:avLst/>
          </a:prstGeom>
        </p:spPr>
        <p:txBody>
          <a:bodyPr lIns="0" tIns="0" rIns="0" bIns="0" anchor="ctr" anchorCtr="0"/>
          <a:lstStyle>
            <a:lvl1pPr algn="l">
              <a:spcBef>
                <a:spcPts val="0"/>
              </a:spcBef>
              <a:defRPr sz="2500" b="1" i="0">
                <a:solidFill>
                  <a:srgbClr val="007B32"/>
                </a:solidFill>
                <a:latin typeface="Arial Narrow"/>
                <a:cs typeface="Arial Narrow"/>
              </a:defRPr>
            </a:lvl1pPr>
          </a:lstStyle>
          <a:p>
            <a:r>
              <a:rPr lang="en-GB" dirty="0" smtClean="0"/>
              <a:t>CLICK TO EDIT MASTER TITLE STYLE</a:t>
            </a:r>
            <a:endParaRPr lang="en-US" dirty="0"/>
          </a:p>
        </p:txBody>
      </p:sp>
      <p:sp>
        <p:nvSpPr>
          <p:cNvPr id="11" name="Footer Placeholder 4"/>
          <p:cNvSpPr>
            <a:spLocks noGrp="1"/>
          </p:cNvSpPr>
          <p:nvPr>
            <p:ph type="ftr" sz="quarter" idx="11"/>
          </p:nvPr>
        </p:nvSpPr>
        <p:spPr>
          <a:xfrm>
            <a:off x="889745" y="6252349"/>
            <a:ext cx="3397657" cy="365125"/>
          </a:xfrm>
          <a:prstGeom prst="rect">
            <a:avLst/>
          </a:prstGeom>
        </p:spPr>
        <p:txBody>
          <a:bodyPr lIns="0" tIns="0" rIns="0" bIns="0"/>
          <a:lstStyle>
            <a:lvl1pPr algn="l">
              <a:spcBef>
                <a:spcPts val="0"/>
              </a:spcBef>
              <a:defRPr sz="1000" b="1" i="0">
                <a:solidFill>
                  <a:srgbClr val="525759"/>
                </a:solidFill>
                <a:latin typeface="Arial"/>
                <a:cs typeface="Arial"/>
              </a:defRPr>
            </a:lvl1pPr>
          </a:lstStyle>
          <a:p>
            <a:endParaRPr lang="en-US" dirty="0"/>
          </a:p>
        </p:txBody>
      </p:sp>
      <p:sp>
        <p:nvSpPr>
          <p:cNvPr id="12" name="Slide Number Placeholder 5"/>
          <p:cNvSpPr>
            <a:spLocks noGrp="1"/>
          </p:cNvSpPr>
          <p:nvPr>
            <p:ph type="sldNum" sz="quarter" idx="12"/>
          </p:nvPr>
        </p:nvSpPr>
        <p:spPr>
          <a:xfrm>
            <a:off x="584201" y="6252349"/>
            <a:ext cx="381000" cy="365125"/>
          </a:xfrm>
          <a:prstGeom prst="rect">
            <a:avLst/>
          </a:prstGeom>
        </p:spPr>
        <p:txBody>
          <a:bodyPr lIns="0" tIns="0" rIns="0" bIns="0"/>
          <a:lstStyle>
            <a:lvl1pPr algn="l">
              <a:spcBef>
                <a:spcPts val="0"/>
              </a:spcBef>
              <a:defRPr lang="en-US" sz="1000" b="1" i="0" kern="1200" smtClean="0">
                <a:solidFill>
                  <a:srgbClr val="525759"/>
                </a:solidFill>
                <a:latin typeface="Arial"/>
                <a:ea typeface="+mn-ea"/>
                <a:cs typeface="Arial"/>
              </a:defRPr>
            </a:lvl1pPr>
          </a:lstStyle>
          <a:p>
            <a:fld id="{300711A9-C54A-499E-BDF9-FAF30752507D}" type="slidenum">
              <a:rPr lang="en-US" smtClean="0"/>
              <a:t>‹#›</a:t>
            </a:fld>
            <a:endParaRPr lang="en-US" dirty="0"/>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734" y="1061092"/>
            <a:ext cx="11040533" cy="38100"/>
          </a:xfrm>
          <a:prstGeom prst="rect">
            <a:avLst/>
          </a:prstGeom>
        </p:spPr>
      </p:pic>
      <p:sp>
        <p:nvSpPr>
          <p:cNvPr id="5" name="Text Placeholder 4"/>
          <p:cNvSpPr>
            <a:spLocks noGrp="1"/>
          </p:cNvSpPr>
          <p:nvPr>
            <p:ph type="body" sz="quarter" idx="13"/>
          </p:nvPr>
        </p:nvSpPr>
        <p:spPr>
          <a:xfrm>
            <a:off x="584200" y="1371087"/>
            <a:ext cx="11032067" cy="4078352"/>
          </a:xfrm>
          <a:prstGeom prst="rect">
            <a:avLst/>
          </a:prstGeom>
        </p:spPr>
        <p:txBody>
          <a:bodyPr vert="horz"/>
          <a:lstStyle>
            <a:lvl1pPr marL="342900" indent="-342900">
              <a:buClr>
                <a:srgbClr val="007B32"/>
              </a:buClr>
              <a:buFont typeface="Lucida Grande"/>
              <a:buChar char="◼"/>
              <a:defRPr sz="1800">
                <a:solidFill>
                  <a:srgbClr val="525759"/>
                </a:solidFill>
                <a:latin typeface="Arial"/>
                <a:cs typeface="Arial"/>
              </a:defRPr>
            </a:lvl1pPr>
            <a:lvl2pPr>
              <a:buClr>
                <a:srgbClr val="007B32"/>
              </a:buClr>
              <a:defRPr sz="1800">
                <a:solidFill>
                  <a:srgbClr val="525759"/>
                </a:solidFill>
                <a:latin typeface="Arial"/>
                <a:cs typeface="Arial"/>
              </a:defRPr>
            </a:lvl2pPr>
            <a:lvl3pPr>
              <a:defRPr sz="1800">
                <a:solidFill>
                  <a:srgbClr val="525759"/>
                </a:solidFill>
                <a:latin typeface="Arial"/>
                <a:cs typeface="Arial"/>
              </a:defRPr>
            </a:lvl3pPr>
            <a:lvl4pPr>
              <a:defRPr sz="1800">
                <a:solidFill>
                  <a:srgbClr val="525759"/>
                </a:solidFill>
                <a:latin typeface="Arial"/>
                <a:cs typeface="Arial"/>
              </a:defRPr>
            </a:lvl4pPr>
            <a:lvl5pPr>
              <a:defRPr sz="1800">
                <a:solidFill>
                  <a:srgbClr val="525759"/>
                </a:solidFill>
                <a:latin typeface="Arial"/>
                <a:cs typeface="Aria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32229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Presentation Titl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5676405"/>
          </a:xfrm>
          <a:prstGeom prst="rect">
            <a:avLst/>
          </a:prstGeom>
        </p:spPr>
      </p:pic>
      <p:sp>
        <p:nvSpPr>
          <p:cNvPr id="4" name="Title 1"/>
          <p:cNvSpPr>
            <a:spLocks noGrp="1"/>
          </p:cNvSpPr>
          <p:nvPr>
            <p:ph type="ctrTitle" hasCustomPrompt="1"/>
          </p:nvPr>
        </p:nvSpPr>
        <p:spPr>
          <a:xfrm>
            <a:off x="584202" y="530545"/>
            <a:ext cx="6859269" cy="1327003"/>
          </a:xfrm>
          <a:prstGeom prst="rect">
            <a:avLst/>
          </a:prstGeom>
        </p:spPr>
        <p:txBody>
          <a:bodyPr lIns="0" tIns="0" rIns="0" bIns="0" anchor="t" anchorCtr="0"/>
          <a:lstStyle>
            <a:lvl1pPr algn="l">
              <a:lnSpc>
                <a:spcPts val="5000"/>
              </a:lnSpc>
              <a:spcBef>
                <a:spcPts val="0"/>
              </a:spcBef>
              <a:defRPr sz="5400" b="1" i="0">
                <a:solidFill>
                  <a:srgbClr val="007B32"/>
                </a:solidFill>
                <a:latin typeface="Arial Narrow"/>
                <a:cs typeface="Arial Narrow"/>
              </a:defRPr>
            </a:lvl1pPr>
          </a:lstStyle>
          <a:p>
            <a:r>
              <a:rPr lang="en-GB" dirty="0" smtClean="0"/>
              <a:t>PRESENTATION</a:t>
            </a:r>
            <a:br>
              <a:rPr lang="en-GB" dirty="0" smtClean="0"/>
            </a:br>
            <a:r>
              <a:rPr lang="en-GB" dirty="0" smtClean="0"/>
              <a:t>TITLE</a:t>
            </a:r>
            <a:endParaRPr lang="en-US" dirty="0"/>
          </a:p>
        </p:txBody>
      </p:sp>
      <p:sp>
        <p:nvSpPr>
          <p:cNvPr id="7" name="Subtitle 2"/>
          <p:cNvSpPr>
            <a:spLocks noGrp="1"/>
          </p:cNvSpPr>
          <p:nvPr>
            <p:ph type="subTitle" idx="1" hasCustomPrompt="1"/>
          </p:nvPr>
        </p:nvSpPr>
        <p:spPr>
          <a:xfrm>
            <a:off x="584201" y="2006065"/>
            <a:ext cx="5279587" cy="949288"/>
          </a:xfrm>
          <a:prstGeom prst="rect">
            <a:avLst/>
          </a:prstGeom>
        </p:spPr>
        <p:txBody>
          <a:bodyPr lIns="0" tIns="0" rIns="0" bIns="0"/>
          <a:lstStyle>
            <a:lvl1pPr marL="0" indent="0" algn="l">
              <a:lnSpc>
                <a:spcPts val="2500"/>
              </a:lnSpc>
              <a:spcBef>
                <a:spcPts val="0"/>
              </a:spcBef>
              <a:buNone/>
              <a:defRPr sz="2500" b="1" i="0">
                <a:solidFill>
                  <a:srgbClr val="DFDFE2"/>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SUBTITLE</a:t>
            </a:r>
            <a:endParaRPr lang="en-US" dirty="0"/>
          </a:p>
        </p:txBody>
      </p:sp>
    </p:spTree>
    <p:extLst>
      <p:ext uri="{BB962C8B-B14F-4D97-AF65-F5344CB8AC3E}">
        <p14:creationId xmlns:p14="http://schemas.microsoft.com/office/powerpoint/2010/main" val="384683289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Divider with image">
    <p:spTree>
      <p:nvGrpSpPr>
        <p:cNvPr id="1" name=""/>
        <p:cNvGrpSpPr/>
        <p:nvPr/>
      </p:nvGrpSpPr>
      <p:grpSpPr>
        <a:xfrm>
          <a:off x="0" y="0"/>
          <a:ext cx="0" cy="0"/>
          <a:chOff x="0" y="0"/>
          <a:chExt cx="0" cy="0"/>
        </a:xfrm>
      </p:grpSpPr>
      <p:pic>
        <p:nvPicPr>
          <p:cNvPr id="2" name="Picture 1" descr="NARROW_GRETA_POWERPOINTS_INDUSTRIA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5807034"/>
          </a:xfrm>
          <a:prstGeom prst="rect">
            <a:avLst/>
          </a:prstGeom>
        </p:spPr>
      </p:pic>
      <p:sp>
        <p:nvSpPr>
          <p:cNvPr id="4" name="Title 1"/>
          <p:cNvSpPr>
            <a:spLocks noGrp="1"/>
          </p:cNvSpPr>
          <p:nvPr>
            <p:ph type="ctrTitle" hasCustomPrompt="1"/>
          </p:nvPr>
        </p:nvSpPr>
        <p:spPr>
          <a:xfrm>
            <a:off x="584202" y="530545"/>
            <a:ext cx="5557609" cy="1099549"/>
          </a:xfrm>
          <a:prstGeom prst="rect">
            <a:avLst/>
          </a:prstGeom>
        </p:spPr>
        <p:txBody>
          <a:bodyPr lIns="0" tIns="0" rIns="0" bIns="0" anchor="t" anchorCtr="0"/>
          <a:lstStyle>
            <a:lvl1pPr algn="l">
              <a:lnSpc>
                <a:spcPts val="4000"/>
              </a:lnSpc>
              <a:spcBef>
                <a:spcPts val="0"/>
              </a:spcBef>
              <a:defRPr sz="4000" b="1" i="0">
                <a:solidFill>
                  <a:schemeClr val="bg1"/>
                </a:solidFill>
                <a:latin typeface="Arial Narrow"/>
                <a:cs typeface="Arial Narrow"/>
              </a:defRPr>
            </a:lvl1pPr>
          </a:lstStyle>
          <a:p>
            <a:r>
              <a:rPr lang="en-GB" dirty="0" smtClean="0"/>
              <a:t>DIVIDER SLIDE</a:t>
            </a:r>
            <a:br>
              <a:rPr lang="en-GB" dirty="0" smtClean="0"/>
            </a:br>
            <a:r>
              <a:rPr lang="en-GB" dirty="0" smtClean="0"/>
              <a:t>TITLE</a:t>
            </a:r>
            <a:endParaRPr lang="en-US" dirty="0"/>
          </a:p>
        </p:txBody>
      </p:sp>
      <p:sp>
        <p:nvSpPr>
          <p:cNvPr id="6" name="Subtitle 2"/>
          <p:cNvSpPr>
            <a:spLocks noGrp="1"/>
          </p:cNvSpPr>
          <p:nvPr>
            <p:ph type="subTitle" idx="1" hasCustomPrompt="1"/>
          </p:nvPr>
        </p:nvSpPr>
        <p:spPr>
          <a:xfrm>
            <a:off x="584201" y="1807040"/>
            <a:ext cx="5279587" cy="949288"/>
          </a:xfrm>
          <a:prstGeom prst="rect">
            <a:avLst/>
          </a:prstGeom>
        </p:spPr>
        <p:txBody>
          <a:bodyPr lIns="0" tIns="0" rIns="0" bIns="0"/>
          <a:lstStyle>
            <a:lvl1pPr marL="0" indent="0" algn="l">
              <a:lnSpc>
                <a:spcPts val="2500"/>
              </a:lnSpc>
              <a:spcBef>
                <a:spcPts val="0"/>
              </a:spcBef>
              <a:buNone/>
              <a:defRPr sz="25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SUBTITLE</a:t>
            </a:r>
            <a:endParaRPr lang="en-US" dirty="0"/>
          </a:p>
        </p:txBody>
      </p:sp>
      <p:sp>
        <p:nvSpPr>
          <p:cNvPr id="7" name="Footer Placeholder 4"/>
          <p:cNvSpPr>
            <a:spLocks noGrp="1"/>
          </p:cNvSpPr>
          <p:nvPr>
            <p:ph type="ftr" sz="quarter" idx="11"/>
          </p:nvPr>
        </p:nvSpPr>
        <p:spPr>
          <a:xfrm>
            <a:off x="889745" y="6252349"/>
            <a:ext cx="3397657" cy="365125"/>
          </a:xfrm>
          <a:prstGeom prst="rect">
            <a:avLst/>
          </a:prstGeom>
        </p:spPr>
        <p:txBody>
          <a:bodyPr lIns="0" tIns="0" rIns="0" bIns="0"/>
          <a:lstStyle>
            <a:lvl1pPr algn="l">
              <a:spcBef>
                <a:spcPts val="0"/>
              </a:spcBef>
              <a:defRPr sz="1000" b="1" i="0">
                <a:solidFill>
                  <a:srgbClr val="FFFFFF"/>
                </a:solidFill>
                <a:latin typeface="Arial"/>
                <a:cs typeface="Arial"/>
              </a:defRPr>
            </a:lvl1pPr>
          </a:lstStyle>
          <a:p>
            <a:endParaRPr lang="en-US" dirty="0"/>
          </a:p>
        </p:txBody>
      </p:sp>
      <p:sp>
        <p:nvSpPr>
          <p:cNvPr id="8" name="Slide Number Placeholder 5"/>
          <p:cNvSpPr>
            <a:spLocks noGrp="1"/>
          </p:cNvSpPr>
          <p:nvPr>
            <p:ph type="sldNum" sz="quarter" idx="12"/>
          </p:nvPr>
        </p:nvSpPr>
        <p:spPr>
          <a:xfrm>
            <a:off x="584201" y="6252349"/>
            <a:ext cx="381000" cy="365125"/>
          </a:xfrm>
          <a:prstGeom prst="rect">
            <a:avLst/>
          </a:prstGeom>
        </p:spPr>
        <p:txBody>
          <a:bodyPr lIns="0" tIns="0" rIns="0" bIns="0"/>
          <a:lstStyle>
            <a:lvl1pPr algn="l">
              <a:spcBef>
                <a:spcPts val="0"/>
              </a:spcBef>
              <a:defRPr lang="en-US" sz="1000" b="1" i="0" kern="1200" smtClean="0">
                <a:solidFill>
                  <a:srgbClr val="FFFFFF"/>
                </a:solidFill>
                <a:latin typeface="Arial"/>
                <a:ea typeface="+mn-ea"/>
                <a:cs typeface="Arial"/>
              </a:defRPr>
            </a:lvl1pPr>
          </a:lstStyle>
          <a:p>
            <a:fld id="{300711A9-C54A-499E-BDF9-FAF30752507D}" type="slidenum">
              <a:rPr lang="en-US" smtClean="0"/>
              <a:t>‹#›</a:t>
            </a:fld>
            <a:endParaRPr lang="en-US" dirty="0"/>
          </a:p>
        </p:txBody>
      </p:sp>
    </p:spTree>
    <p:extLst>
      <p:ext uri="{BB962C8B-B14F-4D97-AF65-F5344CB8AC3E}">
        <p14:creationId xmlns:p14="http://schemas.microsoft.com/office/powerpoint/2010/main" val="395778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889076"/>
            <a:ext cx="5386388"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528838"/>
            <a:ext cx="5386388" cy="2731421"/>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92838" y="1889076"/>
            <a:ext cx="5389562"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6192838" y="2528838"/>
            <a:ext cx="5389562" cy="2731421"/>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3"/>
          <p:cNvSpPr>
            <a:spLocks noGrp="1"/>
          </p:cNvSpPr>
          <p:nvPr>
            <p:ph sz="half" idx="10"/>
          </p:nvPr>
        </p:nvSpPr>
        <p:spPr>
          <a:xfrm>
            <a:off x="623460" y="187419"/>
            <a:ext cx="9374904" cy="551490"/>
          </a:xfrm>
        </p:spPr>
        <p:txBody>
          <a:bodyPr/>
          <a:lstStyle>
            <a:lvl1pPr marL="0" indent="0">
              <a:buNone/>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endParaRPr lang="en-US" dirty="0"/>
          </a:p>
        </p:txBody>
      </p:sp>
      <p:pic>
        <p:nvPicPr>
          <p:cNvPr id="1024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93588" cy="572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358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Divider with image">
    <p:spTree>
      <p:nvGrpSpPr>
        <p:cNvPr id="1" name=""/>
        <p:cNvGrpSpPr/>
        <p:nvPr/>
      </p:nvGrpSpPr>
      <p:grpSpPr>
        <a:xfrm>
          <a:off x="0" y="0"/>
          <a:ext cx="0" cy="0"/>
          <a:chOff x="0" y="0"/>
          <a:chExt cx="0" cy="0"/>
        </a:xfrm>
      </p:grpSpPr>
      <p:pic>
        <p:nvPicPr>
          <p:cNvPr id="9" name="Picture 9" descr="BASE3.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 y="1"/>
            <a:ext cx="12191993" cy="566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hasCustomPrompt="1"/>
          </p:nvPr>
        </p:nvSpPr>
        <p:spPr>
          <a:xfrm>
            <a:off x="584202" y="530545"/>
            <a:ext cx="5557609" cy="1099549"/>
          </a:xfrm>
          <a:prstGeom prst="rect">
            <a:avLst/>
          </a:prstGeom>
        </p:spPr>
        <p:txBody>
          <a:bodyPr lIns="0" tIns="0" rIns="0" bIns="0" anchor="t" anchorCtr="0"/>
          <a:lstStyle>
            <a:lvl1pPr algn="l">
              <a:lnSpc>
                <a:spcPts val="4000"/>
              </a:lnSpc>
              <a:spcBef>
                <a:spcPts val="0"/>
              </a:spcBef>
              <a:defRPr sz="4000" b="1" i="0">
                <a:solidFill>
                  <a:schemeClr val="bg1"/>
                </a:solidFill>
                <a:latin typeface="Arial Narrow"/>
                <a:cs typeface="Arial Narrow"/>
              </a:defRPr>
            </a:lvl1pPr>
          </a:lstStyle>
          <a:p>
            <a:r>
              <a:rPr lang="en-GB" dirty="0" smtClean="0"/>
              <a:t>DIVIDER SLIDE</a:t>
            </a:r>
            <a:br>
              <a:rPr lang="en-GB" dirty="0" smtClean="0"/>
            </a:br>
            <a:r>
              <a:rPr lang="en-GB" dirty="0" smtClean="0"/>
              <a:t>TITLE</a:t>
            </a:r>
            <a:endParaRPr lang="en-US" dirty="0"/>
          </a:p>
        </p:txBody>
      </p:sp>
      <p:sp>
        <p:nvSpPr>
          <p:cNvPr id="6" name="Subtitle 2"/>
          <p:cNvSpPr>
            <a:spLocks noGrp="1"/>
          </p:cNvSpPr>
          <p:nvPr>
            <p:ph type="subTitle" idx="1" hasCustomPrompt="1"/>
          </p:nvPr>
        </p:nvSpPr>
        <p:spPr>
          <a:xfrm>
            <a:off x="584201" y="1807040"/>
            <a:ext cx="5279587" cy="949288"/>
          </a:xfrm>
          <a:prstGeom prst="rect">
            <a:avLst/>
          </a:prstGeom>
        </p:spPr>
        <p:txBody>
          <a:bodyPr lIns="0" tIns="0" rIns="0" bIns="0"/>
          <a:lstStyle>
            <a:lvl1pPr marL="0" indent="0" algn="l">
              <a:lnSpc>
                <a:spcPts val="2500"/>
              </a:lnSpc>
              <a:spcBef>
                <a:spcPts val="0"/>
              </a:spcBef>
              <a:buNone/>
              <a:defRPr sz="25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SUBTITLE</a:t>
            </a:r>
            <a:endParaRPr lang="en-US" dirty="0"/>
          </a:p>
        </p:txBody>
      </p:sp>
    </p:spTree>
    <p:extLst>
      <p:ext uri="{BB962C8B-B14F-4D97-AF65-F5344CB8AC3E}">
        <p14:creationId xmlns:p14="http://schemas.microsoft.com/office/powerpoint/2010/main" val="3644666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534" y="333375"/>
            <a:ext cx="8860367"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99534" y="1628776"/>
            <a:ext cx="8860367" cy="48244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27051" y="6597651"/>
            <a:ext cx="2844800" cy="207963"/>
          </a:xfrm>
          <a:prstGeom prst="rect">
            <a:avLst/>
          </a:prstGeom>
        </p:spPr>
        <p:txBody>
          <a:bodyPr/>
          <a:lstStyle>
            <a:lvl1pPr>
              <a:defRPr/>
            </a:lvl1pPr>
          </a:lstStyle>
          <a:p>
            <a:endParaRPr lang="en-GB" altLang="en-US" dirty="0"/>
          </a:p>
        </p:txBody>
      </p:sp>
      <p:sp>
        <p:nvSpPr>
          <p:cNvPr id="5" name="Footer Placeholder 4"/>
          <p:cNvSpPr>
            <a:spLocks noGrp="1"/>
          </p:cNvSpPr>
          <p:nvPr>
            <p:ph type="ftr" sz="quarter" idx="11"/>
          </p:nvPr>
        </p:nvSpPr>
        <p:spPr>
          <a:xfrm>
            <a:off x="4165600" y="6597651"/>
            <a:ext cx="3860800" cy="207963"/>
          </a:xfrm>
          <a:prstGeom prst="rect">
            <a:avLst/>
          </a:prstGeom>
        </p:spPr>
        <p:txBody>
          <a:bodyPr/>
          <a:lstStyle>
            <a:lvl1pPr>
              <a:defRPr/>
            </a:lvl1pPr>
          </a:lstStyle>
          <a:p>
            <a:endParaRPr lang="en-GB" altLang="en-US" dirty="0"/>
          </a:p>
        </p:txBody>
      </p:sp>
      <p:sp>
        <p:nvSpPr>
          <p:cNvPr id="6" name="Slide Number Placeholder 5"/>
          <p:cNvSpPr>
            <a:spLocks noGrp="1"/>
          </p:cNvSpPr>
          <p:nvPr>
            <p:ph type="sldNum" sz="quarter" idx="12"/>
          </p:nvPr>
        </p:nvSpPr>
        <p:spPr>
          <a:xfrm>
            <a:off x="9012767" y="6597651"/>
            <a:ext cx="2844800" cy="207963"/>
          </a:xfrm>
          <a:prstGeom prst="rect">
            <a:avLst/>
          </a:prstGeom>
        </p:spPr>
        <p:txBody>
          <a:bodyPr/>
          <a:lstStyle>
            <a:lvl1pPr>
              <a:defRPr/>
            </a:lvl1pPr>
          </a:lstStyle>
          <a:p>
            <a:fld id="{ADD90025-E96D-4052-8CDD-25C470E6B940}" type="slidenum">
              <a:rPr lang="en-GB" altLang="en-US"/>
              <a:pPr/>
              <a:t>‹#›</a:t>
            </a:fld>
            <a:endParaRPr lang="en-GB" altLang="en-US" dirty="0"/>
          </a:p>
        </p:txBody>
      </p:sp>
    </p:spTree>
    <p:extLst>
      <p:ext uri="{BB962C8B-B14F-4D97-AF65-F5344CB8AC3E}">
        <p14:creationId xmlns:p14="http://schemas.microsoft.com/office/powerpoint/2010/main" val="2211192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resentation Title">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27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Castrol base panel.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 y="5807092"/>
            <a:ext cx="121920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584211" y="639175"/>
            <a:ext cx="6859269" cy="1327003"/>
          </a:xfrm>
          <a:prstGeom prst="rect">
            <a:avLst/>
          </a:prstGeom>
        </p:spPr>
        <p:txBody>
          <a:bodyPr lIns="0" tIns="0" rIns="0" bIns="0" anchor="t" anchorCtr="0"/>
          <a:lstStyle>
            <a:lvl1pPr algn="l">
              <a:lnSpc>
                <a:spcPts val="5000"/>
              </a:lnSpc>
              <a:spcBef>
                <a:spcPts val="0"/>
              </a:spcBef>
              <a:defRPr sz="5400" b="1" i="0" cap="all">
                <a:solidFill>
                  <a:srgbClr val="007B32"/>
                </a:solidFill>
                <a:latin typeface="Arial Narrow"/>
                <a:cs typeface="Arial Narrow"/>
              </a:defRPr>
            </a:lvl1pPr>
          </a:lstStyle>
          <a:p>
            <a:r>
              <a:rPr lang="en-US" smtClean="0"/>
              <a:t>Click to edit Master title style</a:t>
            </a:r>
            <a:endParaRPr lang="en-US" dirty="0"/>
          </a:p>
        </p:txBody>
      </p:sp>
      <p:sp>
        <p:nvSpPr>
          <p:cNvPr id="7" name="Subtitle 2"/>
          <p:cNvSpPr>
            <a:spLocks noGrp="1"/>
          </p:cNvSpPr>
          <p:nvPr>
            <p:ph type="subTitle" idx="1"/>
          </p:nvPr>
        </p:nvSpPr>
        <p:spPr>
          <a:xfrm>
            <a:off x="584201" y="2006065"/>
            <a:ext cx="5279587" cy="949288"/>
          </a:xfrm>
          <a:prstGeom prst="rect">
            <a:avLst/>
          </a:prstGeom>
        </p:spPr>
        <p:txBody>
          <a:bodyPr/>
          <a:lstStyle>
            <a:lvl1pPr marL="0" indent="0" algn="l">
              <a:lnSpc>
                <a:spcPts val="2500"/>
              </a:lnSpc>
              <a:spcBef>
                <a:spcPts val="0"/>
              </a:spcBef>
              <a:buNone/>
              <a:defRPr sz="2500" b="1" i="0" cap="all">
                <a:solidFill>
                  <a:srgbClr val="525759"/>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78583705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Presentation Title">
    <p:spTree>
      <p:nvGrpSpPr>
        <p:cNvPr id="1" name=""/>
        <p:cNvGrpSpPr/>
        <p:nvPr/>
      </p:nvGrpSpPr>
      <p:grpSpPr>
        <a:xfrm>
          <a:off x="0" y="0"/>
          <a:ext cx="0" cy="0"/>
          <a:chOff x="0" y="0"/>
          <a:chExt cx="0" cy="0"/>
        </a:xfrm>
      </p:grpSpPr>
      <p:sp>
        <p:nvSpPr>
          <p:cNvPr id="5" name="Trapezoid 1"/>
          <p:cNvSpPr/>
          <p:nvPr/>
        </p:nvSpPr>
        <p:spPr>
          <a:xfrm>
            <a:off x="-21167" y="0"/>
            <a:ext cx="7145867" cy="215900"/>
          </a:xfrm>
          <a:custGeom>
            <a:avLst/>
            <a:gdLst>
              <a:gd name="connsiteX0" fmla="*/ 0 w 5350958"/>
              <a:gd name="connsiteY0" fmla="*/ 232293 h 232293"/>
              <a:gd name="connsiteX1" fmla="*/ 58073 w 5350958"/>
              <a:gd name="connsiteY1" fmla="*/ 0 h 232293"/>
              <a:gd name="connsiteX2" fmla="*/ 5292885 w 5350958"/>
              <a:gd name="connsiteY2" fmla="*/ 0 h 232293"/>
              <a:gd name="connsiteX3" fmla="*/ 5350958 w 5350958"/>
              <a:gd name="connsiteY3" fmla="*/ 232293 h 232293"/>
              <a:gd name="connsiteX4" fmla="*/ 0 w 5350958"/>
              <a:gd name="connsiteY4" fmla="*/ 232293 h 232293"/>
              <a:gd name="connsiteX0" fmla="*/ 0 w 5414564"/>
              <a:gd name="connsiteY0" fmla="*/ 239898 h 239898"/>
              <a:gd name="connsiteX1" fmla="*/ 58073 w 5414564"/>
              <a:gd name="connsiteY1" fmla="*/ 7605 h 239898"/>
              <a:gd name="connsiteX2" fmla="*/ 5414564 w 5414564"/>
              <a:gd name="connsiteY2" fmla="*/ 0 h 239898"/>
              <a:gd name="connsiteX3" fmla="*/ 5350958 w 5414564"/>
              <a:gd name="connsiteY3" fmla="*/ 239898 h 239898"/>
              <a:gd name="connsiteX4" fmla="*/ 0 w 5414564"/>
              <a:gd name="connsiteY4" fmla="*/ 239898 h 239898"/>
              <a:gd name="connsiteX0" fmla="*/ 10372 w 5424936"/>
              <a:gd name="connsiteY0" fmla="*/ 239898 h 239898"/>
              <a:gd name="connsiteX1" fmla="*/ 0 w 5424936"/>
              <a:gd name="connsiteY1" fmla="*/ 7605 h 239898"/>
              <a:gd name="connsiteX2" fmla="*/ 5424936 w 5424936"/>
              <a:gd name="connsiteY2" fmla="*/ 0 h 239898"/>
              <a:gd name="connsiteX3" fmla="*/ 5361330 w 5424936"/>
              <a:gd name="connsiteY3" fmla="*/ 239898 h 239898"/>
              <a:gd name="connsiteX4" fmla="*/ 10372 w 5424936"/>
              <a:gd name="connsiteY4" fmla="*/ 239898 h 239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936" h="239898">
                <a:moveTo>
                  <a:pt x="10372" y="239898"/>
                </a:moveTo>
                <a:lnTo>
                  <a:pt x="0" y="7605"/>
                </a:lnTo>
                <a:lnTo>
                  <a:pt x="5424936" y="0"/>
                </a:lnTo>
                <a:lnTo>
                  <a:pt x="5361330" y="239898"/>
                </a:lnTo>
                <a:lnTo>
                  <a:pt x="10372" y="239898"/>
                </a:lnTo>
                <a:close/>
              </a:path>
            </a:pathLst>
          </a:custGeom>
          <a:solidFill>
            <a:schemeClr val="accent5"/>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4" name="Title 1"/>
          <p:cNvSpPr>
            <a:spLocks noGrp="1"/>
          </p:cNvSpPr>
          <p:nvPr>
            <p:ph type="ctrTitle"/>
          </p:nvPr>
        </p:nvSpPr>
        <p:spPr>
          <a:xfrm>
            <a:off x="584211" y="639175"/>
            <a:ext cx="6859269" cy="1327003"/>
          </a:xfrm>
          <a:prstGeom prst="rect">
            <a:avLst/>
          </a:prstGeom>
        </p:spPr>
        <p:txBody>
          <a:bodyPr lIns="0" tIns="0" rIns="0" bIns="0" anchor="t" anchorCtr="0"/>
          <a:lstStyle>
            <a:lvl1pPr algn="l">
              <a:lnSpc>
                <a:spcPts val="5000"/>
              </a:lnSpc>
              <a:spcBef>
                <a:spcPts val="0"/>
              </a:spcBef>
              <a:defRPr sz="5400" b="1" i="0" cap="all">
                <a:solidFill>
                  <a:srgbClr val="007B32"/>
                </a:solidFill>
                <a:latin typeface="Arial Narrow"/>
                <a:cs typeface="Arial Narrow"/>
              </a:defRPr>
            </a:lvl1pPr>
          </a:lstStyle>
          <a:p>
            <a:r>
              <a:rPr lang="en-US" smtClean="0"/>
              <a:t>Click to edit Master title style</a:t>
            </a:r>
            <a:endParaRPr lang="en-US" dirty="0"/>
          </a:p>
        </p:txBody>
      </p:sp>
      <p:sp>
        <p:nvSpPr>
          <p:cNvPr id="7" name="Subtitle 2"/>
          <p:cNvSpPr>
            <a:spLocks noGrp="1"/>
          </p:cNvSpPr>
          <p:nvPr>
            <p:ph type="subTitle" idx="1"/>
          </p:nvPr>
        </p:nvSpPr>
        <p:spPr>
          <a:xfrm>
            <a:off x="584201" y="2006065"/>
            <a:ext cx="5279587" cy="949288"/>
          </a:xfrm>
          <a:prstGeom prst="rect">
            <a:avLst/>
          </a:prstGeom>
        </p:spPr>
        <p:txBody>
          <a:bodyPr/>
          <a:lstStyle>
            <a:lvl1pPr marL="0" indent="0" algn="l">
              <a:lnSpc>
                <a:spcPts val="2500"/>
              </a:lnSpc>
              <a:spcBef>
                <a:spcPts val="0"/>
              </a:spcBef>
              <a:buNone/>
              <a:defRPr sz="2500" b="1" i="0" cap="all">
                <a:solidFill>
                  <a:srgbClr val="525759"/>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1"/>
          <p:cNvSpPr>
            <a:spLocks noGrp="1"/>
          </p:cNvSpPr>
          <p:nvPr>
            <p:ph type="sldNum" sz="quarter" idx="10"/>
          </p:nvPr>
        </p:nvSpPr>
        <p:spPr/>
        <p:txBody>
          <a:bodyPr/>
          <a:lstStyle>
            <a:lvl1pPr>
              <a:defRPr/>
            </a:lvl1pPr>
          </a:lstStyle>
          <a:p>
            <a:pPr>
              <a:defRPr/>
            </a:pPr>
            <a:fld id="{B80AC605-B021-4DF8-8A74-B1EED73977C9}" type="slidenum">
              <a:rPr lang="en-GB" altLang="en-US"/>
              <a:pPr>
                <a:defRPr/>
              </a:pPr>
              <a:t>‹#›</a:t>
            </a:fld>
            <a:endParaRPr lang="en-GB" altLang="en-US" dirty="0"/>
          </a:p>
        </p:txBody>
      </p:sp>
    </p:spTree>
    <p:extLst>
      <p:ext uri="{BB962C8B-B14F-4D97-AF65-F5344CB8AC3E}">
        <p14:creationId xmlns:p14="http://schemas.microsoft.com/office/powerpoint/2010/main" val="4005532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vider with image">
    <p:spTree>
      <p:nvGrpSpPr>
        <p:cNvPr id="1" name=""/>
        <p:cNvGrpSpPr/>
        <p:nvPr/>
      </p:nvGrpSpPr>
      <p:grpSpPr>
        <a:xfrm>
          <a:off x="0" y="0"/>
          <a:ext cx="0" cy="0"/>
          <a:chOff x="0" y="0"/>
          <a:chExt cx="0" cy="0"/>
        </a:xfrm>
      </p:grpSpPr>
      <p:pic>
        <p:nvPicPr>
          <p:cNvPr id="5" name="Picture 9" descr="BASE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 y="1"/>
            <a:ext cx="12192000" cy="580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astrol base panel.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 y="5807092"/>
            <a:ext cx="121920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584213" y="622463"/>
            <a:ext cx="5557609" cy="1099549"/>
          </a:xfrm>
          <a:prstGeom prst="rect">
            <a:avLst/>
          </a:prstGeom>
        </p:spPr>
        <p:txBody>
          <a:bodyPr lIns="0" tIns="0" rIns="0" bIns="0" anchor="t" anchorCtr="0"/>
          <a:lstStyle>
            <a:lvl1pPr algn="l">
              <a:lnSpc>
                <a:spcPts val="4000"/>
              </a:lnSpc>
              <a:spcBef>
                <a:spcPts val="0"/>
              </a:spcBef>
              <a:defRPr sz="4000" b="1" i="0" cap="all">
                <a:solidFill>
                  <a:schemeClr val="bg1"/>
                </a:solidFill>
                <a:latin typeface="Arial Narrow"/>
                <a:cs typeface="Arial Narrow"/>
              </a:defRPr>
            </a:lvl1pPr>
          </a:lstStyle>
          <a:p>
            <a:r>
              <a:rPr lang="en-US" smtClean="0"/>
              <a:t>Click to edit Master title style</a:t>
            </a:r>
            <a:endParaRPr lang="en-US" dirty="0"/>
          </a:p>
        </p:txBody>
      </p:sp>
      <p:sp>
        <p:nvSpPr>
          <p:cNvPr id="6" name="Subtitle 2"/>
          <p:cNvSpPr>
            <a:spLocks noGrp="1"/>
          </p:cNvSpPr>
          <p:nvPr>
            <p:ph type="subTitle" idx="1"/>
          </p:nvPr>
        </p:nvSpPr>
        <p:spPr>
          <a:xfrm>
            <a:off x="584201" y="1807040"/>
            <a:ext cx="5279587" cy="949288"/>
          </a:xfrm>
          <a:prstGeom prst="rect">
            <a:avLst/>
          </a:prstGeom>
        </p:spPr>
        <p:txBody>
          <a:bodyPr/>
          <a:lstStyle>
            <a:lvl1pPr marL="0" indent="0" algn="l">
              <a:lnSpc>
                <a:spcPts val="2500"/>
              </a:lnSpc>
              <a:spcBef>
                <a:spcPts val="0"/>
              </a:spcBef>
              <a:buNone/>
              <a:defRPr sz="2500" b="1" i="0" cap="all">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49312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Divider with image">
    <p:spTree>
      <p:nvGrpSpPr>
        <p:cNvPr id="1" name=""/>
        <p:cNvGrpSpPr/>
        <p:nvPr/>
      </p:nvGrpSpPr>
      <p:grpSpPr>
        <a:xfrm>
          <a:off x="0" y="0"/>
          <a:ext cx="0" cy="0"/>
          <a:chOff x="0" y="0"/>
          <a:chExt cx="0" cy="0"/>
        </a:xfrm>
      </p:grpSpPr>
      <p:sp>
        <p:nvSpPr>
          <p:cNvPr id="5" name="Trapezoid 1"/>
          <p:cNvSpPr/>
          <p:nvPr/>
        </p:nvSpPr>
        <p:spPr>
          <a:xfrm>
            <a:off x="-21167" y="0"/>
            <a:ext cx="7145867" cy="215900"/>
          </a:xfrm>
          <a:custGeom>
            <a:avLst/>
            <a:gdLst>
              <a:gd name="connsiteX0" fmla="*/ 0 w 5350958"/>
              <a:gd name="connsiteY0" fmla="*/ 232293 h 232293"/>
              <a:gd name="connsiteX1" fmla="*/ 58073 w 5350958"/>
              <a:gd name="connsiteY1" fmla="*/ 0 h 232293"/>
              <a:gd name="connsiteX2" fmla="*/ 5292885 w 5350958"/>
              <a:gd name="connsiteY2" fmla="*/ 0 h 232293"/>
              <a:gd name="connsiteX3" fmla="*/ 5350958 w 5350958"/>
              <a:gd name="connsiteY3" fmla="*/ 232293 h 232293"/>
              <a:gd name="connsiteX4" fmla="*/ 0 w 5350958"/>
              <a:gd name="connsiteY4" fmla="*/ 232293 h 232293"/>
              <a:gd name="connsiteX0" fmla="*/ 0 w 5414564"/>
              <a:gd name="connsiteY0" fmla="*/ 239898 h 239898"/>
              <a:gd name="connsiteX1" fmla="*/ 58073 w 5414564"/>
              <a:gd name="connsiteY1" fmla="*/ 7605 h 239898"/>
              <a:gd name="connsiteX2" fmla="*/ 5414564 w 5414564"/>
              <a:gd name="connsiteY2" fmla="*/ 0 h 239898"/>
              <a:gd name="connsiteX3" fmla="*/ 5350958 w 5414564"/>
              <a:gd name="connsiteY3" fmla="*/ 239898 h 239898"/>
              <a:gd name="connsiteX4" fmla="*/ 0 w 5414564"/>
              <a:gd name="connsiteY4" fmla="*/ 239898 h 239898"/>
              <a:gd name="connsiteX0" fmla="*/ 10372 w 5424936"/>
              <a:gd name="connsiteY0" fmla="*/ 239898 h 239898"/>
              <a:gd name="connsiteX1" fmla="*/ 0 w 5424936"/>
              <a:gd name="connsiteY1" fmla="*/ 7605 h 239898"/>
              <a:gd name="connsiteX2" fmla="*/ 5424936 w 5424936"/>
              <a:gd name="connsiteY2" fmla="*/ 0 h 239898"/>
              <a:gd name="connsiteX3" fmla="*/ 5361330 w 5424936"/>
              <a:gd name="connsiteY3" fmla="*/ 239898 h 239898"/>
              <a:gd name="connsiteX4" fmla="*/ 10372 w 5424936"/>
              <a:gd name="connsiteY4" fmla="*/ 239898 h 239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936" h="239898">
                <a:moveTo>
                  <a:pt x="10372" y="239898"/>
                </a:moveTo>
                <a:lnTo>
                  <a:pt x="0" y="7605"/>
                </a:lnTo>
                <a:lnTo>
                  <a:pt x="5424936" y="0"/>
                </a:lnTo>
                <a:lnTo>
                  <a:pt x="5361330" y="239898"/>
                </a:lnTo>
                <a:lnTo>
                  <a:pt x="10372" y="239898"/>
                </a:lnTo>
                <a:close/>
              </a:path>
            </a:pathLst>
          </a:custGeom>
          <a:solidFill>
            <a:schemeClr val="accent5"/>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4" name="Title 1"/>
          <p:cNvSpPr>
            <a:spLocks noGrp="1"/>
          </p:cNvSpPr>
          <p:nvPr>
            <p:ph type="ctrTitle"/>
          </p:nvPr>
        </p:nvSpPr>
        <p:spPr>
          <a:xfrm>
            <a:off x="584201" y="614107"/>
            <a:ext cx="10369232" cy="1099549"/>
          </a:xfrm>
          <a:prstGeom prst="rect">
            <a:avLst/>
          </a:prstGeom>
        </p:spPr>
        <p:txBody>
          <a:bodyPr lIns="0" tIns="0" rIns="0" bIns="0" anchor="t" anchorCtr="0"/>
          <a:lstStyle>
            <a:lvl1pPr algn="l">
              <a:lnSpc>
                <a:spcPts val="4000"/>
              </a:lnSpc>
              <a:spcBef>
                <a:spcPts val="0"/>
              </a:spcBef>
              <a:defRPr sz="4000" b="1" i="0" cap="all">
                <a:solidFill>
                  <a:srgbClr val="007B32"/>
                </a:solidFill>
                <a:latin typeface="Arial Narrow"/>
                <a:cs typeface="Arial Narrow"/>
              </a:defRPr>
            </a:lvl1pPr>
          </a:lstStyle>
          <a:p>
            <a:r>
              <a:rPr lang="en-US" smtClean="0"/>
              <a:t>Click to edit Master title style</a:t>
            </a:r>
            <a:endParaRPr lang="en-US" dirty="0"/>
          </a:p>
        </p:txBody>
      </p:sp>
      <p:sp>
        <p:nvSpPr>
          <p:cNvPr id="6" name="Subtitle 2"/>
          <p:cNvSpPr>
            <a:spLocks noGrp="1"/>
          </p:cNvSpPr>
          <p:nvPr>
            <p:ph type="subTitle" idx="1"/>
          </p:nvPr>
        </p:nvSpPr>
        <p:spPr>
          <a:xfrm>
            <a:off x="584211" y="1807040"/>
            <a:ext cx="8351495" cy="949288"/>
          </a:xfrm>
          <a:prstGeom prst="rect">
            <a:avLst/>
          </a:prstGeom>
        </p:spPr>
        <p:txBody>
          <a:bodyPr/>
          <a:lstStyle>
            <a:lvl1pPr marL="0" indent="0" algn="l">
              <a:lnSpc>
                <a:spcPts val="2500"/>
              </a:lnSpc>
              <a:spcBef>
                <a:spcPts val="0"/>
              </a:spcBef>
              <a:buNone/>
              <a:defRPr sz="2500" b="1" i="0" cap="all">
                <a:solidFill>
                  <a:srgbClr val="525759"/>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Slide Number Placeholder 1"/>
          <p:cNvSpPr>
            <a:spLocks noGrp="1"/>
          </p:cNvSpPr>
          <p:nvPr>
            <p:ph type="sldNum" sz="quarter" idx="10"/>
          </p:nvPr>
        </p:nvSpPr>
        <p:spPr/>
        <p:txBody>
          <a:bodyPr/>
          <a:lstStyle>
            <a:lvl1pPr>
              <a:defRPr/>
            </a:lvl1pPr>
          </a:lstStyle>
          <a:p>
            <a:pPr>
              <a:defRPr/>
            </a:pPr>
            <a:fld id="{443BA11E-23CC-433C-9E45-F840880024FE}" type="slidenum">
              <a:rPr lang="en-GB" altLang="en-US"/>
              <a:pPr>
                <a:defRPr/>
              </a:pPr>
              <a:t>‹#›</a:t>
            </a:fld>
            <a:endParaRPr lang="en-GB" altLang="en-US" dirty="0"/>
          </a:p>
        </p:txBody>
      </p:sp>
    </p:spTree>
    <p:extLst>
      <p:ext uri="{BB962C8B-B14F-4D97-AF65-F5344CB8AC3E}">
        <p14:creationId xmlns:p14="http://schemas.microsoft.com/office/powerpoint/2010/main" val="364345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vider/Feature, blue">
    <p:spTree>
      <p:nvGrpSpPr>
        <p:cNvPr id="1" name=""/>
        <p:cNvGrpSpPr/>
        <p:nvPr/>
      </p:nvGrpSpPr>
      <p:grpSpPr>
        <a:xfrm>
          <a:off x="0" y="0"/>
          <a:ext cx="0" cy="0"/>
          <a:chOff x="0" y="0"/>
          <a:chExt cx="0" cy="0"/>
        </a:xfrm>
      </p:grpSpPr>
      <p:pic>
        <p:nvPicPr>
          <p:cNvPr id="3" name="Picture 9" descr="BASE_New_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1"/>
          <p:cNvSpPr txBox="1">
            <a:spLocks/>
          </p:cNvSpPr>
          <p:nvPr/>
        </p:nvSpPr>
        <p:spPr>
          <a:xfrm>
            <a:off x="609611" y="6227763"/>
            <a:ext cx="334433" cy="201612"/>
          </a:xfrm>
          <a:prstGeom prst="rect">
            <a:avLst/>
          </a:prstGeom>
        </p:spPr>
        <p:txBody>
          <a:bodyPr lIns="0" tIns="0" rIns="0" bIns="0" anchor="ctr"/>
          <a:lstStyle>
            <a:lvl1pPr eaLnBrk="0" hangingPunct="0">
              <a:defRPr sz="2400">
                <a:solidFill>
                  <a:schemeClr val="tx1"/>
                </a:solidFill>
                <a:latin typeface="Arial" pitchFamily="34" charset="0"/>
                <a:ea typeface="MS PGothic" charset="0"/>
                <a:cs typeface="MS PGothic" charset="0"/>
              </a:defRPr>
            </a:lvl1pPr>
            <a:lvl2pPr marL="742950" indent="-285750" eaLnBrk="0" hangingPunct="0">
              <a:defRPr sz="2400">
                <a:solidFill>
                  <a:schemeClr val="tx1"/>
                </a:solidFill>
                <a:latin typeface="Arial" pitchFamily="34" charset="0"/>
                <a:ea typeface="MS PGothic" charset="0"/>
                <a:cs typeface="MS PGothic" charset="0"/>
              </a:defRPr>
            </a:lvl2pPr>
            <a:lvl3pPr marL="1143000" indent="-228600" eaLnBrk="0" hangingPunct="0">
              <a:defRPr sz="2400">
                <a:solidFill>
                  <a:schemeClr val="tx1"/>
                </a:solidFill>
                <a:latin typeface="Arial" pitchFamily="34" charset="0"/>
                <a:ea typeface="MS PGothic" charset="0"/>
                <a:cs typeface="MS PGothic" charset="0"/>
              </a:defRPr>
            </a:lvl3pPr>
            <a:lvl4pPr marL="1600200" indent="-228600" eaLnBrk="0" hangingPunct="0">
              <a:defRPr sz="2400">
                <a:solidFill>
                  <a:schemeClr val="tx1"/>
                </a:solidFill>
                <a:latin typeface="Arial" pitchFamily="34" charset="0"/>
                <a:ea typeface="MS PGothic" charset="0"/>
                <a:cs typeface="MS PGothic" charset="0"/>
              </a:defRPr>
            </a:lvl4pPr>
            <a:lvl5pPr marL="2057400" indent="-228600" eaLnBrk="0" hangingPunct="0">
              <a:defRPr sz="2400">
                <a:solidFill>
                  <a:schemeClr val="tx1"/>
                </a:solidFill>
                <a:latin typeface="Arial" pitchFamily="34" charset="0"/>
                <a:ea typeface="MS PGothic" charset="0"/>
                <a:cs typeface="MS PGothic" charset="0"/>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charset="0"/>
                <a:cs typeface="MS PGothic" charset="0"/>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charset="0"/>
                <a:cs typeface="MS PGothic" charset="0"/>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charset="0"/>
                <a:cs typeface="MS PGothic" charset="0"/>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charset="0"/>
                <a:cs typeface="MS PGothic" charset="0"/>
              </a:defRPr>
            </a:lvl9pPr>
          </a:lstStyle>
          <a:p>
            <a:pPr defTabSz="457200" eaLnBrk="1" fontAlgn="base" hangingPunct="1">
              <a:spcBef>
                <a:spcPct val="0"/>
              </a:spcBef>
              <a:spcAft>
                <a:spcPct val="0"/>
              </a:spcAft>
              <a:defRPr/>
            </a:pPr>
            <a:fld id="{FE48A54F-9C95-43F2-9BCF-0F58943C774D}" type="slidenum">
              <a:rPr lang="en-GB" altLang="en-US" sz="1000" b="1" smtClean="0">
                <a:solidFill>
                  <a:prstClr val="white"/>
                </a:solidFill>
              </a:rPr>
              <a:pPr defTabSz="457200" eaLnBrk="1" fontAlgn="base" hangingPunct="1">
                <a:spcBef>
                  <a:spcPct val="0"/>
                </a:spcBef>
                <a:spcAft>
                  <a:spcPct val="0"/>
                </a:spcAft>
                <a:defRPr/>
              </a:pPr>
              <a:t>‹#›</a:t>
            </a:fld>
            <a:endParaRPr lang="en-GB" altLang="en-US" sz="1000" b="1" dirty="0" smtClean="0">
              <a:solidFill>
                <a:prstClr val="white"/>
              </a:solidFill>
            </a:endParaRPr>
          </a:p>
        </p:txBody>
      </p:sp>
      <p:pic>
        <p:nvPicPr>
          <p:cNvPr id="6" name="Picture 10" descr="Castrol_logo_with_whitestrap_cmyk.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12000" y="6200792"/>
            <a:ext cx="4506384"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584201" y="0"/>
            <a:ext cx="11416688" cy="5810106"/>
          </a:xfrm>
          <a:prstGeom prst="rect">
            <a:avLst/>
          </a:prstGeom>
        </p:spPr>
        <p:txBody>
          <a:bodyPr lIns="0" tIns="0" rIns="0" bIns="0" anchor="ctr" anchorCtr="0"/>
          <a:lstStyle>
            <a:lvl1pPr algn="l">
              <a:spcBef>
                <a:spcPts val="0"/>
              </a:spcBef>
              <a:defRPr sz="2500" b="1" i="0" cap="all" baseline="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75215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vider/Feature, grey">
    <p:spTree>
      <p:nvGrpSpPr>
        <p:cNvPr id="1" name=""/>
        <p:cNvGrpSpPr/>
        <p:nvPr/>
      </p:nvGrpSpPr>
      <p:grpSpPr>
        <a:xfrm>
          <a:off x="0" y="0"/>
          <a:ext cx="0" cy="0"/>
          <a:chOff x="0" y="0"/>
          <a:chExt cx="0" cy="0"/>
        </a:xfrm>
      </p:grpSpPr>
      <p:pic>
        <p:nvPicPr>
          <p:cNvPr id="3" name="Picture 9" descr="BASE_New_5.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9" descr="Castrol_logo_with_greystrap_cmyk.eps"/>
          <p:cNvSpPr>
            <a:spLocks noChangeAspect="1"/>
          </p:cNvSpPr>
          <p:nvPr/>
        </p:nvSpPr>
        <p:spPr bwMode="auto">
          <a:xfrm>
            <a:off x="7118362" y="6199188"/>
            <a:ext cx="450003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fontAlgn="base">
              <a:spcBef>
                <a:spcPct val="0"/>
              </a:spcBef>
              <a:spcAft>
                <a:spcPct val="0"/>
              </a:spcAft>
            </a:pPr>
            <a:endParaRPr lang="en-US" sz="2400" dirty="0">
              <a:solidFill>
                <a:prstClr val="black"/>
              </a:solidFill>
              <a:ea typeface="MS PGothic" pitchFamily="34" charset="-128"/>
            </a:endParaRPr>
          </a:p>
        </p:txBody>
      </p:sp>
      <p:sp>
        <p:nvSpPr>
          <p:cNvPr id="4" name="Title 1"/>
          <p:cNvSpPr>
            <a:spLocks noGrp="1"/>
          </p:cNvSpPr>
          <p:nvPr>
            <p:ph type="ctrTitle"/>
          </p:nvPr>
        </p:nvSpPr>
        <p:spPr>
          <a:xfrm>
            <a:off x="584201" y="0"/>
            <a:ext cx="11416688" cy="5810106"/>
          </a:xfrm>
          <a:prstGeom prst="rect">
            <a:avLst/>
          </a:prstGeom>
        </p:spPr>
        <p:txBody>
          <a:bodyPr lIns="0" tIns="0" rIns="0" bIns="0" anchor="ctr" anchorCtr="0"/>
          <a:lstStyle>
            <a:lvl1pPr algn="l">
              <a:spcBef>
                <a:spcPts val="0"/>
              </a:spcBef>
              <a:defRPr sz="2500" b="1" i="0" cap="all" baseline="0">
                <a:solidFill>
                  <a:srgbClr val="007B32"/>
                </a:solidFill>
                <a:latin typeface="Arial Narrow"/>
                <a:cs typeface="Arial Narrow"/>
              </a:defRPr>
            </a:lvl1pPr>
          </a:lstStyle>
          <a:p>
            <a:r>
              <a:rPr lang="en-US" smtClean="0"/>
              <a:t>Click to edit Master title style</a:t>
            </a:r>
            <a:endParaRPr lang="en-US" dirty="0"/>
          </a:p>
        </p:txBody>
      </p:sp>
      <p:sp>
        <p:nvSpPr>
          <p:cNvPr id="6" name="Slide Number Placeholder 1"/>
          <p:cNvSpPr>
            <a:spLocks noGrp="1"/>
          </p:cNvSpPr>
          <p:nvPr>
            <p:ph type="sldNum" sz="quarter" idx="10"/>
          </p:nvPr>
        </p:nvSpPr>
        <p:spPr/>
        <p:txBody>
          <a:bodyPr/>
          <a:lstStyle>
            <a:lvl1pPr>
              <a:defRPr/>
            </a:lvl1pPr>
          </a:lstStyle>
          <a:p>
            <a:pPr>
              <a:defRPr/>
            </a:pPr>
            <a:fld id="{E57AFFC7-AE29-42A3-89BC-C1810EF7A428}" type="slidenum">
              <a:rPr lang="en-GB" altLang="en-US"/>
              <a:pPr>
                <a:defRPr/>
              </a:pPr>
              <a:t>‹#›</a:t>
            </a:fld>
            <a:endParaRPr lang="en-GB" altLang="en-US" dirty="0"/>
          </a:p>
        </p:txBody>
      </p:sp>
    </p:spTree>
    <p:extLst>
      <p:ext uri="{BB962C8B-B14F-4D97-AF65-F5344CB8AC3E}">
        <p14:creationId xmlns:p14="http://schemas.microsoft.com/office/powerpoint/2010/main" val="4067944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5743" y="1060450"/>
            <a:ext cx="1104053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5743" y="1060450"/>
            <a:ext cx="1104053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rapezoid 1"/>
          <p:cNvSpPr/>
          <p:nvPr/>
        </p:nvSpPr>
        <p:spPr>
          <a:xfrm>
            <a:off x="-21167" y="0"/>
            <a:ext cx="7145867" cy="215900"/>
          </a:xfrm>
          <a:custGeom>
            <a:avLst/>
            <a:gdLst>
              <a:gd name="connsiteX0" fmla="*/ 0 w 5350958"/>
              <a:gd name="connsiteY0" fmla="*/ 232293 h 232293"/>
              <a:gd name="connsiteX1" fmla="*/ 58073 w 5350958"/>
              <a:gd name="connsiteY1" fmla="*/ 0 h 232293"/>
              <a:gd name="connsiteX2" fmla="*/ 5292885 w 5350958"/>
              <a:gd name="connsiteY2" fmla="*/ 0 h 232293"/>
              <a:gd name="connsiteX3" fmla="*/ 5350958 w 5350958"/>
              <a:gd name="connsiteY3" fmla="*/ 232293 h 232293"/>
              <a:gd name="connsiteX4" fmla="*/ 0 w 5350958"/>
              <a:gd name="connsiteY4" fmla="*/ 232293 h 232293"/>
              <a:gd name="connsiteX0" fmla="*/ 0 w 5414564"/>
              <a:gd name="connsiteY0" fmla="*/ 239898 h 239898"/>
              <a:gd name="connsiteX1" fmla="*/ 58073 w 5414564"/>
              <a:gd name="connsiteY1" fmla="*/ 7605 h 239898"/>
              <a:gd name="connsiteX2" fmla="*/ 5414564 w 5414564"/>
              <a:gd name="connsiteY2" fmla="*/ 0 h 239898"/>
              <a:gd name="connsiteX3" fmla="*/ 5350958 w 5414564"/>
              <a:gd name="connsiteY3" fmla="*/ 239898 h 239898"/>
              <a:gd name="connsiteX4" fmla="*/ 0 w 5414564"/>
              <a:gd name="connsiteY4" fmla="*/ 239898 h 239898"/>
              <a:gd name="connsiteX0" fmla="*/ 10372 w 5424936"/>
              <a:gd name="connsiteY0" fmla="*/ 239898 h 239898"/>
              <a:gd name="connsiteX1" fmla="*/ 0 w 5424936"/>
              <a:gd name="connsiteY1" fmla="*/ 7605 h 239898"/>
              <a:gd name="connsiteX2" fmla="*/ 5424936 w 5424936"/>
              <a:gd name="connsiteY2" fmla="*/ 0 h 239898"/>
              <a:gd name="connsiteX3" fmla="*/ 5361330 w 5424936"/>
              <a:gd name="connsiteY3" fmla="*/ 239898 h 239898"/>
              <a:gd name="connsiteX4" fmla="*/ 10372 w 5424936"/>
              <a:gd name="connsiteY4" fmla="*/ 239898 h 239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936" h="239898">
                <a:moveTo>
                  <a:pt x="10372" y="239898"/>
                </a:moveTo>
                <a:lnTo>
                  <a:pt x="0" y="7605"/>
                </a:lnTo>
                <a:lnTo>
                  <a:pt x="5424936" y="0"/>
                </a:lnTo>
                <a:lnTo>
                  <a:pt x="5361330" y="239898"/>
                </a:lnTo>
                <a:lnTo>
                  <a:pt x="10372" y="239898"/>
                </a:lnTo>
                <a:close/>
              </a:path>
            </a:pathLst>
          </a:custGeom>
          <a:solidFill>
            <a:schemeClr val="accent5"/>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2" name="Title 1"/>
          <p:cNvSpPr>
            <a:spLocks noGrp="1"/>
          </p:cNvSpPr>
          <p:nvPr>
            <p:ph type="ctrTitle"/>
          </p:nvPr>
        </p:nvSpPr>
        <p:spPr>
          <a:xfrm>
            <a:off x="584201" y="417791"/>
            <a:ext cx="11032064" cy="626591"/>
          </a:xfrm>
          <a:prstGeom prst="rect">
            <a:avLst/>
          </a:prstGeom>
          <a:noFill/>
        </p:spPr>
        <p:txBody>
          <a:bodyPr lIns="0" tIns="0" rIns="0" bIns="0" anchor="t" anchorCtr="0"/>
          <a:lstStyle>
            <a:lvl1pPr algn="l">
              <a:lnSpc>
                <a:spcPts val="2300"/>
              </a:lnSpc>
              <a:spcBef>
                <a:spcPts val="0"/>
              </a:spcBef>
              <a:defRPr sz="2500" b="1" i="0" cap="all">
                <a:solidFill>
                  <a:srgbClr val="007B32"/>
                </a:solidFill>
                <a:latin typeface="Arial Narrow"/>
                <a:cs typeface="Arial Narrow"/>
              </a:defRPr>
            </a:lvl1pPr>
          </a:lstStyle>
          <a:p>
            <a:r>
              <a:rPr lang="en-US" smtClean="0"/>
              <a:t>Click to edit Master title style</a:t>
            </a:r>
            <a:endParaRPr lang="en-US" dirty="0"/>
          </a:p>
        </p:txBody>
      </p:sp>
      <p:sp>
        <p:nvSpPr>
          <p:cNvPr id="11" name="Text Placeholder 2"/>
          <p:cNvSpPr>
            <a:spLocks noGrp="1"/>
          </p:cNvSpPr>
          <p:nvPr>
            <p:ph type="body" sz="quarter" idx="15"/>
          </p:nvPr>
        </p:nvSpPr>
        <p:spPr>
          <a:xfrm>
            <a:off x="584211" y="1373188"/>
            <a:ext cx="11032065" cy="4654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1"/>
          <p:cNvSpPr>
            <a:spLocks noGrp="1"/>
          </p:cNvSpPr>
          <p:nvPr>
            <p:ph type="sldNum" sz="quarter" idx="16"/>
          </p:nvPr>
        </p:nvSpPr>
        <p:spPr>
          <a:xfrm>
            <a:off x="571512" y="6237288"/>
            <a:ext cx="334433" cy="201612"/>
          </a:xfrm>
        </p:spPr>
        <p:txBody>
          <a:bodyPr/>
          <a:lstStyle>
            <a:lvl1pPr>
              <a:defRPr/>
            </a:lvl1pPr>
          </a:lstStyle>
          <a:p>
            <a:pPr>
              <a:defRPr/>
            </a:pPr>
            <a:fld id="{A9E127A4-E29B-4462-822A-E64651181591}" type="slidenum">
              <a:rPr lang="en-GB" altLang="en-US"/>
              <a:pPr>
                <a:defRPr/>
              </a:pPr>
              <a:t>‹#›</a:t>
            </a:fld>
            <a:endParaRPr lang="en-GB" altLang="en-US" dirty="0"/>
          </a:p>
        </p:txBody>
      </p:sp>
    </p:spTree>
    <p:extLst>
      <p:ext uri="{BB962C8B-B14F-4D97-AF65-F5344CB8AC3E}">
        <p14:creationId xmlns:p14="http://schemas.microsoft.com/office/powerpoint/2010/main" val="467268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point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5743" y="1060450"/>
            <a:ext cx="1104053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5743" y="1060450"/>
            <a:ext cx="1104053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rapezoid 1"/>
          <p:cNvSpPr/>
          <p:nvPr/>
        </p:nvSpPr>
        <p:spPr>
          <a:xfrm>
            <a:off x="-21167" y="0"/>
            <a:ext cx="7145867" cy="215900"/>
          </a:xfrm>
          <a:custGeom>
            <a:avLst/>
            <a:gdLst>
              <a:gd name="connsiteX0" fmla="*/ 0 w 5350958"/>
              <a:gd name="connsiteY0" fmla="*/ 232293 h 232293"/>
              <a:gd name="connsiteX1" fmla="*/ 58073 w 5350958"/>
              <a:gd name="connsiteY1" fmla="*/ 0 h 232293"/>
              <a:gd name="connsiteX2" fmla="*/ 5292885 w 5350958"/>
              <a:gd name="connsiteY2" fmla="*/ 0 h 232293"/>
              <a:gd name="connsiteX3" fmla="*/ 5350958 w 5350958"/>
              <a:gd name="connsiteY3" fmla="*/ 232293 h 232293"/>
              <a:gd name="connsiteX4" fmla="*/ 0 w 5350958"/>
              <a:gd name="connsiteY4" fmla="*/ 232293 h 232293"/>
              <a:gd name="connsiteX0" fmla="*/ 0 w 5414564"/>
              <a:gd name="connsiteY0" fmla="*/ 239898 h 239898"/>
              <a:gd name="connsiteX1" fmla="*/ 58073 w 5414564"/>
              <a:gd name="connsiteY1" fmla="*/ 7605 h 239898"/>
              <a:gd name="connsiteX2" fmla="*/ 5414564 w 5414564"/>
              <a:gd name="connsiteY2" fmla="*/ 0 h 239898"/>
              <a:gd name="connsiteX3" fmla="*/ 5350958 w 5414564"/>
              <a:gd name="connsiteY3" fmla="*/ 239898 h 239898"/>
              <a:gd name="connsiteX4" fmla="*/ 0 w 5414564"/>
              <a:gd name="connsiteY4" fmla="*/ 239898 h 239898"/>
              <a:gd name="connsiteX0" fmla="*/ 10372 w 5424936"/>
              <a:gd name="connsiteY0" fmla="*/ 239898 h 239898"/>
              <a:gd name="connsiteX1" fmla="*/ 0 w 5424936"/>
              <a:gd name="connsiteY1" fmla="*/ 7605 h 239898"/>
              <a:gd name="connsiteX2" fmla="*/ 5424936 w 5424936"/>
              <a:gd name="connsiteY2" fmla="*/ 0 h 239898"/>
              <a:gd name="connsiteX3" fmla="*/ 5361330 w 5424936"/>
              <a:gd name="connsiteY3" fmla="*/ 239898 h 239898"/>
              <a:gd name="connsiteX4" fmla="*/ 10372 w 5424936"/>
              <a:gd name="connsiteY4" fmla="*/ 239898 h 239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936" h="239898">
                <a:moveTo>
                  <a:pt x="10372" y="239898"/>
                </a:moveTo>
                <a:lnTo>
                  <a:pt x="0" y="7605"/>
                </a:lnTo>
                <a:lnTo>
                  <a:pt x="5424936" y="0"/>
                </a:lnTo>
                <a:lnTo>
                  <a:pt x="5361330" y="239898"/>
                </a:lnTo>
                <a:lnTo>
                  <a:pt x="10372" y="239898"/>
                </a:lnTo>
                <a:close/>
              </a:path>
            </a:pathLst>
          </a:custGeom>
          <a:solidFill>
            <a:schemeClr val="accent5"/>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3" name="Text Placeholder 2"/>
          <p:cNvSpPr>
            <a:spLocks noGrp="1"/>
          </p:cNvSpPr>
          <p:nvPr>
            <p:ph type="body" sz="quarter" idx="15"/>
          </p:nvPr>
        </p:nvSpPr>
        <p:spPr>
          <a:xfrm>
            <a:off x="584211" y="1373188"/>
            <a:ext cx="11032065" cy="4654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ctrTitle"/>
          </p:nvPr>
        </p:nvSpPr>
        <p:spPr>
          <a:xfrm>
            <a:off x="584201" y="417791"/>
            <a:ext cx="11032064" cy="626591"/>
          </a:xfrm>
          <a:prstGeom prst="rect">
            <a:avLst/>
          </a:prstGeom>
          <a:noFill/>
        </p:spPr>
        <p:txBody>
          <a:bodyPr lIns="0" tIns="0" rIns="0" bIns="0" anchor="t" anchorCtr="0"/>
          <a:lstStyle>
            <a:lvl1pPr algn="l">
              <a:lnSpc>
                <a:spcPts val="2300"/>
              </a:lnSpc>
              <a:spcBef>
                <a:spcPts val="0"/>
              </a:spcBef>
              <a:defRPr sz="2500" b="1" i="0" cap="all">
                <a:solidFill>
                  <a:srgbClr val="007B32"/>
                </a:solidFill>
                <a:latin typeface="Arial Narrow"/>
                <a:cs typeface="Arial Narrow"/>
              </a:defRPr>
            </a:lvl1pPr>
          </a:lstStyle>
          <a:p>
            <a:r>
              <a:rPr lang="en-US" smtClean="0"/>
              <a:t>Click to edit Master title style</a:t>
            </a:r>
            <a:endParaRPr lang="en-US" dirty="0"/>
          </a:p>
        </p:txBody>
      </p:sp>
      <p:sp>
        <p:nvSpPr>
          <p:cNvPr id="7" name="Slide Number Placeholder 1"/>
          <p:cNvSpPr>
            <a:spLocks noGrp="1"/>
          </p:cNvSpPr>
          <p:nvPr>
            <p:ph type="sldNum" sz="quarter" idx="16"/>
          </p:nvPr>
        </p:nvSpPr>
        <p:spPr>
          <a:xfrm>
            <a:off x="571512" y="6237288"/>
            <a:ext cx="334433" cy="201612"/>
          </a:xfrm>
        </p:spPr>
        <p:txBody>
          <a:bodyPr/>
          <a:lstStyle>
            <a:lvl1pPr>
              <a:defRPr/>
            </a:lvl1pPr>
          </a:lstStyle>
          <a:p>
            <a:pPr>
              <a:defRPr/>
            </a:pPr>
            <a:fld id="{5E447138-CB72-4320-B166-0B05E71C2FA0}" type="slidenum">
              <a:rPr lang="en-GB" altLang="en-US"/>
              <a:pPr>
                <a:defRPr/>
              </a:pPr>
              <a:t>‹#›</a:t>
            </a:fld>
            <a:endParaRPr lang="en-GB" altLang="en-US" dirty="0"/>
          </a:p>
        </p:txBody>
      </p:sp>
    </p:spTree>
    <p:extLst>
      <p:ext uri="{BB962C8B-B14F-4D97-AF65-F5344CB8AC3E}">
        <p14:creationId xmlns:p14="http://schemas.microsoft.com/office/powerpoint/2010/main" val="2675364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889076"/>
            <a:ext cx="5386388"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528838"/>
            <a:ext cx="5386388" cy="2731421"/>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9" name="Straight Connector 8"/>
          <p:cNvCxnSpPr/>
          <p:nvPr userDrawn="1"/>
        </p:nvCxnSpPr>
        <p:spPr>
          <a:xfrm>
            <a:off x="609600" y="836411"/>
            <a:ext cx="6132945" cy="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1" name="Content Placeholder 3"/>
          <p:cNvSpPr>
            <a:spLocks noGrp="1"/>
          </p:cNvSpPr>
          <p:nvPr>
            <p:ph sz="half" idx="10"/>
          </p:nvPr>
        </p:nvSpPr>
        <p:spPr>
          <a:xfrm>
            <a:off x="623460" y="187419"/>
            <a:ext cx="9374904" cy="551490"/>
          </a:xfrm>
        </p:spPr>
        <p:txBody>
          <a:bodyPr/>
          <a:lstStyle>
            <a:lvl1pPr marL="0" indent="0">
              <a:buNone/>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endParaRPr lang="en-US" dirty="0"/>
          </a:p>
        </p:txBody>
      </p:sp>
    </p:spTree>
    <p:extLst>
      <p:ext uri="{BB962C8B-B14F-4D97-AF65-F5344CB8AC3E}">
        <p14:creationId xmlns:p14="http://schemas.microsoft.com/office/powerpoint/2010/main" val="1289035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5743" y="1060450"/>
            <a:ext cx="1104053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5743" y="1060450"/>
            <a:ext cx="1104053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rapezoid 1"/>
          <p:cNvSpPr/>
          <p:nvPr/>
        </p:nvSpPr>
        <p:spPr>
          <a:xfrm>
            <a:off x="-21167" y="0"/>
            <a:ext cx="7145867" cy="215900"/>
          </a:xfrm>
          <a:custGeom>
            <a:avLst/>
            <a:gdLst>
              <a:gd name="connsiteX0" fmla="*/ 0 w 5350958"/>
              <a:gd name="connsiteY0" fmla="*/ 232293 h 232293"/>
              <a:gd name="connsiteX1" fmla="*/ 58073 w 5350958"/>
              <a:gd name="connsiteY1" fmla="*/ 0 h 232293"/>
              <a:gd name="connsiteX2" fmla="*/ 5292885 w 5350958"/>
              <a:gd name="connsiteY2" fmla="*/ 0 h 232293"/>
              <a:gd name="connsiteX3" fmla="*/ 5350958 w 5350958"/>
              <a:gd name="connsiteY3" fmla="*/ 232293 h 232293"/>
              <a:gd name="connsiteX4" fmla="*/ 0 w 5350958"/>
              <a:gd name="connsiteY4" fmla="*/ 232293 h 232293"/>
              <a:gd name="connsiteX0" fmla="*/ 0 w 5414564"/>
              <a:gd name="connsiteY0" fmla="*/ 239898 h 239898"/>
              <a:gd name="connsiteX1" fmla="*/ 58073 w 5414564"/>
              <a:gd name="connsiteY1" fmla="*/ 7605 h 239898"/>
              <a:gd name="connsiteX2" fmla="*/ 5414564 w 5414564"/>
              <a:gd name="connsiteY2" fmla="*/ 0 h 239898"/>
              <a:gd name="connsiteX3" fmla="*/ 5350958 w 5414564"/>
              <a:gd name="connsiteY3" fmla="*/ 239898 h 239898"/>
              <a:gd name="connsiteX4" fmla="*/ 0 w 5414564"/>
              <a:gd name="connsiteY4" fmla="*/ 239898 h 239898"/>
              <a:gd name="connsiteX0" fmla="*/ 10372 w 5424936"/>
              <a:gd name="connsiteY0" fmla="*/ 239898 h 239898"/>
              <a:gd name="connsiteX1" fmla="*/ 0 w 5424936"/>
              <a:gd name="connsiteY1" fmla="*/ 7605 h 239898"/>
              <a:gd name="connsiteX2" fmla="*/ 5424936 w 5424936"/>
              <a:gd name="connsiteY2" fmla="*/ 0 h 239898"/>
              <a:gd name="connsiteX3" fmla="*/ 5361330 w 5424936"/>
              <a:gd name="connsiteY3" fmla="*/ 239898 h 239898"/>
              <a:gd name="connsiteX4" fmla="*/ 10372 w 5424936"/>
              <a:gd name="connsiteY4" fmla="*/ 239898 h 239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936" h="239898">
                <a:moveTo>
                  <a:pt x="10372" y="239898"/>
                </a:moveTo>
                <a:lnTo>
                  <a:pt x="0" y="7605"/>
                </a:lnTo>
                <a:lnTo>
                  <a:pt x="5424936" y="0"/>
                </a:lnTo>
                <a:lnTo>
                  <a:pt x="5361330" y="239898"/>
                </a:lnTo>
                <a:lnTo>
                  <a:pt x="10372" y="239898"/>
                </a:lnTo>
                <a:close/>
              </a:path>
            </a:pathLst>
          </a:custGeom>
          <a:solidFill>
            <a:schemeClr val="accent5"/>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3" name="Content Placeholder 2"/>
          <p:cNvSpPr>
            <a:spLocks noGrp="1"/>
          </p:cNvSpPr>
          <p:nvPr>
            <p:ph sz="half" idx="1"/>
          </p:nvPr>
        </p:nvSpPr>
        <p:spPr>
          <a:xfrm>
            <a:off x="583845" y="1376781"/>
            <a:ext cx="5384800" cy="4448175"/>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376781"/>
            <a:ext cx="5384800" cy="4448175"/>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ctrTitle"/>
          </p:nvPr>
        </p:nvSpPr>
        <p:spPr>
          <a:xfrm>
            <a:off x="584201" y="417791"/>
            <a:ext cx="11032064" cy="626591"/>
          </a:xfrm>
          <a:prstGeom prst="rect">
            <a:avLst/>
          </a:prstGeom>
          <a:noFill/>
        </p:spPr>
        <p:txBody>
          <a:bodyPr lIns="0" tIns="0" rIns="0" bIns="0" anchor="t" anchorCtr="0"/>
          <a:lstStyle>
            <a:lvl1pPr algn="l">
              <a:lnSpc>
                <a:spcPts val="2300"/>
              </a:lnSpc>
              <a:spcBef>
                <a:spcPts val="0"/>
              </a:spcBef>
              <a:defRPr sz="2500" b="1" i="0" cap="all">
                <a:solidFill>
                  <a:srgbClr val="007B32"/>
                </a:solidFill>
                <a:latin typeface="Arial Narrow"/>
                <a:cs typeface="Arial Narrow"/>
              </a:defRPr>
            </a:lvl1pPr>
          </a:lstStyle>
          <a:p>
            <a:r>
              <a:rPr lang="en-US" smtClean="0"/>
              <a:t>Click to edit Master title style</a:t>
            </a:r>
            <a:endParaRPr lang="en-US" dirty="0"/>
          </a:p>
        </p:txBody>
      </p:sp>
      <p:sp>
        <p:nvSpPr>
          <p:cNvPr id="8" name="Slide Number Placeholder 1"/>
          <p:cNvSpPr>
            <a:spLocks noGrp="1"/>
          </p:cNvSpPr>
          <p:nvPr>
            <p:ph type="sldNum" sz="quarter" idx="10"/>
          </p:nvPr>
        </p:nvSpPr>
        <p:spPr>
          <a:xfrm>
            <a:off x="571512" y="6237288"/>
            <a:ext cx="334433" cy="201612"/>
          </a:xfrm>
        </p:spPr>
        <p:txBody>
          <a:bodyPr/>
          <a:lstStyle>
            <a:lvl1pPr>
              <a:defRPr/>
            </a:lvl1pPr>
          </a:lstStyle>
          <a:p>
            <a:pPr>
              <a:defRPr/>
            </a:pPr>
            <a:fld id="{270A7B41-4754-4F82-9C3E-E7B5D7A78BC5}" type="slidenum">
              <a:rPr lang="en-GB" altLang="en-US"/>
              <a:pPr>
                <a:defRPr/>
              </a:pPr>
              <a:t>‹#›</a:t>
            </a:fld>
            <a:endParaRPr lang="en-GB" altLang="en-US" dirty="0"/>
          </a:p>
        </p:txBody>
      </p:sp>
    </p:spTree>
    <p:extLst>
      <p:ext uri="{BB962C8B-B14F-4D97-AF65-F5344CB8AC3E}">
        <p14:creationId xmlns:p14="http://schemas.microsoft.com/office/powerpoint/2010/main" val="1060064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5743" y="1060450"/>
            <a:ext cx="1104053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5743" y="1060450"/>
            <a:ext cx="11040533"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Catrol_green_strip.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67" y="0"/>
            <a:ext cx="71458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rapezoid 1"/>
          <p:cNvSpPr/>
          <p:nvPr/>
        </p:nvSpPr>
        <p:spPr>
          <a:xfrm>
            <a:off x="-21167" y="0"/>
            <a:ext cx="7145867" cy="215900"/>
          </a:xfrm>
          <a:custGeom>
            <a:avLst/>
            <a:gdLst>
              <a:gd name="connsiteX0" fmla="*/ 0 w 5350958"/>
              <a:gd name="connsiteY0" fmla="*/ 232293 h 232293"/>
              <a:gd name="connsiteX1" fmla="*/ 58073 w 5350958"/>
              <a:gd name="connsiteY1" fmla="*/ 0 h 232293"/>
              <a:gd name="connsiteX2" fmla="*/ 5292885 w 5350958"/>
              <a:gd name="connsiteY2" fmla="*/ 0 h 232293"/>
              <a:gd name="connsiteX3" fmla="*/ 5350958 w 5350958"/>
              <a:gd name="connsiteY3" fmla="*/ 232293 h 232293"/>
              <a:gd name="connsiteX4" fmla="*/ 0 w 5350958"/>
              <a:gd name="connsiteY4" fmla="*/ 232293 h 232293"/>
              <a:gd name="connsiteX0" fmla="*/ 0 w 5414564"/>
              <a:gd name="connsiteY0" fmla="*/ 239898 h 239898"/>
              <a:gd name="connsiteX1" fmla="*/ 58073 w 5414564"/>
              <a:gd name="connsiteY1" fmla="*/ 7605 h 239898"/>
              <a:gd name="connsiteX2" fmla="*/ 5414564 w 5414564"/>
              <a:gd name="connsiteY2" fmla="*/ 0 h 239898"/>
              <a:gd name="connsiteX3" fmla="*/ 5350958 w 5414564"/>
              <a:gd name="connsiteY3" fmla="*/ 239898 h 239898"/>
              <a:gd name="connsiteX4" fmla="*/ 0 w 5414564"/>
              <a:gd name="connsiteY4" fmla="*/ 239898 h 239898"/>
              <a:gd name="connsiteX0" fmla="*/ 10372 w 5424936"/>
              <a:gd name="connsiteY0" fmla="*/ 239898 h 239898"/>
              <a:gd name="connsiteX1" fmla="*/ 0 w 5424936"/>
              <a:gd name="connsiteY1" fmla="*/ 7605 h 239898"/>
              <a:gd name="connsiteX2" fmla="*/ 5424936 w 5424936"/>
              <a:gd name="connsiteY2" fmla="*/ 0 h 239898"/>
              <a:gd name="connsiteX3" fmla="*/ 5361330 w 5424936"/>
              <a:gd name="connsiteY3" fmla="*/ 239898 h 239898"/>
              <a:gd name="connsiteX4" fmla="*/ 10372 w 5424936"/>
              <a:gd name="connsiteY4" fmla="*/ 239898 h 239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936" h="239898">
                <a:moveTo>
                  <a:pt x="10372" y="239898"/>
                </a:moveTo>
                <a:lnTo>
                  <a:pt x="0" y="7605"/>
                </a:lnTo>
                <a:lnTo>
                  <a:pt x="5424936" y="0"/>
                </a:lnTo>
                <a:lnTo>
                  <a:pt x="5361330" y="239898"/>
                </a:lnTo>
                <a:lnTo>
                  <a:pt x="10372" y="239898"/>
                </a:lnTo>
                <a:close/>
              </a:path>
            </a:pathLst>
          </a:custGeom>
          <a:solidFill>
            <a:schemeClr val="accent5"/>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3" name="Text Placeholder 2"/>
          <p:cNvSpPr>
            <a:spLocks noGrp="1"/>
          </p:cNvSpPr>
          <p:nvPr>
            <p:ph type="body" idx="1"/>
          </p:nvPr>
        </p:nvSpPr>
        <p:spPr>
          <a:xfrm>
            <a:off x="583847" y="1377695"/>
            <a:ext cx="5386917" cy="460898"/>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3847" y="1881080"/>
            <a:ext cx="5386917" cy="393552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78" y="1377695"/>
            <a:ext cx="5389033" cy="460898"/>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1881080"/>
            <a:ext cx="5389033" cy="393552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1"/>
          <p:cNvSpPr>
            <a:spLocks noGrp="1"/>
          </p:cNvSpPr>
          <p:nvPr>
            <p:ph type="ctrTitle"/>
          </p:nvPr>
        </p:nvSpPr>
        <p:spPr>
          <a:xfrm>
            <a:off x="584201" y="417791"/>
            <a:ext cx="11032064" cy="626591"/>
          </a:xfrm>
          <a:prstGeom prst="rect">
            <a:avLst/>
          </a:prstGeom>
          <a:noFill/>
        </p:spPr>
        <p:txBody>
          <a:bodyPr lIns="0" tIns="0" rIns="0" bIns="0" anchor="t" anchorCtr="0"/>
          <a:lstStyle>
            <a:lvl1pPr algn="l">
              <a:lnSpc>
                <a:spcPts val="2300"/>
              </a:lnSpc>
              <a:spcBef>
                <a:spcPts val="0"/>
              </a:spcBef>
              <a:defRPr sz="2500" b="1" i="0" cap="all">
                <a:solidFill>
                  <a:srgbClr val="007B32"/>
                </a:solidFill>
                <a:latin typeface="Arial Narrow"/>
                <a:cs typeface="Arial Narrow"/>
              </a:defRPr>
            </a:lvl1pPr>
          </a:lstStyle>
          <a:p>
            <a:r>
              <a:rPr lang="en-US" smtClean="0"/>
              <a:t>Click to edit Master title style</a:t>
            </a:r>
            <a:endParaRPr lang="en-US" dirty="0"/>
          </a:p>
        </p:txBody>
      </p:sp>
      <p:sp>
        <p:nvSpPr>
          <p:cNvPr id="11" name="Slide Number Placeholder 1"/>
          <p:cNvSpPr>
            <a:spLocks noGrp="1"/>
          </p:cNvSpPr>
          <p:nvPr>
            <p:ph type="sldNum" sz="quarter" idx="10"/>
          </p:nvPr>
        </p:nvSpPr>
        <p:spPr>
          <a:xfrm>
            <a:off x="571512" y="6237288"/>
            <a:ext cx="334433" cy="201612"/>
          </a:xfrm>
        </p:spPr>
        <p:txBody>
          <a:bodyPr/>
          <a:lstStyle>
            <a:lvl1pPr>
              <a:defRPr/>
            </a:lvl1pPr>
          </a:lstStyle>
          <a:p>
            <a:pPr>
              <a:defRPr/>
            </a:pPr>
            <a:fld id="{0852BA5E-27B7-4BBB-8559-CA76F911B5C9}" type="slidenum">
              <a:rPr lang="en-GB" altLang="en-US"/>
              <a:pPr>
                <a:defRPr/>
              </a:pPr>
              <a:t>‹#›</a:t>
            </a:fld>
            <a:endParaRPr lang="en-GB" altLang="en-US" dirty="0"/>
          </a:p>
        </p:txBody>
      </p:sp>
    </p:spTree>
    <p:extLst>
      <p:ext uri="{BB962C8B-B14F-4D97-AF65-F5344CB8AC3E}">
        <p14:creationId xmlns:p14="http://schemas.microsoft.com/office/powerpoint/2010/main" val="1997849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rapezoid 1"/>
          <p:cNvSpPr/>
          <p:nvPr/>
        </p:nvSpPr>
        <p:spPr>
          <a:xfrm>
            <a:off x="-21167" y="0"/>
            <a:ext cx="7145867" cy="215900"/>
          </a:xfrm>
          <a:custGeom>
            <a:avLst/>
            <a:gdLst>
              <a:gd name="connsiteX0" fmla="*/ 0 w 5350958"/>
              <a:gd name="connsiteY0" fmla="*/ 232293 h 232293"/>
              <a:gd name="connsiteX1" fmla="*/ 58073 w 5350958"/>
              <a:gd name="connsiteY1" fmla="*/ 0 h 232293"/>
              <a:gd name="connsiteX2" fmla="*/ 5292885 w 5350958"/>
              <a:gd name="connsiteY2" fmla="*/ 0 h 232293"/>
              <a:gd name="connsiteX3" fmla="*/ 5350958 w 5350958"/>
              <a:gd name="connsiteY3" fmla="*/ 232293 h 232293"/>
              <a:gd name="connsiteX4" fmla="*/ 0 w 5350958"/>
              <a:gd name="connsiteY4" fmla="*/ 232293 h 232293"/>
              <a:gd name="connsiteX0" fmla="*/ 0 w 5414564"/>
              <a:gd name="connsiteY0" fmla="*/ 239898 h 239898"/>
              <a:gd name="connsiteX1" fmla="*/ 58073 w 5414564"/>
              <a:gd name="connsiteY1" fmla="*/ 7605 h 239898"/>
              <a:gd name="connsiteX2" fmla="*/ 5414564 w 5414564"/>
              <a:gd name="connsiteY2" fmla="*/ 0 h 239898"/>
              <a:gd name="connsiteX3" fmla="*/ 5350958 w 5414564"/>
              <a:gd name="connsiteY3" fmla="*/ 239898 h 239898"/>
              <a:gd name="connsiteX4" fmla="*/ 0 w 5414564"/>
              <a:gd name="connsiteY4" fmla="*/ 239898 h 239898"/>
              <a:gd name="connsiteX0" fmla="*/ 10372 w 5424936"/>
              <a:gd name="connsiteY0" fmla="*/ 239898 h 239898"/>
              <a:gd name="connsiteX1" fmla="*/ 0 w 5424936"/>
              <a:gd name="connsiteY1" fmla="*/ 7605 h 239898"/>
              <a:gd name="connsiteX2" fmla="*/ 5424936 w 5424936"/>
              <a:gd name="connsiteY2" fmla="*/ 0 h 239898"/>
              <a:gd name="connsiteX3" fmla="*/ 5361330 w 5424936"/>
              <a:gd name="connsiteY3" fmla="*/ 239898 h 239898"/>
              <a:gd name="connsiteX4" fmla="*/ 10372 w 5424936"/>
              <a:gd name="connsiteY4" fmla="*/ 239898 h 239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936" h="239898">
                <a:moveTo>
                  <a:pt x="10372" y="239898"/>
                </a:moveTo>
                <a:lnTo>
                  <a:pt x="0" y="7605"/>
                </a:lnTo>
                <a:lnTo>
                  <a:pt x="5424936" y="0"/>
                </a:lnTo>
                <a:lnTo>
                  <a:pt x="5361330" y="239898"/>
                </a:lnTo>
                <a:lnTo>
                  <a:pt x="10372" y="239898"/>
                </a:lnTo>
                <a:close/>
              </a:path>
            </a:pathLst>
          </a:custGeom>
          <a:solidFill>
            <a:schemeClr val="accent5"/>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2" name="Title 1"/>
          <p:cNvSpPr>
            <a:spLocks noGrp="1"/>
          </p:cNvSpPr>
          <p:nvPr>
            <p:ph type="title"/>
          </p:nvPr>
        </p:nvSpPr>
        <p:spPr>
          <a:xfrm>
            <a:off x="583855" y="273057"/>
            <a:ext cx="4011084" cy="987429"/>
          </a:xfrm>
          <a:prstGeom prst="rect">
            <a:avLst/>
          </a:prstGeom>
        </p:spPr>
        <p:txBody>
          <a:bodyPr lIns="0" tIns="0" rIns="0" bIns="0" anchor="t" anchorCtr="0"/>
          <a:lstStyle>
            <a:lvl1pPr algn="l">
              <a:defRPr lang="en-US" sz="1800" b="1" kern="1200" baseline="0" dirty="0">
                <a:solidFill>
                  <a:srgbClr val="525759"/>
                </a:solidFill>
                <a:latin typeface="Arial"/>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4766733" y="273050"/>
            <a:ext cx="6815667" cy="554355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83855" y="1368426"/>
            <a:ext cx="4011084" cy="444817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1"/>
          <p:cNvSpPr>
            <a:spLocks noGrp="1"/>
          </p:cNvSpPr>
          <p:nvPr>
            <p:ph type="sldNum" sz="quarter" idx="10"/>
          </p:nvPr>
        </p:nvSpPr>
        <p:spPr>
          <a:xfrm>
            <a:off x="571512" y="6237288"/>
            <a:ext cx="334433" cy="201612"/>
          </a:xfrm>
        </p:spPr>
        <p:txBody>
          <a:bodyPr/>
          <a:lstStyle>
            <a:lvl1pPr>
              <a:defRPr/>
            </a:lvl1pPr>
          </a:lstStyle>
          <a:p>
            <a:pPr>
              <a:defRPr/>
            </a:pPr>
            <a:fld id="{D43CA2F0-D6B8-456F-A456-55E98C70E2C9}" type="slidenum">
              <a:rPr lang="en-GB" altLang="en-US"/>
              <a:pPr>
                <a:defRPr/>
              </a:pPr>
              <a:t>‹#›</a:t>
            </a:fld>
            <a:endParaRPr lang="en-GB" altLang="en-US" dirty="0"/>
          </a:p>
        </p:txBody>
      </p:sp>
    </p:spTree>
    <p:extLst>
      <p:ext uri="{BB962C8B-B14F-4D97-AF65-F5344CB8AC3E}">
        <p14:creationId xmlns:p14="http://schemas.microsoft.com/office/powerpoint/2010/main" val="485151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9701" y="4881660"/>
            <a:ext cx="10989544" cy="449816"/>
          </a:xfrm>
          <a:prstGeom prst="rect">
            <a:avLst/>
          </a:prstGeom>
        </p:spPr>
        <p:txBody>
          <a:bodyPr lIns="0" tIns="0" rIns="0" bIns="0" anchor="b"/>
          <a:lstStyle>
            <a:lvl1pPr algn="l">
              <a:defRPr lang="en-US" sz="1800" b="1" kern="1200" baseline="0" dirty="0">
                <a:solidFill>
                  <a:srgbClr val="525759"/>
                </a:solidFill>
                <a:latin typeface="Arial"/>
                <a:ea typeface="+mn-ea"/>
                <a:cs typeface="+mn-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9" y="2"/>
            <a:ext cx="12192000" cy="488165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579701" y="5448415"/>
            <a:ext cx="10989544" cy="347465"/>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1"/>
          <p:cNvSpPr>
            <a:spLocks noGrp="1"/>
          </p:cNvSpPr>
          <p:nvPr>
            <p:ph type="sldNum" sz="quarter" idx="10"/>
          </p:nvPr>
        </p:nvSpPr>
        <p:spPr>
          <a:xfrm>
            <a:off x="571512" y="6237288"/>
            <a:ext cx="334433" cy="201612"/>
          </a:xfrm>
        </p:spPr>
        <p:txBody>
          <a:bodyPr/>
          <a:lstStyle>
            <a:lvl1pPr>
              <a:defRPr/>
            </a:lvl1pPr>
          </a:lstStyle>
          <a:p>
            <a:pPr>
              <a:defRPr/>
            </a:pPr>
            <a:fld id="{932BF098-722B-4875-989F-6DF96BB7E329}" type="slidenum">
              <a:rPr lang="en-GB" altLang="en-US"/>
              <a:pPr>
                <a:defRPr/>
              </a:pPr>
              <a:t>‹#›</a:t>
            </a:fld>
            <a:endParaRPr lang="en-GB" altLang="en-US" dirty="0"/>
          </a:p>
        </p:txBody>
      </p:sp>
    </p:spTree>
    <p:extLst>
      <p:ext uri="{BB962C8B-B14F-4D97-AF65-F5344CB8AC3E}">
        <p14:creationId xmlns:p14="http://schemas.microsoft.com/office/powerpoint/2010/main" val="3481798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rapezoid 1"/>
          <p:cNvSpPr/>
          <p:nvPr userDrawn="1"/>
        </p:nvSpPr>
        <p:spPr>
          <a:xfrm>
            <a:off x="-21167" y="0"/>
            <a:ext cx="7145867" cy="215900"/>
          </a:xfrm>
          <a:custGeom>
            <a:avLst/>
            <a:gdLst>
              <a:gd name="connsiteX0" fmla="*/ 0 w 5350958"/>
              <a:gd name="connsiteY0" fmla="*/ 232293 h 232293"/>
              <a:gd name="connsiteX1" fmla="*/ 58073 w 5350958"/>
              <a:gd name="connsiteY1" fmla="*/ 0 h 232293"/>
              <a:gd name="connsiteX2" fmla="*/ 5292885 w 5350958"/>
              <a:gd name="connsiteY2" fmla="*/ 0 h 232293"/>
              <a:gd name="connsiteX3" fmla="*/ 5350958 w 5350958"/>
              <a:gd name="connsiteY3" fmla="*/ 232293 h 232293"/>
              <a:gd name="connsiteX4" fmla="*/ 0 w 5350958"/>
              <a:gd name="connsiteY4" fmla="*/ 232293 h 232293"/>
              <a:gd name="connsiteX0" fmla="*/ 0 w 5414564"/>
              <a:gd name="connsiteY0" fmla="*/ 239898 h 239898"/>
              <a:gd name="connsiteX1" fmla="*/ 58073 w 5414564"/>
              <a:gd name="connsiteY1" fmla="*/ 7605 h 239898"/>
              <a:gd name="connsiteX2" fmla="*/ 5414564 w 5414564"/>
              <a:gd name="connsiteY2" fmla="*/ 0 h 239898"/>
              <a:gd name="connsiteX3" fmla="*/ 5350958 w 5414564"/>
              <a:gd name="connsiteY3" fmla="*/ 239898 h 239898"/>
              <a:gd name="connsiteX4" fmla="*/ 0 w 5414564"/>
              <a:gd name="connsiteY4" fmla="*/ 239898 h 239898"/>
              <a:gd name="connsiteX0" fmla="*/ 10372 w 5424936"/>
              <a:gd name="connsiteY0" fmla="*/ 239898 h 239898"/>
              <a:gd name="connsiteX1" fmla="*/ 0 w 5424936"/>
              <a:gd name="connsiteY1" fmla="*/ 7605 h 239898"/>
              <a:gd name="connsiteX2" fmla="*/ 5424936 w 5424936"/>
              <a:gd name="connsiteY2" fmla="*/ 0 h 239898"/>
              <a:gd name="connsiteX3" fmla="*/ 5361330 w 5424936"/>
              <a:gd name="connsiteY3" fmla="*/ 239898 h 239898"/>
              <a:gd name="connsiteX4" fmla="*/ 10372 w 5424936"/>
              <a:gd name="connsiteY4" fmla="*/ 239898 h 239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936" h="239898">
                <a:moveTo>
                  <a:pt x="10372" y="239898"/>
                </a:moveTo>
                <a:lnTo>
                  <a:pt x="0" y="7605"/>
                </a:lnTo>
                <a:lnTo>
                  <a:pt x="5424936" y="0"/>
                </a:lnTo>
                <a:lnTo>
                  <a:pt x="5361330" y="239898"/>
                </a:lnTo>
                <a:lnTo>
                  <a:pt x="10372" y="239898"/>
                </a:lnTo>
                <a:close/>
              </a:path>
            </a:pathLst>
          </a:custGeom>
          <a:solidFill>
            <a:schemeClr val="accent5"/>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Tree>
    <p:extLst>
      <p:ext uri="{BB962C8B-B14F-4D97-AF65-F5344CB8AC3E}">
        <p14:creationId xmlns:p14="http://schemas.microsoft.com/office/powerpoint/2010/main" val="111278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xfrm>
            <a:off x="4165601" y="6245225"/>
            <a:ext cx="3860800" cy="476250"/>
          </a:xfrm>
          <a:prstGeom prst="rect">
            <a:avLst/>
          </a:prstGeom>
          <a:ln/>
        </p:spPr>
        <p:txBody>
          <a:bodyPr/>
          <a:lstStyle>
            <a:lvl1pPr>
              <a:defRPr/>
            </a:lvl1pPr>
          </a:lstStyle>
          <a:p>
            <a:pPr defTabSz="457200" fontAlgn="base">
              <a:spcBef>
                <a:spcPct val="0"/>
              </a:spcBef>
              <a:spcAft>
                <a:spcPct val="0"/>
              </a:spcAft>
              <a:defRPr/>
            </a:pPr>
            <a:endParaRPr lang="en-US" sz="2400" dirty="0">
              <a:solidFill>
                <a:prstClr val="black"/>
              </a:solidFill>
              <a:ea typeface="MS PGothic" pitchFamily="34" charset="-128"/>
            </a:endParaRPr>
          </a:p>
        </p:txBody>
      </p:sp>
      <p:sp>
        <p:nvSpPr>
          <p:cNvPr id="3" name="Rectangle 7"/>
          <p:cNvSpPr>
            <a:spLocks noGrp="1" noChangeArrowheads="1"/>
          </p:cNvSpPr>
          <p:nvPr>
            <p:ph type="sldNum" sz="quarter" idx="11"/>
          </p:nvPr>
        </p:nvSpPr>
        <p:spPr>
          <a:ln/>
        </p:spPr>
        <p:txBody>
          <a:bodyPr/>
          <a:lstStyle>
            <a:lvl1pPr>
              <a:defRPr/>
            </a:lvl1pPr>
          </a:lstStyle>
          <a:p>
            <a:pPr>
              <a:defRPr/>
            </a:pPr>
            <a:fld id="{FDFD0175-07D5-4129-BE1C-D3CAD4FD6985}" type="slidenum">
              <a:rPr lang="en-US"/>
              <a:pPr>
                <a:defRPr/>
              </a:pPr>
              <a:t>‹#›</a:t>
            </a:fld>
            <a:endParaRPr lang="en-US" dirty="0"/>
          </a:p>
        </p:txBody>
      </p:sp>
    </p:spTree>
    <p:extLst>
      <p:ext uri="{BB962C8B-B14F-4D97-AF65-F5344CB8AC3E}">
        <p14:creationId xmlns:p14="http://schemas.microsoft.com/office/powerpoint/2010/main" val="1569915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9186" y="565150"/>
            <a:ext cx="8064500" cy="7112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306928" y="1600204"/>
            <a:ext cx="10972801" cy="4525963"/>
          </a:xfrm>
        </p:spPr>
        <p:txBody>
          <a:bodyPr/>
          <a:lstStyle/>
          <a:p>
            <a:endParaRPr lang="en-US" dirty="0"/>
          </a:p>
        </p:txBody>
      </p:sp>
      <p:sp>
        <p:nvSpPr>
          <p:cNvPr id="4" name="Date Placeholder 3"/>
          <p:cNvSpPr>
            <a:spLocks noGrp="1"/>
          </p:cNvSpPr>
          <p:nvPr>
            <p:ph type="dt" sz="half" idx="10"/>
          </p:nvPr>
        </p:nvSpPr>
        <p:spPr>
          <a:xfrm>
            <a:off x="609609" y="6245225"/>
            <a:ext cx="2844800" cy="476250"/>
          </a:xfrm>
          <a:prstGeom prst="rect">
            <a:avLst/>
          </a:prstGeom>
        </p:spPr>
        <p:txBody>
          <a:bodyPr/>
          <a:lstStyle>
            <a:lvl1pPr>
              <a:defRPr/>
            </a:lvl1pPr>
          </a:lstStyle>
          <a:p>
            <a:pPr defTabSz="457200" fontAlgn="base">
              <a:spcBef>
                <a:spcPct val="0"/>
              </a:spcBef>
              <a:spcAft>
                <a:spcPct val="0"/>
              </a:spcAft>
            </a:pPr>
            <a:endParaRPr lang="en-US" altLang="en-US" sz="2400" dirty="0">
              <a:solidFill>
                <a:prstClr val="black"/>
              </a:solidFill>
              <a:ea typeface="MS PGothic" pitchFamily="34" charset="-128"/>
            </a:endParaRPr>
          </a:p>
        </p:txBody>
      </p:sp>
      <p:sp>
        <p:nvSpPr>
          <p:cNvPr id="5" name="Footer Placeholder 4"/>
          <p:cNvSpPr>
            <a:spLocks noGrp="1"/>
          </p:cNvSpPr>
          <p:nvPr>
            <p:ph type="ftr" sz="quarter" idx="11"/>
          </p:nvPr>
        </p:nvSpPr>
        <p:spPr>
          <a:xfrm>
            <a:off x="4165601" y="6245225"/>
            <a:ext cx="3860800" cy="476250"/>
          </a:xfrm>
          <a:prstGeom prst="rect">
            <a:avLst/>
          </a:prstGeom>
        </p:spPr>
        <p:txBody>
          <a:bodyPr/>
          <a:lstStyle>
            <a:lvl1pPr>
              <a:defRPr/>
            </a:lvl1pPr>
          </a:lstStyle>
          <a:p>
            <a:pPr defTabSz="457200" fontAlgn="base">
              <a:spcBef>
                <a:spcPct val="0"/>
              </a:spcBef>
              <a:spcAft>
                <a:spcPct val="0"/>
              </a:spcAft>
            </a:pPr>
            <a:endParaRPr lang="en-US" altLang="en-US" sz="2400" dirty="0">
              <a:solidFill>
                <a:prstClr val="black"/>
              </a:solidFill>
              <a:ea typeface="MS PGothic" pitchFamily="34" charset="-128"/>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AEE49BF2-AB7F-4919-9CB2-DF1D407AB8B1}" type="slidenum">
              <a:rPr lang="en-US" altLang="en-US"/>
              <a:pPr/>
              <a:t>‹#›</a:t>
            </a:fld>
            <a:endParaRPr lang="en-US" altLang="en-US" dirty="0"/>
          </a:p>
        </p:txBody>
      </p:sp>
    </p:spTree>
    <p:extLst>
      <p:ext uri="{BB962C8B-B14F-4D97-AF65-F5344CB8AC3E}">
        <p14:creationId xmlns:p14="http://schemas.microsoft.com/office/powerpoint/2010/main" val="698897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39184" y="565150"/>
            <a:ext cx="11040533" cy="711200"/>
          </a:xfrm>
          <a:prstGeom prst="rect">
            <a:avLst/>
          </a:prstGeo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306927" y="1600200"/>
            <a:ext cx="5384800" cy="41338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5894917" y="1600205"/>
            <a:ext cx="5384800" cy="1990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5894917" y="3743327"/>
            <a:ext cx="5384800" cy="1990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
          <p:cNvSpPr>
            <a:spLocks noGrp="1" noChangeArrowheads="1"/>
          </p:cNvSpPr>
          <p:nvPr>
            <p:ph type="dt" sz="half" idx="10"/>
          </p:nvPr>
        </p:nvSpPr>
        <p:spPr>
          <a:xfrm>
            <a:off x="609609" y="6245225"/>
            <a:ext cx="2844800" cy="476250"/>
          </a:xfrm>
          <a:prstGeom prst="rect">
            <a:avLst/>
          </a:prstGeom>
          <a:ln/>
        </p:spPr>
        <p:txBody>
          <a:bodyPr/>
          <a:lstStyle>
            <a:lvl1pPr>
              <a:defRPr/>
            </a:lvl1pPr>
          </a:lstStyle>
          <a:p>
            <a:pPr defTabSz="457200" fontAlgn="base">
              <a:spcBef>
                <a:spcPct val="0"/>
              </a:spcBef>
              <a:spcAft>
                <a:spcPct val="0"/>
              </a:spcAft>
              <a:defRPr/>
            </a:pPr>
            <a:endParaRPr lang="en-GB" sz="2400" dirty="0">
              <a:solidFill>
                <a:prstClr val="black"/>
              </a:solidFill>
              <a:ea typeface="MS PGothic" pitchFamily="34" charset="-128"/>
            </a:endParaRPr>
          </a:p>
        </p:txBody>
      </p:sp>
      <p:sp>
        <p:nvSpPr>
          <p:cNvPr id="7" name="Rectangle 5"/>
          <p:cNvSpPr>
            <a:spLocks noGrp="1" noChangeArrowheads="1"/>
          </p:cNvSpPr>
          <p:nvPr>
            <p:ph type="ftr" sz="quarter" idx="11"/>
          </p:nvPr>
        </p:nvSpPr>
        <p:spPr>
          <a:xfrm>
            <a:off x="4165601" y="6245225"/>
            <a:ext cx="3860800" cy="476250"/>
          </a:xfrm>
          <a:prstGeom prst="rect">
            <a:avLst/>
          </a:prstGeom>
          <a:ln/>
        </p:spPr>
        <p:txBody>
          <a:bodyPr/>
          <a:lstStyle>
            <a:lvl1pPr>
              <a:defRPr/>
            </a:lvl1pPr>
          </a:lstStyle>
          <a:p>
            <a:pPr defTabSz="457200" fontAlgn="base">
              <a:spcBef>
                <a:spcPct val="0"/>
              </a:spcBef>
              <a:spcAft>
                <a:spcPct val="0"/>
              </a:spcAft>
              <a:defRPr/>
            </a:pPr>
            <a:endParaRPr lang="en-GB" sz="2400" dirty="0">
              <a:solidFill>
                <a:prstClr val="black"/>
              </a:solidFill>
              <a:ea typeface="MS PGothic" pitchFamily="34" charset="-128"/>
            </a:endParaRPr>
          </a:p>
        </p:txBody>
      </p:sp>
      <p:sp>
        <p:nvSpPr>
          <p:cNvPr id="8" name="Rectangle 6"/>
          <p:cNvSpPr>
            <a:spLocks noGrp="1" noChangeArrowheads="1"/>
          </p:cNvSpPr>
          <p:nvPr>
            <p:ph type="sldNum" sz="quarter" idx="12"/>
          </p:nvPr>
        </p:nvSpPr>
        <p:spPr>
          <a:ln/>
        </p:spPr>
        <p:txBody>
          <a:bodyPr/>
          <a:lstStyle>
            <a:lvl1pPr>
              <a:defRPr/>
            </a:lvl1pPr>
          </a:lstStyle>
          <a:p>
            <a:pPr>
              <a:defRPr/>
            </a:pPr>
            <a:fld id="{7B5DA04E-80FB-4E47-962A-FADF4C3567E2}" type="slidenum">
              <a:rPr lang="en-GB"/>
              <a:pPr>
                <a:defRPr/>
              </a:pPr>
              <a:t>‹#›</a:t>
            </a:fld>
            <a:endParaRPr lang="en-GB" dirty="0"/>
          </a:p>
        </p:txBody>
      </p:sp>
    </p:spTree>
    <p:extLst>
      <p:ext uri="{BB962C8B-B14F-4D97-AF65-F5344CB8AC3E}">
        <p14:creationId xmlns:p14="http://schemas.microsoft.com/office/powerpoint/2010/main" val="1870579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535" y="333375"/>
            <a:ext cx="8860367"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99535" y="1628778"/>
            <a:ext cx="8860367" cy="3895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xfrm>
            <a:off x="527051" y="6597653"/>
            <a:ext cx="2844800" cy="207963"/>
          </a:xfrm>
          <a:prstGeom prst="rect">
            <a:avLst/>
          </a:prstGeom>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xfrm>
            <a:off x="4165600" y="6597653"/>
            <a:ext cx="3860800" cy="207963"/>
          </a:xfrm>
          <a:prstGeom prst="rect">
            <a:avLst/>
          </a:prstGeom>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E4D0B85-A354-4425-AE22-2B246F4B136A}" type="slidenum">
              <a:rPr lang="en-US"/>
              <a:pPr>
                <a:defRPr/>
              </a:pPr>
              <a:t>‹#›</a:t>
            </a:fld>
            <a:endParaRPr lang="en-US"/>
          </a:p>
        </p:txBody>
      </p:sp>
    </p:spTree>
    <p:extLst>
      <p:ext uri="{BB962C8B-B14F-4D97-AF65-F5344CB8AC3E}">
        <p14:creationId xmlns:p14="http://schemas.microsoft.com/office/powerpoint/2010/main" val="1290789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9535" y="333375"/>
            <a:ext cx="8860367" cy="1143000"/>
          </a:xfrm>
          <a:prstGeom prst="rect">
            <a:avLst/>
          </a:prstGeom>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xfrm>
            <a:off x="527051" y="6597653"/>
            <a:ext cx="2844800" cy="207963"/>
          </a:xfrm>
          <a:prstGeom prst="rect">
            <a:avLst/>
          </a:prstGeom>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ftr" sz="quarter" idx="11"/>
          </p:nvPr>
        </p:nvSpPr>
        <p:spPr>
          <a:xfrm>
            <a:off x="4165600" y="6597653"/>
            <a:ext cx="3860800" cy="207963"/>
          </a:xfrm>
          <a:prstGeom prst="rect">
            <a:avLst/>
          </a:prstGeom>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1C826E91-74C1-4DFD-913D-0C60BFB24F54}" type="slidenum">
              <a:rPr lang="en-US"/>
              <a:pPr>
                <a:defRPr/>
              </a:pPr>
              <a:t>‹#›</a:t>
            </a:fld>
            <a:endParaRPr lang="en-US"/>
          </a:p>
        </p:txBody>
      </p:sp>
    </p:spTree>
    <p:extLst>
      <p:ext uri="{BB962C8B-B14F-4D97-AF65-F5344CB8AC3E}">
        <p14:creationId xmlns:p14="http://schemas.microsoft.com/office/powerpoint/2010/main" val="2214588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467"/>
          <a:stretch/>
        </p:blipFill>
        <p:spPr>
          <a:xfrm>
            <a:off x="2133600" y="0"/>
            <a:ext cx="10058400" cy="5461686"/>
          </a:xfrm>
          <a:prstGeom prst="rect">
            <a:avLst/>
          </a:prstGeom>
        </p:spPr>
      </p:pic>
      <p:sp>
        <p:nvSpPr>
          <p:cNvPr id="3" name="Text Placeholder 2"/>
          <p:cNvSpPr>
            <a:spLocks noGrp="1"/>
          </p:cNvSpPr>
          <p:nvPr>
            <p:ph type="body" idx="1"/>
          </p:nvPr>
        </p:nvSpPr>
        <p:spPr>
          <a:xfrm>
            <a:off x="609600" y="1889076"/>
            <a:ext cx="5386388"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528838"/>
            <a:ext cx="5386388" cy="2731421"/>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9" name="Straight Connector 8"/>
          <p:cNvCxnSpPr/>
          <p:nvPr userDrawn="1"/>
        </p:nvCxnSpPr>
        <p:spPr>
          <a:xfrm>
            <a:off x="609600" y="836411"/>
            <a:ext cx="6132945" cy="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0" name="Content Placeholder 3"/>
          <p:cNvSpPr>
            <a:spLocks noGrp="1"/>
          </p:cNvSpPr>
          <p:nvPr>
            <p:ph sz="half" idx="10"/>
          </p:nvPr>
        </p:nvSpPr>
        <p:spPr>
          <a:xfrm>
            <a:off x="623460" y="187419"/>
            <a:ext cx="9374904" cy="551490"/>
          </a:xfrm>
        </p:spPr>
        <p:txBody>
          <a:bodyPr/>
          <a:lstStyle>
            <a:lvl1pPr marL="0" indent="0">
              <a:buNone/>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endParaRPr lang="en-US" dirty="0"/>
          </a:p>
        </p:txBody>
      </p:sp>
    </p:spTree>
    <p:extLst>
      <p:ext uri="{BB962C8B-B14F-4D97-AF65-F5344CB8AC3E}">
        <p14:creationId xmlns:p14="http://schemas.microsoft.com/office/powerpoint/2010/main" val="1524373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3322"/>
          <a:stretch/>
        </p:blipFill>
        <p:spPr>
          <a:xfrm>
            <a:off x="2133600" y="0"/>
            <a:ext cx="10058400" cy="5469924"/>
          </a:xfrm>
          <a:prstGeom prst="rect">
            <a:avLst/>
          </a:prstGeom>
        </p:spPr>
      </p:pic>
      <p:sp>
        <p:nvSpPr>
          <p:cNvPr id="3" name="Text Placeholder 2"/>
          <p:cNvSpPr>
            <a:spLocks noGrp="1"/>
          </p:cNvSpPr>
          <p:nvPr>
            <p:ph type="body" idx="1"/>
          </p:nvPr>
        </p:nvSpPr>
        <p:spPr>
          <a:xfrm>
            <a:off x="609600" y="1889076"/>
            <a:ext cx="5386388"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528838"/>
            <a:ext cx="5386388" cy="2731421"/>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9" name="Straight Connector 8"/>
          <p:cNvCxnSpPr/>
          <p:nvPr userDrawn="1"/>
        </p:nvCxnSpPr>
        <p:spPr>
          <a:xfrm>
            <a:off x="609600" y="836411"/>
            <a:ext cx="6132945" cy="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0" name="Content Placeholder 3"/>
          <p:cNvSpPr>
            <a:spLocks noGrp="1"/>
          </p:cNvSpPr>
          <p:nvPr>
            <p:ph sz="half" idx="10"/>
          </p:nvPr>
        </p:nvSpPr>
        <p:spPr>
          <a:xfrm>
            <a:off x="623460" y="187419"/>
            <a:ext cx="9374904" cy="551490"/>
          </a:xfrm>
        </p:spPr>
        <p:txBody>
          <a:bodyPr/>
          <a:lstStyle>
            <a:lvl1pPr marL="0" indent="0">
              <a:buNone/>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endParaRPr lang="en-US" dirty="0"/>
          </a:p>
        </p:txBody>
      </p:sp>
    </p:spTree>
    <p:extLst>
      <p:ext uri="{BB962C8B-B14F-4D97-AF65-F5344CB8AC3E}">
        <p14:creationId xmlns:p14="http://schemas.microsoft.com/office/powerpoint/2010/main" val="1006986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omparis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 b="3254"/>
          <a:stretch/>
        </p:blipFill>
        <p:spPr>
          <a:xfrm>
            <a:off x="2133600" y="1"/>
            <a:ext cx="10058400" cy="5473700"/>
          </a:xfrm>
          <a:prstGeom prst="rect">
            <a:avLst/>
          </a:prstGeom>
        </p:spPr>
      </p:pic>
      <p:sp>
        <p:nvSpPr>
          <p:cNvPr id="3" name="Text Placeholder 2"/>
          <p:cNvSpPr>
            <a:spLocks noGrp="1"/>
          </p:cNvSpPr>
          <p:nvPr>
            <p:ph type="body" idx="1"/>
          </p:nvPr>
        </p:nvSpPr>
        <p:spPr>
          <a:xfrm>
            <a:off x="609600" y="1889076"/>
            <a:ext cx="5386388"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528838"/>
            <a:ext cx="5386388" cy="2731421"/>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9" name="Straight Connector 8"/>
          <p:cNvCxnSpPr/>
          <p:nvPr userDrawn="1"/>
        </p:nvCxnSpPr>
        <p:spPr>
          <a:xfrm>
            <a:off x="609600" y="836411"/>
            <a:ext cx="6132945" cy="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0" name="Content Placeholder 3"/>
          <p:cNvSpPr>
            <a:spLocks noGrp="1"/>
          </p:cNvSpPr>
          <p:nvPr>
            <p:ph sz="half" idx="10"/>
          </p:nvPr>
        </p:nvSpPr>
        <p:spPr>
          <a:xfrm>
            <a:off x="623460" y="187419"/>
            <a:ext cx="9374904" cy="551490"/>
          </a:xfrm>
        </p:spPr>
        <p:txBody>
          <a:bodyPr/>
          <a:lstStyle>
            <a:lvl1pPr marL="0" indent="0">
              <a:buNone/>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endParaRPr lang="en-US" dirty="0"/>
          </a:p>
        </p:txBody>
      </p:sp>
    </p:spTree>
    <p:extLst>
      <p:ext uri="{BB962C8B-B14F-4D97-AF65-F5344CB8AC3E}">
        <p14:creationId xmlns:p14="http://schemas.microsoft.com/office/powerpoint/2010/main" val="1948415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5"/>
          <a:stretch/>
        </p:blipFill>
        <p:spPr>
          <a:xfrm>
            <a:off x="2133600" y="1"/>
            <a:ext cx="10058400" cy="5471410"/>
          </a:xfrm>
          <a:prstGeom prst="rect">
            <a:avLst/>
          </a:prstGeom>
        </p:spPr>
      </p:pic>
      <p:sp>
        <p:nvSpPr>
          <p:cNvPr id="3" name="Text Placeholder 2"/>
          <p:cNvSpPr>
            <a:spLocks noGrp="1"/>
          </p:cNvSpPr>
          <p:nvPr>
            <p:ph type="body" idx="1"/>
          </p:nvPr>
        </p:nvSpPr>
        <p:spPr>
          <a:xfrm>
            <a:off x="609600" y="1889076"/>
            <a:ext cx="5386388"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528838"/>
            <a:ext cx="5386388" cy="2731421"/>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9" name="Straight Connector 8"/>
          <p:cNvCxnSpPr/>
          <p:nvPr userDrawn="1"/>
        </p:nvCxnSpPr>
        <p:spPr>
          <a:xfrm>
            <a:off x="609600" y="836411"/>
            <a:ext cx="6132945" cy="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0" name="Content Placeholder 3"/>
          <p:cNvSpPr>
            <a:spLocks noGrp="1"/>
          </p:cNvSpPr>
          <p:nvPr>
            <p:ph sz="half" idx="10"/>
          </p:nvPr>
        </p:nvSpPr>
        <p:spPr>
          <a:xfrm>
            <a:off x="623460" y="187419"/>
            <a:ext cx="9374904" cy="551490"/>
          </a:xfrm>
        </p:spPr>
        <p:txBody>
          <a:bodyPr/>
          <a:lstStyle>
            <a:lvl1pPr marL="0" indent="0">
              <a:buNone/>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endParaRPr lang="en-US" dirty="0"/>
          </a:p>
        </p:txBody>
      </p:sp>
    </p:spTree>
    <p:extLst>
      <p:ext uri="{BB962C8B-B14F-4D97-AF65-F5344CB8AC3E}">
        <p14:creationId xmlns:p14="http://schemas.microsoft.com/office/powerpoint/2010/main" val="701305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omparis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 b="3377"/>
          <a:stretch/>
        </p:blipFill>
        <p:spPr>
          <a:xfrm>
            <a:off x="2133600" y="0"/>
            <a:ext cx="10058400" cy="5466806"/>
          </a:xfrm>
          <a:prstGeom prst="rect">
            <a:avLst/>
          </a:prstGeom>
        </p:spPr>
      </p:pic>
      <p:sp>
        <p:nvSpPr>
          <p:cNvPr id="3" name="Text Placeholder 2"/>
          <p:cNvSpPr>
            <a:spLocks noGrp="1"/>
          </p:cNvSpPr>
          <p:nvPr>
            <p:ph type="body" idx="1"/>
          </p:nvPr>
        </p:nvSpPr>
        <p:spPr>
          <a:xfrm>
            <a:off x="609600" y="1889076"/>
            <a:ext cx="5386388"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528838"/>
            <a:ext cx="5386388" cy="2731421"/>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9" name="Straight Connector 8"/>
          <p:cNvCxnSpPr/>
          <p:nvPr userDrawn="1"/>
        </p:nvCxnSpPr>
        <p:spPr>
          <a:xfrm>
            <a:off x="609600" y="836411"/>
            <a:ext cx="6132945" cy="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0" name="Content Placeholder 3"/>
          <p:cNvSpPr>
            <a:spLocks noGrp="1"/>
          </p:cNvSpPr>
          <p:nvPr>
            <p:ph sz="half" idx="10"/>
          </p:nvPr>
        </p:nvSpPr>
        <p:spPr>
          <a:xfrm>
            <a:off x="623460" y="187419"/>
            <a:ext cx="9374904" cy="551490"/>
          </a:xfrm>
        </p:spPr>
        <p:txBody>
          <a:bodyPr/>
          <a:lstStyle>
            <a:lvl1pPr marL="0" indent="0">
              <a:buNone/>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endParaRPr lang="en-US" dirty="0"/>
          </a:p>
        </p:txBody>
      </p:sp>
    </p:spTree>
    <p:extLst>
      <p:ext uri="{BB962C8B-B14F-4D97-AF65-F5344CB8AC3E}">
        <p14:creationId xmlns:p14="http://schemas.microsoft.com/office/powerpoint/2010/main" val="1479451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omparis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3479"/>
          <a:stretch/>
        </p:blipFill>
        <p:spPr>
          <a:xfrm>
            <a:off x="2133600" y="0"/>
            <a:ext cx="10058400" cy="5461000"/>
          </a:xfrm>
          <a:prstGeom prst="rect">
            <a:avLst/>
          </a:prstGeom>
        </p:spPr>
      </p:pic>
      <p:sp>
        <p:nvSpPr>
          <p:cNvPr id="3" name="Text Placeholder 2"/>
          <p:cNvSpPr>
            <a:spLocks noGrp="1"/>
          </p:cNvSpPr>
          <p:nvPr>
            <p:ph type="body" idx="1"/>
          </p:nvPr>
        </p:nvSpPr>
        <p:spPr>
          <a:xfrm>
            <a:off x="609600" y="1889076"/>
            <a:ext cx="5386388"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528838"/>
            <a:ext cx="5386388" cy="2731421"/>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9" name="Straight Connector 8"/>
          <p:cNvCxnSpPr/>
          <p:nvPr userDrawn="1"/>
        </p:nvCxnSpPr>
        <p:spPr>
          <a:xfrm>
            <a:off x="609600" y="836411"/>
            <a:ext cx="6132945" cy="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0" name="Content Placeholder 3"/>
          <p:cNvSpPr>
            <a:spLocks noGrp="1"/>
          </p:cNvSpPr>
          <p:nvPr>
            <p:ph sz="half" idx="10"/>
          </p:nvPr>
        </p:nvSpPr>
        <p:spPr>
          <a:xfrm>
            <a:off x="623460" y="187419"/>
            <a:ext cx="9374904" cy="551490"/>
          </a:xfrm>
        </p:spPr>
        <p:txBody>
          <a:bodyPr/>
          <a:lstStyle>
            <a:lvl1pPr marL="0" indent="0">
              <a:buNone/>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GB" dirty="0"/>
              <a:t>Click to edit Master text styles</a:t>
            </a:r>
            <a:endParaRPr lang="en-US" dirty="0"/>
          </a:p>
        </p:txBody>
      </p:sp>
    </p:spTree>
    <p:extLst>
      <p:ext uri="{BB962C8B-B14F-4D97-AF65-F5344CB8AC3E}">
        <p14:creationId xmlns:p14="http://schemas.microsoft.com/office/powerpoint/2010/main" val="1139239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26.jpe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Powerpoint Roundel 1920x1080.ai"/>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209059"/>
            <a:ext cx="12192000" cy="6650182"/>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3753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06920835"/>
      </p:ext>
    </p:extLst>
  </p:cSld>
  <p:clrMap bg1="lt1" tx1="dk1" bg2="lt2" tx2="dk2" accent1="accent1" accent2="accent2" accent3="accent3" accent4="accent4" accent5="accent5" accent6="accent6" hlink="hlink" folHlink="folHlink"/>
  <p:sldLayoutIdLst>
    <p:sldLayoutId id="2147483692" r:id="rId1"/>
    <p:sldLayoutId id="2147483674" r:id="rId2"/>
    <p:sldLayoutId id="2147483695" r:id="rId3"/>
    <p:sldLayoutId id="2147483696" r:id="rId4"/>
    <p:sldLayoutId id="2147483697" r:id="rId5"/>
    <p:sldLayoutId id="2147483699" r:id="rId6"/>
    <p:sldLayoutId id="2147483698" r:id="rId7"/>
    <p:sldLayoutId id="2147483700" r:id="rId8"/>
    <p:sldLayoutId id="2147483701" r:id="rId9"/>
    <p:sldLayoutId id="2147483687" r:id="rId10"/>
    <p:sldLayoutId id="2147483689" r:id="rId11"/>
    <p:sldLayoutId id="2147483683" r:id="rId12"/>
    <p:sldLayoutId id="2147483688" r:id="rId13"/>
    <p:sldLayoutId id="2147483690" r:id="rId14"/>
    <p:sldLayoutId id="2147483691" r:id="rId15"/>
    <p:sldLayoutId id="2147483702" r:id="rId16"/>
    <p:sldLayoutId id="2147483703" r:id="rId17"/>
    <p:sldLayoutId id="2147483704" r:id="rId18"/>
    <p:sldLayoutId id="2147483705" r:id="rId19"/>
    <p:sldLayoutId id="2147483708" r:id="rId20"/>
    <p:sldLayoutId id="2147483706" r:id="rId21"/>
  </p:sldLayoutIdLst>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Castrol PPT des_March315.jpg"/>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773333" y="6037280"/>
            <a:ext cx="541866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5"/>
          <p:cNvSpPr>
            <a:spLocks noGrp="1"/>
          </p:cNvSpPr>
          <p:nvPr>
            <p:ph type="body" idx="1"/>
          </p:nvPr>
        </p:nvSpPr>
        <p:spPr bwMode="auto">
          <a:xfrm>
            <a:off x="609602" y="1600204"/>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2" name="Slide Number Placeholder 1"/>
          <p:cNvSpPr>
            <a:spLocks noGrp="1"/>
          </p:cNvSpPr>
          <p:nvPr>
            <p:ph type="sldNum" sz="quarter" idx="4"/>
          </p:nvPr>
        </p:nvSpPr>
        <p:spPr>
          <a:xfrm>
            <a:off x="609611" y="6227763"/>
            <a:ext cx="334433" cy="201612"/>
          </a:xfrm>
          <a:prstGeom prst="rect">
            <a:avLst/>
          </a:prstGeom>
        </p:spPr>
        <p:txBody>
          <a:bodyPr vert="horz" wrap="square" lIns="0" tIns="0" rIns="0" bIns="0" numCol="1" anchor="ctr" anchorCtr="0" compatLnSpc="1">
            <a:prstTxWarp prst="textNoShape">
              <a:avLst/>
            </a:prstTxWarp>
          </a:bodyPr>
          <a:lstStyle>
            <a:lvl1pPr>
              <a:defRPr sz="1000" b="1">
                <a:solidFill>
                  <a:srgbClr val="525759"/>
                </a:solidFill>
                <a:ea typeface="MS PGothic" charset="0"/>
                <a:cs typeface="MS PGothic" charset="0"/>
              </a:defRPr>
            </a:lvl1pPr>
          </a:lstStyle>
          <a:p>
            <a:pPr defTabSz="457200" fontAlgn="base">
              <a:spcBef>
                <a:spcPct val="0"/>
              </a:spcBef>
              <a:spcAft>
                <a:spcPct val="0"/>
              </a:spcAft>
              <a:defRPr/>
            </a:pPr>
            <a:fld id="{86070733-1DAF-424E-8D8B-B611611A2571}" type="slidenum">
              <a:rPr lang="en-GB" altLang="en-US"/>
              <a:pPr defTabSz="457200" fontAlgn="base">
                <a:spcBef>
                  <a:spcPct val="0"/>
                </a:spcBef>
                <a:spcAft>
                  <a:spcPct val="0"/>
                </a:spcAft>
                <a:defRPr/>
              </a:pPr>
              <a:t>‹#›</a:t>
            </a:fld>
            <a:endParaRPr lang="en-GB" altLang="en-US" dirty="0"/>
          </a:p>
        </p:txBody>
      </p:sp>
      <p:pic>
        <p:nvPicPr>
          <p:cNvPr id="1029" name="Picture 7" descr="Castrol PPT des_March315.jpg"/>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773333" y="6037280"/>
            <a:ext cx="541866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38230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rgbClr val="007B32"/>
        </a:buClr>
        <a:buFont typeface="Lucida Grande" pitchFamily="122" charset="0"/>
        <a:buChar char="◼"/>
        <a:defRPr kern="1200">
          <a:solidFill>
            <a:srgbClr val="525759"/>
          </a:solidFill>
          <a:latin typeface="Arial"/>
          <a:ea typeface="MS PGothic" panose="020B0600070205080204" pitchFamily="34" charset="-128"/>
          <a:cs typeface="MS PGothic" charset="0"/>
        </a:defRPr>
      </a:lvl1pPr>
      <a:lvl2pPr marL="742950" indent="-285750" algn="l" defTabSz="457200" rtl="0" eaLnBrk="0" fontAlgn="base" hangingPunct="0">
        <a:spcBef>
          <a:spcPts val="438"/>
        </a:spcBef>
        <a:spcAft>
          <a:spcPct val="0"/>
        </a:spcAft>
        <a:buFont typeface="Arial" pitchFamily="34" charset="0"/>
        <a:buChar char="–"/>
        <a:defRPr kern="1200">
          <a:solidFill>
            <a:srgbClr val="525759"/>
          </a:solidFill>
          <a:latin typeface="Arial"/>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kern="1200">
          <a:solidFill>
            <a:srgbClr val="525759"/>
          </a:solidFill>
          <a:latin typeface="Arial"/>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kern="1200">
          <a:solidFill>
            <a:srgbClr val="525759"/>
          </a:solidFill>
          <a:latin typeface="Arial"/>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kern="1200">
          <a:solidFill>
            <a:srgbClr val="525759"/>
          </a:solidFill>
          <a:latin typeface="Arial"/>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67.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8" Type="http://schemas.openxmlformats.org/officeDocument/2006/relationships/image" Target="../media/image168.wmf"/><Relationship Id="rId3" Type="http://schemas.openxmlformats.org/officeDocument/2006/relationships/oleObject" Target="../embeddings/oleObject5.bin"/><Relationship Id="rId7" Type="http://schemas.openxmlformats.org/officeDocument/2006/relationships/image" Target="../media/image166.wmf"/><Relationship Id="rId2" Type="http://schemas.openxmlformats.org/officeDocument/2006/relationships/slideLayout" Target="../slideLayouts/slideLayout16.xml"/><Relationship Id="rId1" Type="http://schemas.openxmlformats.org/officeDocument/2006/relationships/vmlDrawing" Target="../drawings/vmlDrawing10.vml"/><Relationship Id="rId6" Type="http://schemas.openxmlformats.org/officeDocument/2006/relationships/oleObject" Target="../embeddings/oleObject6.bin"/><Relationship Id="rId5" Type="http://schemas.openxmlformats.org/officeDocument/2006/relationships/image" Target="../media/image167.jpeg"/><Relationship Id="rId4" Type="http://schemas.openxmlformats.org/officeDocument/2006/relationships/image" Target="../media/image165.wmf"/></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16.xml"/><Relationship Id="rId5" Type="http://schemas.openxmlformats.org/officeDocument/2006/relationships/image" Target="../media/image175.jpeg"/><Relationship Id="rId4" Type="http://schemas.openxmlformats.org/officeDocument/2006/relationships/image" Target="../media/image17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16.xml"/></Relationships>
</file>

<file path=ppt/slides/_rels/slide11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6.xml"/><Relationship Id="rId5" Type="http://schemas.openxmlformats.org/officeDocument/2006/relationships/image" Target="../media/image186.png"/><Relationship Id="rId4" Type="http://schemas.openxmlformats.org/officeDocument/2006/relationships/image" Target="../media/image185.png"/></Relationships>
</file>

<file path=ppt/slides/_rels/slide11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png"/><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16.xml"/><Relationship Id="rId5" Type="http://schemas.openxmlformats.org/officeDocument/2006/relationships/image" Target="../media/image194.png"/><Relationship Id="rId4" Type="http://schemas.openxmlformats.org/officeDocument/2006/relationships/image" Target="../media/image19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6.xml"/><Relationship Id="rId5" Type="http://schemas.openxmlformats.org/officeDocument/2006/relationships/image" Target="../media/image198.png"/><Relationship Id="rId4" Type="http://schemas.openxmlformats.org/officeDocument/2006/relationships/image" Target="../media/image197.png"/></Relationships>
</file>

<file path=ppt/slides/_rels/slide12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17.xml"/></Relationships>
</file>

<file path=ppt/slides/_rels/slide12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16.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gif"/></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jpe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jpe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4.jpeg"/><Relationship Id="rId5" Type="http://schemas.openxmlformats.org/officeDocument/2006/relationships/image" Target="../media/image88.png"/><Relationship Id="rId15" Type="http://schemas.openxmlformats.org/officeDocument/2006/relationships/image" Target="../media/image98.jpeg"/><Relationship Id="rId10" Type="http://schemas.openxmlformats.org/officeDocument/2006/relationships/image" Target="../media/image93.jpeg"/><Relationship Id="rId4" Type="http://schemas.openxmlformats.org/officeDocument/2006/relationships/image" Target="../media/image87.png"/><Relationship Id="rId9" Type="http://schemas.openxmlformats.org/officeDocument/2006/relationships/image" Target="../media/image92.jpeg"/><Relationship Id="rId14" Type="http://schemas.openxmlformats.org/officeDocument/2006/relationships/image" Target="../media/image97.jpeg"/></Relationships>
</file>

<file path=ppt/slides/_rels/slide2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6.xml"/><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6.xml"/><Relationship Id="rId5" Type="http://schemas.openxmlformats.org/officeDocument/2006/relationships/image" Target="../media/image116.png"/><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6.xml"/><Relationship Id="rId5" Type="http://schemas.openxmlformats.org/officeDocument/2006/relationships/image" Target="../media/image121.png"/><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6.xml"/><Relationship Id="rId5" Type="http://schemas.openxmlformats.org/officeDocument/2006/relationships/image" Target="../media/image126.pn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6.xml"/><Relationship Id="rId1" Type="http://schemas.openxmlformats.org/officeDocument/2006/relationships/vmlDrawing" Target="../drawings/vmlDrawing2.vml"/><Relationship Id="rId4" Type="http://schemas.openxmlformats.org/officeDocument/2006/relationships/image" Target="../media/image127.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16.xml"/><Relationship Id="rId1" Type="http://schemas.openxmlformats.org/officeDocument/2006/relationships/vmlDrawing" Target="../drawings/vmlDrawing3.vml"/><Relationship Id="rId4" Type="http://schemas.openxmlformats.org/officeDocument/2006/relationships/image" Target="../media/image128.emf"/></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6.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18" Type="http://schemas.openxmlformats.org/officeDocument/2006/relationships/image" Target="../media/image50.png"/><Relationship Id="rId26" Type="http://schemas.openxmlformats.org/officeDocument/2006/relationships/hyperlink" Target="http://www.deere.com/" TargetMode="External"/><Relationship Id="rId3" Type="http://schemas.openxmlformats.org/officeDocument/2006/relationships/image" Target="../media/image44.gif"/><Relationship Id="rId21" Type="http://schemas.openxmlformats.org/officeDocument/2006/relationships/image" Target="../media/image52.png"/><Relationship Id="rId7" Type="http://schemas.openxmlformats.org/officeDocument/2006/relationships/hyperlink" Target="http://www.toyota.co.uk/cgi-bin/toyota/bv/generic_editorial.jsp?BV_SessionID=@@@@0041962673.1134529013@@@@&amp;BV_EngineID=cccfaddghhhflfkcfngcfkmdfkidffk.0&amp;navRoot=toyota_1024_root&amp;portal=null&amp;r=1&amp;edname=homepage24_root&amp;catname=/toyota_1024_root/main_nav/Home&amp;zone=-1" TargetMode="External"/><Relationship Id="rId12" Type="http://schemas.openxmlformats.org/officeDocument/2006/relationships/hyperlink" Target="https://wss2.bp.com/" TargetMode="External"/><Relationship Id="rId17" Type="http://schemas.openxmlformats.org/officeDocument/2006/relationships/hyperlink" Target="http://www.nucor.com/index.aspx" TargetMode="External"/><Relationship Id="rId25" Type="http://schemas.openxmlformats.org/officeDocument/2006/relationships/image" Target="../media/image55.png"/><Relationship Id="rId33" Type="http://schemas.openxmlformats.org/officeDocument/2006/relationships/image" Target="../media/image61.png"/><Relationship Id="rId2" Type="http://schemas.openxmlformats.org/officeDocument/2006/relationships/slideLayout" Target="../slideLayouts/slideLayout16.xml"/><Relationship Id="rId16" Type="http://schemas.openxmlformats.org/officeDocument/2006/relationships/image" Target="../media/image49.png"/><Relationship Id="rId20" Type="http://schemas.openxmlformats.org/officeDocument/2006/relationships/image" Target="../media/image51.png"/><Relationship Id="rId29" Type="http://schemas.openxmlformats.org/officeDocument/2006/relationships/hyperlink" Target="https://www.alcoa.com/global/en/home.asp" TargetMode="External"/><Relationship Id="rId1" Type="http://schemas.openxmlformats.org/officeDocument/2006/relationships/vmlDrawing" Target="../drawings/vmlDrawing1.vml"/><Relationship Id="rId6" Type="http://schemas.openxmlformats.org/officeDocument/2006/relationships/image" Target="../media/image41.png"/><Relationship Id="rId11" Type="http://schemas.openxmlformats.org/officeDocument/2006/relationships/image" Target="../media/image42.wmf"/><Relationship Id="rId24" Type="http://schemas.openxmlformats.org/officeDocument/2006/relationships/hyperlink" Target="http://www.mittalsteel.com/mittalMain/splash.htm" TargetMode="External"/><Relationship Id="rId32" Type="http://schemas.openxmlformats.org/officeDocument/2006/relationships/image" Target="../media/image60.png"/><Relationship Id="rId5" Type="http://schemas.openxmlformats.org/officeDocument/2006/relationships/oleObject" Target="../embeddings/oleObject1.bin"/><Relationship Id="rId15" Type="http://schemas.openxmlformats.org/officeDocument/2006/relationships/image" Target="../media/image43.png"/><Relationship Id="rId23" Type="http://schemas.openxmlformats.org/officeDocument/2006/relationships/image" Target="../media/image54.png"/><Relationship Id="rId28" Type="http://schemas.openxmlformats.org/officeDocument/2006/relationships/image" Target="../media/image57.png"/><Relationship Id="rId10" Type="http://schemas.openxmlformats.org/officeDocument/2006/relationships/oleObject" Target="../embeddings/oleObject2.bin"/><Relationship Id="rId19" Type="http://schemas.openxmlformats.org/officeDocument/2006/relationships/hyperlink" Target="http://corporate.honda.com/index.aspx" TargetMode="External"/><Relationship Id="rId31" Type="http://schemas.openxmlformats.org/officeDocument/2006/relationships/image" Target="../media/image59.jpg"/><Relationship Id="rId4" Type="http://schemas.openxmlformats.org/officeDocument/2006/relationships/image" Target="../media/image45.png"/><Relationship Id="rId9" Type="http://schemas.openxmlformats.org/officeDocument/2006/relationships/image" Target="../media/image47.png"/><Relationship Id="rId14" Type="http://schemas.openxmlformats.org/officeDocument/2006/relationships/oleObject" Target="../embeddings/oleObject3.bin"/><Relationship Id="rId22" Type="http://schemas.openxmlformats.org/officeDocument/2006/relationships/image" Target="../media/image53.png"/><Relationship Id="rId27" Type="http://schemas.openxmlformats.org/officeDocument/2006/relationships/image" Target="../media/image56.png"/><Relationship Id="rId30" Type="http://schemas.openxmlformats.org/officeDocument/2006/relationships/image" Target="../media/image58.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6.xml"/><Relationship Id="rId5" Type="http://schemas.openxmlformats.org/officeDocument/2006/relationships/image" Target="../media/image133.jpeg"/><Relationship Id="rId4" Type="http://schemas.openxmlformats.org/officeDocument/2006/relationships/image" Target="../media/image132.jpeg"/></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64.png"/><Relationship Id="rId4" Type="http://schemas.openxmlformats.org/officeDocument/2006/relationships/image" Target="../media/image63.png"/></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40.jpeg"/></Relationships>
</file>

<file path=ppt/slides/_rels/slide7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 Id="rId9" Type="http://schemas.openxmlformats.org/officeDocument/2006/relationships/image" Target="../media/image148.jpeg"/></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Microsoft_Excel_97-2003_Worksheet3.xls"/><Relationship Id="rId2" Type="http://schemas.openxmlformats.org/officeDocument/2006/relationships/slideLayout" Target="../slideLayouts/slideLayout17.xml"/><Relationship Id="rId1" Type="http://schemas.openxmlformats.org/officeDocument/2006/relationships/vmlDrawing" Target="../drawings/vmlDrawing4.vml"/><Relationship Id="rId4" Type="http://schemas.openxmlformats.org/officeDocument/2006/relationships/image" Target="../media/image149.emf"/></Relationships>
</file>

<file path=ppt/slides/_rels/slide7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12.xml"/></Relationships>
</file>

<file path=ppt/slides/_rels/slide81.x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Microsoft_Excel_97-2003_Worksheet4.xls"/><Relationship Id="rId2" Type="http://schemas.openxmlformats.org/officeDocument/2006/relationships/slideLayout" Target="../slideLayouts/slideLayout16.xml"/><Relationship Id="rId1" Type="http://schemas.openxmlformats.org/officeDocument/2006/relationships/vmlDrawing" Target="../drawings/vmlDrawing5.vml"/><Relationship Id="rId4" Type="http://schemas.openxmlformats.org/officeDocument/2006/relationships/image" Target="../media/image153.emf"/></Relationships>
</file>

<file path=ppt/slides/_rels/slide85.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Microsoft_Excel_97-2003_Worksheet5.xls"/><Relationship Id="rId2" Type="http://schemas.openxmlformats.org/officeDocument/2006/relationships/slideLayout" Target="../slideLayouts/slideLayout16.xml"/><Relationship Id="rId1" Type="http://schemas.openxmlformats.org/officeDocument/2006/relationships/vmlDrawing" Target="../drawings/vmlDrawing6.vml"/><Relationship Id="rId4" Type="http://schemas.openxmlformats.org/officeDocument/2006/relationships/image" Target="../media/image156.emf"/></Relationships>
</file>

<file path=ppt/slides/_rels/slide8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1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vmlDrawing" Target="../drawings/vmlDrawing7.vml"/><Relationship Id="rId5" Type="http://schemas.openxmlformats.org/officeDocument/2006/relationships/image" Target="../media/image158.emf"/><Relationship Id="rId4" Type="http://schemas.openxmlformats.org/officeDocument/2006/relationships/oleObject" Target="../embeddings/Microsoft_Excel_97-2003_Worksheet6.xls"/></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vmlDrawing" Target="../drawings/vmlDrawing8.vml"/><Relationship Id="rId5" Type="http://schemas.openxmlformats.org/officeDocument/2006/relationships/image" Target="../media/image159.emf"/><Relationship Id="rId4" Type="http://schemas.openxmlformats.org/officeDocument/2006/relationships/oleObject" Target="../embeddings/Microsoft_Excel_97-2003_Worksheet7.xls"/></Relationships>
</file>

<file path=ppt/slides/_rels/slide9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vmlDrawing" Target="../drawings/vmlDrawing9.vml"/><Relationship Id="rId4" Type="http://schemas.openxmlformats.org/officeDocument/2006/relationships/image" Target="../media/image164.emf"/></Relationships>
</file>

<file path=ppt/slides/_rels/slide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0"/>
          </p:nvPr>
        </p:nvSpPr>
        <p:spPr>
          <a:xfrm>
            <a:off x="623460" y="187418"/>
            <a:ext cx="5955470" cy="1498877"/>
          </a:xfrm>
        </p:spPr>
        <p:txBody>
          <a:bodyPr>
            <a:noAutofit/>
          </a:bodyPr>
          <a:lstStyle/>
          <a:p>
            <a:r>
              <a:rPr lang="en-US" sz="4400" b="1" dirty="0">
                <a:solidFill>
                  <a:srgbClr val="00792F"/>
                </a:solidFill>
              </a:rPr>
              <a:t>Industrial </a:t>
            </a:r>
            <a:r>
              <a:rPr lang="en-US" sz="4400" b="1" dirty="0" smtClean="0">
                <a:solidFill>
                  <a:srgbClr val="00792F"/>
                </a:solidFill>
              </a:rPr>
              <a:t>Sales</a:t>
            </a:r>
          </a:p>
          <a:p>
            <a:r>
              <a:rPr lang="en-US" sz="4400" b="1" dirty="0" smtClean="0">
                <a:solidFill>
                  <a:srgbClr val="00792F"/>
                </a:solidFill>
              </a:rPr>
              <a:t>Presentation</a:t>
            </a:r>
            <a:endParaRPr lang="en-US" sz="4400" b="1" dirty="0">
              <a:solidFill>
                <a:srgbClr val="00792F"/>
              </a:solidFill>
            </a:endParaRPr>
          </a:p>
        </p:txBody>
      </p:sp>
      <p:sp>
        <p:nvSpPr>
          <p:cNvPr id="7" name="Subtitle 4"/>
          <p:cNvSpPr txBox="1">
            <a:spLocks/>
          </p:cNvSpPr>
          <p:nvPr/>
        </p:nvSpPr>
        <p:spPr>
          <a:xfrm>
            <a:off x="336468" y="4899560"/>
            <a:ext cx="5279587" cy="457200"/>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3200" dirty="0" smtClean="0">
                <a:solidFill>
                  <a:schemeClr val="tx1"/>
                </a:solidFill>
              </a:rPr>
              <a:t>October </a:t>
            </a:r>
            <a:r>
              <a:rPr lang="en-US" sz="3200" dirty="0" smtClean="0">
                <a:solidFill>
                  <a:schemeClr val="tx1"/>
                </a:solidFill>
              </a:rPr>
              <a:t>2016</a:t>
            </a:r>
            <a:endParaRPr lang="en-US" sz="3200" dirty="0">
              <a:solidFill>
                <a:schemeClr val="tx1"/>
              </a:solidFill>
            </a:endParaRPr>
          </a:p>
        </p:txBody>
      </p:sp>
    </p:spTree>
    <p:extLst>
      <p:ext uri="{BB962C8B-B14F-4D97-AF65-F5344CB8AC3E}">
        <p14:creationId xmlns:p14="http://schemas.microsoft.com/office/powerpoint/2010/main" val="36078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Operating Costs</a:t>
            </a:r>
            <a:endParaRPr lang="en-US" sz="3200" dirty="0"/>
          </a:p>
        </p:txBody>
      </p:sp>
      <p:sp>
        <p:nvSpPr>
          <p:cNvPr id="13" name="TextBox 12"/>
          <p:cNvSpPr txBox="1"/>
          <p:nvPr/>
        </p:nvSpPr>
        <p:spPr>
          <a:xfrm>
            <a:off x="1283647" y="1171545"/>
            <a:ext cx="3841308"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Typical Manufacturing Budget</a:t>
            </a:r>
            <a:endParaRPr lang="en-US" sz="2000" b="1" dirty="0">
              <a:latin typeface="Arial" panose="020B0604020202020204" pitchFamily="34" charset="0"/>
              <a:cs typeface="Arial" panose="020B0604020202020204" pitchFamily="34" charset="0"/>
            </a:endParaRPr>
          </a:p>
        </p:txBody>
      </p:sp>
      <p:grpSp>
        <p:nvGrpSpPr>
          <p:cNvPr id="16" name="Group 15"/>
          <p:cNvGrpSpPr/>
          <p:nvPr/>
        </p:nvGrpSpPr>
        <p:grpSpPr>
          <a:xfrm>
            <a:off x="216959" y="1629932"/>
            <a:ext cx="7425265" cy="3714932"/>
            <a:chOff x="385763" y="730251"/>
            <a:chExt cx="5625903" cy="3905250"/>
          </a:xfrm>
        </p:grpSpPr>
        <p:sp>
          <p:nvSpPr>
            <p:cNvPr id="17" name="AutoShape 3"/>
            <p:cNvSpPr>
              <a:spLocks noChangeAspect="1" noChangeArrowheads="1" noTextEdit="1"/>
            </p:cNvSpPr>
            <p:nvPr/>
          </p:nvSpPr>
          <p:spPr bwMode="auto">
            <a:xfrm>
              <a:off x="431604" y="730251"/>
              <a:ext cx="5580062"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8"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5763" y="1055688"/>
              <a:ext cx="5538787"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6"/>
            <p:cNvSpPr>
              <a:spLocks noChangeArrowheads="1"/>
            </p:cNvSpPr>
            <p:nvPr/>
          </p:nvSpPr>
          <p:spPr bwMode="auto">
            <a:xfrm>
              <a:off x="2995613" y="1485901"/>
              <a:ext cx="45204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pitchFamily="34" charset="0"/>
                  <a:cs typeface="Arial" pitchFamily="34" charset="0"/>
                </a:rPr>
                <a:t>Chemical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7"/>
            <p:cNvSpPr>
              <a:spLocks noChangeArrowheads="1"/>
            </p:cNvSpPr>
            <p:nvPr/>
          </p:nvSpPr>
          <p:spPr bwMode="auto">
            <a:xfrm>
              <a:off x="2995613" y="1643063"/>
              <a:ext cx="2933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pitchFamily="34" charset="0"/>
                  <a:cs typeface="Arial" pitchFamily="34" charset="0"/>
                </a:rPr>
                <a:t>Spend</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Freeform 8"/>
            <p:cNvSpPr>
              <a:spLocks/>
            </p:cNvSpPr>
            <p:nvPr/>
          </p:nvSpPr>
          <p:spPr bwMode="auto">
            <a:xfrm>
              <a:off x="1152525" y="1905001"/>
              <a:ext cx="971550" cy="690563"/>
            </a:xfrm>
            <a:custGeom>
              <a:avLst/>
              <a:gdLst>
                <a:gd name="T0" fmla="*/ 308 w 612"/>
                <a:gd name="T1" fmla="*/ 117 h 435"/>
                <a:gd name="T2" fmla="*/ 238 w 612"/>
                <a:gd name="T3" fmla="*/ 47 h 435"/>
                <a:gd name="T4" fmla="*/ 209 w 612"/>
                <a:gd name="T5" fmla="*/ 128 h 435"/>
                <a:gd name="T6" fmla="*/ 11 w 612"/>
                <a:gd name="T7" fmla="*/ 47 h 435"/>
                <a:gd name="T8" fmla="*/ 132 w 612"/>
                <a:gd name="T9" fmla="*/ 153 h 435"/>
                <a:gd name="T10" fmla="*/ 0 w 612"/>
                <a:gd name="T11" fmla="*/ 175 h 435"/>
                <a:gd name="T12" fmla="*/ 106 w 612"/>
                <a:gd name="T13" fmla="*/ 238 h 435"/>
                <a:gd name="T14" fmla="*/ 4 w 612"/>
                <a:gd name="T15" fmla="*/ 292 h 435"/>
                <a:gd name="T16" fmla="*/ 161 w 612"/>
                <a:gd name="T17" fmla="*/ 281 h 435"/>
                <a:gd name="T18" fmla="*/ 136 w 612"/>
                <a:gd name="T19" fmla="*/ 355 h 435"/>
                <a:gd name="T20" fmla="*/ 220 w 612"/>
                <a:gd name="T21" fmla="*/ 314 h 435"/>
                <a:gd name="T22" fmla="*/ 242 w 612"/>
                <a:gd name="T23" fmla="*/ 435 h 435"/>
                <a:gd name="T24" fmla="*/ 301 w 612"/>
                <a:gd name="T25" fmla="*/ 300 h 435"/>
                <a:gd name="T26" fmla="*/ 374 w 612"/>
                <a:gd name="T27" fmla="*/ 399 h 435"/>
                <a:gd name="T28" fmla="*/ 396 w 612"/>
                <a:gd name="T29" fmla="*/ 292 h 435"/>
                <a:gd name="T30" fmla="*/ 513 w 612"/>
                <a:gd name="T31" fmla="*/ 366 h 435"/>
                <a:gd name="T32" fmla="*/ 476 w 612"/>
                <a:gd name="T33" fmla="*/ 260 h 435"/>
                <a:gd name="T34" fmla="*/ 612 w 612"/>
                <a:gd name="T35" fmla="*/ 267 h 435"/>
                <a:gd name="T36" fmla="*/ 498 w 612"/>
                <a:gd name="T37" fmla="*/ 212 h 435"/>
                <a:gd name="T38" fmla="*/ 597 w 612"/>
                <a:gd name="T39" fmla="*/ 164 h 435"/>
                <a:gd name="T40" fmla="*/ 473 w 612"/>
                <a:gd name="T41" fmla="*/ 150 h 435"/>
                <a:gd name="T42" fmla="*/ 520 w 612"/>
                <a:gd name="T43" fmla="*/ 91 h 435"/>
                <a:gd name="T44" fmla="*/ 399 w 612"/>
                <a:gd name="T45" fmla="*/ 109 h 435"/>
                <a:gd name="T46" fmla="*/ 410 w 612"/>
                <a:gd name="T47" fmla="*/ 0 h 435"/>
                <a:gd name="T48" fmla="*/ 308 w 612"/>
                <a:gd name="T49" fmla="*/ 11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2" h="435">
                  <a:moveTo>
                    <a:pt x="308" y="117"/>
                  </a:moveTo>
                  <a:lnTo>
                    <a:pt x="238" y="47"/>
                  </a:lnTo>
                  <a:lnTo>
                    <a:pt x="209" y="128"/>
                  </a:lnTo>
                  <a:lnTo>
                    <a:pt x="11" y="47"/>
                  </a:lnTo>
                  <a:lnTo>
                    <a:pt x="132" y="153"/>
                  </a:lnTo>
                  <a:lnTo>
                    <a:pt x="0" y="175"/>
                  </a:lnTo>
                  <a:lnTo>
                    <a:pt x="106" y="238"/>
                  </a:lnTo>
                  <a:lnTo>
                    <a:pt x="4" y="292"/>
                  </a:lnTo>
                  <a:lnTo>
                    <a:pt x="161" y="281"/>
                  </a:lnTo>
                  <a:lnTo>
                    <a:pt x="136" y="355"/>
                  </a:lnTo>
                  <a:lnTo>
                    <a:pt x="220" y="314"/>
                  </a:lnTo>
                  <a:lnTo>
                    <a:pt x="242" y="435"/>
                  </a:lnTo>
                  <a:lnTo>
                    <a:pt x="301" y="300"/>
                  </a:lnTo>
                  <a:lnTo>
                    <a:pt x="374" y="399"/>
                  </a:lnTo>
                  <a:lnTo>
                    <a:pt x="396" y="292"/>
                  </a:lnTo>
                  <a:lnTo>
                    <a:pt x="513" y="366"/>
                  </a:lnTo>
                  <a:lnTo>
                    <a:pt x="476" y="260"/>
                  </a:lnTo>
                  <a:lnTo>
                    <a:pt x="612" y="267"/>
                  </a:lnTo>
                  <a:lnTo>
                    <a:pt x="498" y="212"/>
                  </a:lnTo>
                  <a:lnTo>
                    <a:pt x="597" y="164"/>
                  </a:lnTo>
                  <a:lnTo>
                    <a:pt x="473" y="150"/>
                  </a:lnTo>
                  <a:lnTo>
                    <a:pt x="520" y="91"/>
                  </a:lnTo>
                  <a:lnTo>
                    <a:pt x="399" y="109"/>
                  </a:lnTo>
                  <a:lnTo>
                    <a:pt x="410" y="0"/>
                  </a:lnTo>
                  <a:lnTo>
                    <a:pt x="308" y="11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9"/>
            <p:cNvSpPr>
              <a:spLocks/>
            </p:cNvSpPr>
            <p:nvPr/>
          </p:nvSpPr>
          <p:spPr bwMode="auto">
            <a:xfrm>
              <a:off x="1152525" y="1905001"/>
              <a:ext cx="971550" cy="690563"/>
            </a:xfrm>
            <a:custGeom>
              <a:avLst/>
              <a:gdLst>
                <a:gd name="T0" fmla="*/ 308 w 612"/>
                <a:gd name="T1" fmla="*/ 117 h 435"/>
                <a:gd name="T2" fmla="*/ 238 w 612"/>
                <a:gd name="T3" fmla="*/ 47 h 435"/>
                <a:gd name="T4" fmla="*/ 209 w 612"/>
                <a:gd name="T5" fmla="*/ 128 h 435"/>
                <a:gd name="T6" fmla="*/ 11 w 612"/>
                <a:gd name="T7" fmla="*/ 47 h 435"/>
                <a:gd name="T8" fmla="*/ 132 w 612"/>
                <a:gd name="T9" fmla="*/ 153 h 435"/>
                <a:gd name="T10" fmla="*/ 0 w 612"/>
                <a:gd name="T11" fmla="*/ 175 h 435"/>
                <a:gd name="T12" fmla="*/ 106 w 612"/>
                <a:gd name="T13" fmla="*/ 238 h 435"/>
                <a:gd name="T14" fmla="*/ 4 w 612"/>
                <a:gd name="T15" fmla="*/ 292 h 435"/>
                <a:gd name="T16" fmla="*/ 161 w 612"/>
                <a:gd name="T17" fmla="*/ 281 h 435"/>
                <a:gd name="T18" fmla="*/ 136 w 612"/>
                <a:gd name="T19" fmla="*/ 355 h 435"/>
                <a:gd name="T20" fmla="*/ 220 w 612"/>
                <a:gd name="T21" fmla="*/ 314 h 435"/>
                <a:gd name="T22" fmla="*/ 242 w 612"/>
                <a:gd name="T23" fmla="*/ 435 h 435"/>
                <a:gd name="T24" fmla="*/ 301 w 612"/>
                <a:gd name="T25" fmla="*/ 300 h 435"/>
                <a:gd name="T26" fmla="*/ 374 w 612"/>
                <a:gd name="T27" fmla="*/ 399 h 435"/>
                <a:gd name="T28" fmla="*/ 396 w 612"/>
                <a:gd name="T29" fmla="*/ 292 h 435"/>
                <a:gd name="T30" fmla="*/ 513 w 612"/>
                <a:gd name="T31" fmla="*/ 366 h 435"/>
                <a:gd name="T32" fmla="*/ 476 w 612"/>
                <a:gd name="T33" fmla="*/ 260 h 435"/>
                <a:gd name="T34" fmla="*/ 612 w 612"/>
                <a:gd name="T35" fmla="*/ 267 h 435"/>
                <a:gd name="T36" fmla="*/ 498 w 612"/>
                <a:gd name="T37" fmla="*/ 212 h 435"/>
                <a:gd name="T38" fmla="*/ 597 w 612"/>
                <a:gd name="T39" fmla="*/ 164 h 435"/>
                <a:gd name="T40" fmla="*/ 473 w 612"/>
                <a:gd name="T41" fmla="*/ 150 h 435"/>
                <a:gd name="T42" fmla="*/ 520 w 612"/>
                <a:gd name="T43" fmla="*/ 91 h 435"/>
                <a:gd name="T44" fmla="*/ 399 w 612"/>
                <a:gd name="T45" fmla="*/ 109 h 435"/>
                <a:gd name="T46" fmla="*/ 410 w 612"/>
                <a:gd name="T47" fmla="*/ 0 h 435"/>
                <a:gd name="T48" fmla="*/ 308 w 612"/>
                <a:gd name="T49" fmla="*/ 11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2" h="435">
                  <a:moveTo>
                    <a:pt x="308" y="117"/>
                  </a:moveTo>
                  <a:lnTo>
                    <a:pt x="238" y="47"/>
                  </a:lnTo>
                  <a:lnTo>
                    <a:pt x="209" y="128"/>
                  </a:lnTo>
                  <a:lnTo>
                    <a:pt x="11" y="47"/>
                  </a:lnTo>
                  <a:lnTo>
                    <a:pt x="132" y="153"/>
                  </a:lnTo>
                  <a:lnTo>
                    <a:pt x="0" y="175"/>
                  </a:lnTo>
                  <a:lnTo>
                    <a:pt x="106" y="238"/>
                  </a:lnTo>
                  <a:lnTo>
                    <a:pt x="4" y="292"/>
                  </a:lnTo>
                  <a:lnTo>
                    <a:pt x="161" y="281"/>
                  </a:lnTo>
                  <a:lnTo>
                    <a:pt x="136" y="355"/>
                  </a:lnTo>
                  <a:lnTo>
                    <a:pt x="220" y="314"/>
                  </a:lnTo>
                  <a:lnTo>
                    <a:pt x="242" y="435"/>
                  </a:lnTo>
                  <a:lnTo>
                    <a:pt x="301" y="300"/>
                  </a:lnTo>
                  <a:lnTo>
                    <a:pt x="374" y="399"/>
                  </a:lnTo>
                  <a:lnTo>
                    <a:pt x="396" y="292"/>
                  </a:lnTo>
                  <a:lnTo>
                    <a:pt x="513" y="366"/>
                  </a:lnTo>
                  <a:lnTo>
                    <a:pt x="476" y="260"/>
                  </a:lnTo>
                  <a:lnTo>
                    <a:pt x="612" y="267"/>
                  </a:lnTo>
                  <a:lnTo>
                    <a:pt x="498" y="212"/>
                  </a:lnTo>
                  <a:lnTo>
                    <a:pt x="597" y="164"/>
                  </a:lnTo>
                  <a:lnTo>
                    <a:pt x="473" y="150"/>
                  </a:lnTo>
                  <a:lnTo>
                    <a:pt x="520" y="91"/>
                  </a:lnTo>
                  <a:lnTo>
                    <a:pt x="399" y="109"/>
                  </a:lnTo>
                  <a:lnTo>
                    <a:pt x="410" y="0"/>
                  </a:lnTo>
                  <a:lnTo>
                    <a:pt x="308" y="11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10"/>
            <p:cNvSpPr>
              <a:spLocks noChangeArrowheads="1"/>
            </p:cNvSpPr>
            <p:nvPr/>
          </p:nvSpPr>
          <p:spPr bwMode="auto">
            <a:xfrm>
              <a:off x="1338263" y="2165351"/>
              <a:ext cx="50013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Productivity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Freeform 11"/>
            <p:cNvSpPr>
              <a:spLocks/>
            </p:cNvSpPr>
            <p:nvPr/>
          </p:nvSpPr>
          <p:spPr bwMode="auto">
            <a:xfrm>
              <a:off x="3576637" y="1852613"/>
              <a:ext cx="1028700" cy="858838"/>
            </a:xfrm>
            <a:custGeom>
              <a:avLst/>
              <a:gdLst>
                <a:gd name="T0" fmla="*/ 326 w 648"/>
                <a:gd name="T1" fmla="*/ 146 h 541"/>
                <a:gd name="T2" fmla="*/ 253 w 648"/>
                <a:gd name="T3" fmla="*/ 58 h 541"/>
                <a:gd name="T4" fmla="*/ 220 w 648"/>
                <a:gd name="T5" fmla="*/ 161 h 541"/>
                <a:gd name="T6" fmla="*/ 11 w 648"/>
                <a:gd name="T7" fmla="*/ 58 h 541"/>
                <a:gd name="T8" fmla="*/ 139 w 648"/>
                <a:gd name="T9" fmla="*/ 190 h 541"/>
                <a:gd name="T10" fmla="*/ 0 w 648"/>
                <a:gd name="T11" fmla="*/ 216 h 541"/>
                <a:gd name="T12" fmla="*/ 114 w 648"/>
                <a:gd name="T13" fmla="*/ 296 h 541"/>
                <a:gd name="T14" fmla="*/ 4 w 648"/>
                <a:gd name="T15" fmla="*/ 366 h 541"/>
                <a:gd name="T16" fmla="*/ 172 w 648"/>
                <a:gd name="T17" fmla="*/ 351 h 541"/>
                <a:gd name="T18" fmla="*/ 143 w 648"/>
                <a:gd name="T19" fmla="*/ 443 h 541"/>
                <a:gd name="T20" fmla="*/ 231 w 648"/>
                <a:gd name="T21" fmla="*/ 391 h 541"/>
                <a:gd name="T22" fmla="*/ 256 w 648"/>
                <a:gd name="T23" fmla="*/ 541 h 541"/>
                <a:gd name="T24" fmla="*/ 315 w 648"/>
                <a:gd name="T25" fmla="*/ 377 h 541"/>
                <a:gd name="T26" fmla="*/ 399 w 648"/>
                <a:gd name="T27" fmla="*/ 494 h 541"/>
                <a:gd name="T28" fmla="*/ 421 w 648"/>
                <a:gd name="T29" fmla="*/ 362 h 541"/>
                <a:gd name="T30" fmla="*/ 546 w 648"/>
                <a:gd name="T31" fmla="*/ 454 h 541"/>
                <a:gd name="T32" fmla="*/ 505 w 648"/>
                <a:gd name="T33" fmla="*/ 325 h 541"/>
                <a:gd name="T34" fmla="*/ 648 w 648"/>
                <a:gd name="T35" fmla="*/ 333 h 541"/>
                <a:gd name="T36" fmla="*/ 527 w 648"/>
                <a:gd name="T37" fmla="*/ 263 h 541"/>
                <a:gd name="T38" fmla="*/ 634 w 648"/>
                <a:gd name="T39" fmla="*/ 205 h 541"/>
                <a:gd name="T40" fmla="*/ 502 w 648"/>
                <a:gd name="T41" fmla="*/ 183 h 541"/>
                <a:gd name="T42" fmla="*/ 553 w 648"/>
                <a:gd name="T43" fmla="*/ 113 h 541"/>
                <a:gd name="T44" fmla="*/ 425 w 648"/>
                <a:gd name="T45" fmla="*/ 135 h 541"/>
                <a:gd name="T46" fmla="*/ 436 w 648"/>
                <a:gd name="T47" fmla="*/ 0 h 541"/>
                <a:gd name="T48" fmla="*/ 326 w 648"/>
                <a:gd name="T49" fmla="*/ 146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8" h="541">
                  <a:moveTo>
                    <a:pt x="326" y="146"/>
                  </a:moveTo>
                  <a:lnTo>
                    <a:pt x="253" y="58"/>
                  </a:lnTo>
                  <a:lnTo>
                    <a:pt x="220" y="161"/>
                  </a:lnTo>
                  <a:lnTo>
                    <a:pt x="11" y="58"/>
                  </a:lnTo>
                  <a:lnTo>
                    <a:pt x="139" y="190"/>
                  </a:lnTo>
                  <a:lnTo>
                    <a:pt x="0" y="216"/>
                  </a:lnTo>
                  <a:lnTo>
                    <a:pt x="114" y="296"/>
                  </a:lnTo>
                  <a:lnTo>
                    <a:pt x="4" y="366"/>
                  </a:lnTo>
                  <a:lnTo>
                    <a:pt x="172" y="351"/>
                  </a:lnTo>
                  <a:lnTo>
                    <a:pt x="143" y="443"/>
                  </a:lnTo>
                  <a:lnTo>
                    <a:pt x="231" y="391"/>
                  </a:lnTo>
                  <a:lnTo>
                    <a:pt x="256" y="541"/>
                  </a:lnTo>
                  <a:lnTo>
                    <a:pt x="315" y="377"/>
                  </a:lnTo>
                  <a:lnTo>
                    <a:pt x="399" y="494"/>
                  </a:lnTo>
                  <a:lnTo>
                    <a:pt x="421" y="362"/>
                  </a:lnTo>
                  <a:lnTo>
                    <a:pt x="546" y="454"/>
                  </a:lnTo>
                  <a:lnTo>
                    <a:pt x="505" y="325"/>
                  </a:lnTo>
                  <a:lnTo>
                    <a:pt x="648" y="333"/>
                  </a:lnTo>
                  <a:lnTo>
                    <a:pt x="527" y="263"/>
                  </a:lnTo>
                  <a:lnTo>
                    <a:pt x="634" y="205"/>
                  </a:lnTo>
                  <a:lnTo>
                    <a:pt x="502" y="183"/>
                  </a:lnTo>
                  <a:lnTo>
                    <a:pt x="553" y="113"/>
                  </a:lnTo>
                  <a:lnTo>
                    <a:pt x="425" y="135"/>
                  </a:lnTo>
                  <a:lnTo>
                    <a:pt x="436" y="0"/>
                  </a:lnTo>
                  <a:lnTo>
                    <a:pt x="326" y="146"/>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2"/>
            <p:cNvSpPr>
              <a:spLocks/>
            </p:cNvSpPr>
            <p:nvPr/>
          </p:nvSpPr>
          <p:spPr bwMode="auto">
            <a:xfrm>
              <a:off x="3576637" y="1852613"/>
              <a:ext cx="1028700" cy="858838"/>
            </a:xfrm>
            <a:custGeom>
              <a:avLst/>
              <a:gdLst>
                <a:gd name="T0" fmla="*/ 326 w 648"/>
                <a:gd name="T1" fmla="*/ 146 h 541"/>
                <a:gd name="T2" fmla="*/ 253 w 648"/>
                <a:gd name="T3" fmla="*/ 58 h 541"/>
                <a:gd name="T4" fmla="*/ 220 w 648"/>
                <a:gd name="T5" fmla="*/ 161 h 541"/>
                <a:gd name="T6" fmla="*/ 11 w 648"/>
                <a:gd name="T7" fmla="*/ 58 h 541"/>
                <a:gd name="T8" fmla="*/ 139 w 648"/>
                <a:gd name="T9" fmla="*/ 190 h 541"/>
                <a:gd name="T10" fmla="*/ 0 w 648"/>
                <a:gd name="T11" fmla="*/ 216 h 541"/>
                <a:gd name="T12" fmla="*/ 114 w 648"/>
                <a:gd name="T13" fmla="*/ 296 h 541"/>
                <a:gd name="T14" fmla="*/ 4 w 648"/>
                <a:gd name="T15" fmla="*/ 366 h 541"/>
                <a:gd name="T16" fmla="*/ 172 w 648"/>
                <a:gd name="T17" fmla="*/ 351 h 541"/>
                <a:gd name="T18" fmla="*/ 143 w 648"/>
                <a:gd name="T19" fmla="*/ 443 h 541"/>
                <a:gd name="T20" fmla="*/ 231 w 648"/>
                <a:gd name="T21" fmla="*/ 391 h 541"/>
                <a:gd name="T22" fmla="*/ 256 w 648"/>
                <a:gd name="T23" fmla="*/ 541 h 541"/>
                <a:gd name="T24" fmla="*/ 315 w 648"/>
                <a:gd name="T25" fmla="*/ 377 h 541"/>
                <a:gd name="T26" fmla="*/ 399 w 648"/>
                <a:gd name="T27" fmla="*/ 494 h 541"/>
                <a:gd name="T28" fmla="*/ 421 w 648"/>
                <a:gd name="T29" fmla="*/ 362 h 541"/>
                <a:gd name="T30" fmla="*/ 546 w 648"/>
                <a:gd name="T31" fmla="*/ 454 h 541"/>
                <a:gd name="T32" fmla="*/ 505 w 648"/>
                <a:gd name="T33" fmla="*/ 325 h 541"/>
                <a:gd name="T34" fmla="*/ 648 w 648"/>
                <a:gd name="T35" fmla="*/ 333 h 541"/>
                <a:gd name="T36" fmla="*/ 527 w 648"/>
                <a:gd name="T37" fmla="*/ 263 h 541"/>
                <a:gd name="T38" fmla="*/ 634 w 648"/>
                <a:gd name="T39" fmla="*/ 205 h 541"/>
                <a:gd name="T40" fmla="*/ 502 w 648"/>
                <a:gd name="T41" fmla="*/ 183 h 541"/>
                <a:gd name="T42" fmla="*/ 553 w 648"/>
                <a:gd name="T43" fmla="*/ 113 h 541"/>
                <a:gd name="T44" fmla="*/ 425 w 648"/>
                <a:gd name="T45" fmla="*/ 135 h 541"/>
                <a:gd name="T46" fmla="*/ 436 w 648"/>
                <a:gd name="T47" fmla="*/ 0 h 541"/>
                <a:gd name="T48" fmla="*/ 326 w 648"/>
                <a:gd name="T49" fmla="*/ 146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8" h="541">
                  <a:moveTo>
                    <a:pt x="326" y="146"/>
                  </a:moveTo>
                  <a:lnTo>
                    <a:pt x="253" y="58"/>
                  </a:lnTo>
                  <a:lnTo>
                    <a:pt x="220" y="161"/>
                  </a:lnTo>
                  <a:lnTo>
                    <a:pt x="11" y="58"/>
                  </a:lnTo>
                  <a:lnTo>
                    <a:pt x="139" y="190"/>
                  </a:lnTo>
                  <a:lnTo>
                    <a:pt x="0" y="216"/>
                  </a:lnTo>
                  <a:lnTo>
                    <a:pt x="114" y="296"/>
                  </a:lnTo>
                  <a:lnTo>
                    <a:pt x="4" y="366"/>
                  </a:lnTo>
                  <a:lnTo>
                    <a:pt x="172" y="351"/>
                  </a:lnTo>
                  <a:lnTo>
                    <a:pt x="143" y="443"/>
                  </a:lnTo>
                  <a:lnTo>
                    <a:pt x="231" y="391"/>
                  </a:lnTo>
                  <a:lnTo>
                    <a:pt x="256" y="541"/>
                  </a:lnTo>
                  <a:lnTo>
                    <a:pt x="315" y="377"/>
                  </a:lnTo>
                  <a:lnTo>
                    <a:pt x="399" y="494"/>
                  </a:lnTo>
                  <a:lnTo>
                    <a:pt x="421" y="362"/>
                  </a:lnTo>
                  <a:lnTo>
                    <a:pt x="546" y="454"/>
                  </a:lnTo>
                  <a:lnTo>
                    <a:pt x="505" y="325"/>
                  </a:lnTo>
                  <a:lnTo>
                    <a:pt x="648" y="333"/>
                  </a:lnTo>
                  <a:lnTo>
                    <a:pt x="527" y="263"/>
                  </a:lnTo>
                  <a:lnTo>
                    <a:pt x="634" y="205"/>
                  </a:lnTo>
                  <a:lnTo>
                    <a:pt x="502" y="183"/>
                  </a:lnTo>
                  <a:lnTo>
                    <a:pt x="553" y="113"/>
                  </a:lnTo>
                  <a:lnTo>
                    <a:pt x="425" y="135"/>
                  </a:lnTo>
                  <a:lnTo>
                    <a:pt x="436" y="0"/>
                  </a:lnTo>
                  <a:lnTo>
                    <a:pt x="326" y="146"/>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Rectangle 13"/>
            <p:cNvSpPr>
              <a:spLocks noChangeArrowheads="1"/>
            </p:cNvSpPr>
            <p:nvPr/>
          </p:nvSpPr>
          <p:spPr bwMode="auto">
            <a:xfrm>
              <a:off x="3810000" y="2130426"/>
              <a:ext cx="44723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Equipment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Rectangle 14"/>
            <p:cNvSpPr>
              <a:spLocks noChangeArrowheads="1"/>
            </p:cNvSpPr>
            <p:nvPr/>
          </p:nvSpPr>
          <p:spPr bwMode="auto">
            <a:xfrm>
              <a:off x="3803650" y="2259013"/>
              <a:ext cx="45685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Availability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Freeform 15"/>
            <p:cNvSpPr>
              <a:spLocks/>
            </p:cNvSpPr>
            <p:nvPr/>
          </p:nvSpPr>
          <p:spPr bwMode="auto">
            <a:xfrm>
              <a:off x="2338388" y="1962151"/>
              <a:ext cx="971550" cy="569913"/>
            </a:xfrm>
            <a:custGeom>
              <a:avLst/>
              <a:gdLst>
                <a:gd name="T0" fmla="*/ 308 w 612"/>
                <a:gd name="T1" fmla="*/ 95 h 359"/>
                <a:gd name="T2" fmla="*/ 238 w 612"/>
                <a:gd name="T3" fmla="*/ 37 h 359"/>
                <a:gd name="T4" fmla="*/ 209 w 612"/>
                <a:gd name="T5" fmla="*/ 106 h 359"/>
                <a:gd name="T6" fmla="*/ 11 w 612"/>
                <a:gd name="T7" fmla="*/ 37 h 359"/>
                <a:gd name="T8" fmla="*/ 132 w 612"/>
                <a:gd name="T9" fmla="*/ 128 h 359"/>
                <a:gd name="T10" fmla="*/ 0 w 612"/>
                <a:gd name="T11" fmla="*/ 143 h 359"/>
                <a:gd name="T12" fmla="*/ 106 w 612"/>
                <a:gd name="T13" fmla="*/ 194 h 359"/>
                <a:gd name="T14" fmla="*/ 4 w 612"/>
                <a:gd name="T15" fmla="*/ 242 h 359"/>
                <a:gd name="T16" fmla="*/ 161 w 612"/>
                <a:gd name="T17" fmla="*/ 231 h 359"/>
                <a:gd name="T18" fmla="*/ 136 w 612"/>
                <a:gd name="T19" fmla="*/ 293 h 359"/>
                <a:gd name="T20" fmla="*/ 220 w 612"/>
                <a:gd name="T21" fmla="*/ 260 h 359"/>
                <a:gd name="T22" fmla="*/ 242 w 612"/>
                <a:gd name="T23" fmla="*/ 359 h 359"/>
                <a:gd name="T24" fmla="*/ 297 w 612"/>
                <a:gd name="T25" fmla="*/ 249 h 359"/>
                <a:gd name="T26" fmla="*/ 374 w 612"/>
                <a:gd name="T27" fmla="*/ 330 h 359"/>
                <a:gd name="T28" fmla="*/ 396 w 612"/>
                <a:gd name="T29" fmla="*/ 242 h 359"/>
                <a:gd name="T30" fmla="*/ 513 w 612"/>
                <a:gd name="T31" fmla="*/ 300 h 359"/>
                <a:gd name="T32" fmla="*/ 476 w 612"/>
                <a:gd name="T33" fmla="*/ 216 h 359"/>
                <a:gd name="T34" fmla="*/ 612 w 612"/>
                <a:gd name="T35" fmla="*/ 220 h 359"/>
                <a:gd name="T36" fmla="*/ 498 w 612"/>
                <a:gd name="T37" fmla="*/ 176 h 359"/>
                <a:gd name="T38" fmla="*/ 597 w 612"/>
                <a:gd name="T39" fmla="*/ 136 h 359"/>
                <a:gd name="T40" fmla="*/ 473 w 612"/>
                <a:gd name="T41" fmla="*/ 121 h 359"/>
                <a:gd name="T42" fmla="*/ 520 w 612"/>
                <a:gd name="T43" fmla="*/ 73 h 359"/>
                <a:gd name="T44" fmla="*/ 399 w 612"/>
                <a:gd name="T45" fmla="*/ 88 h 359"/>
                <a:gd name="T46" fmla="*/ 410 w 612"/>
                <a:gd name="T47" fmla="*/ 0 h 359"/>
                <a:gd name="T48" fmla="*/ 308 w 612"/>
                <a:gd name="T49" fmla="*/ 9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2" h="359">
                  <a:moveTo>
                    <a:pt x="308" y="95"/>
                  </a:moveTo>
                  <a:lnTo>
                    <a:pt x="238" y="37"/>
                  </a:lnTo>
                  <a:lnTo>
                    <a:pt x="209" y="106"/>
                  </a:lnTo>
                  <a:lnTo>
                    <a:pt x="11" y="37"/>
                  </a:lnTo>
                  <a:lnTo>
                    <a:pt x="132" y="128"/>
                  </a:lnTo>
                  <a:lnTo>
                    <a:pt x="0" y="143"/>
                  </a:lnTo>
                  <a:lnTo>
                    <a:pt x="106" y="194"/>
                  </a:lnTo>
                  <a:lnTo>
                    <a:pt x="4" y="242"/>
                  </a:lnTo>
                  <a:lnTo>
                    <a:pt x="161" y="231"/>
                  </a:lnTo>
                  <a:lnTo>
                    <a:pt x="136" y="293"/>
                  </a:lnTo>
                  <a:lnTo>
                    <a:pt x="220" y="260"/>
                  </a:lnTo>
                  <a:lnTo>
                    <a:pt x="242" y="359"/>
                  </a:lnTo>
                  <a:lnTo>
                    <a:pt x="297" y="249"/>
                  </a:lnTo>
                  <a:lnTo>
                    <a:pt x="374" y="330"/>
                  </a:lnTo>
                  <a:lnTo>
                    <a:pt x="396" y="242"/>
                  </a:lnTo>
                  <a:lnTo>
                    <a:pt x="513" y="300"/>
                  </a:lnTo>
                  <a:lnTo>
                    <a:pt x="476" y="216"/>
                  </a:lnTo>
                  <a:lnTo>
                    <a:pt x="612" y="220"/>
                  </a:lnTo>
                  <a:lnTo>
                    <a:pt x="498" y="176"/>
                  </a:lnTo>
                  <a:lnTo>
                    <a:pt x="597" y="136"/>
                  </a:lnTo>
                  <a:lnTo>
                    <a:pt x="473" y="121"/>
                  </a:lnTo>
                  <a:lnTo>
                    <a:pt x="520" y="73"/>
                  </a:lnTo>
                  <a:lnTo>
                    <a:pt x="399" y="88"/>
                  </a:lnTo>
                  <a:lnTo>
                    <a:pt x="410" y="0"/>
                  </a:lnTo>
                  <a:lnTo>
                    <a:pt x="308" y="9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6"/>
            <p:cNvSpPr>
              <a:spLocks/>
            </p:cNvSpPr>
            <p:nvPr/>
          </p:nvSpPr>
          <p:spPr bwMode="auto">
            <a:xfrm>
              <a:off x="2338388" y="1962151"/>
              <a:ext cx="971550" cy="569913"/>
            </a:xfrm>
            <a:custGeom>
              <a:avLst/>
              <a:gdLst>
                <a:gd name="T0" fmla="*/ 308 w 612"/>
                <a:gd name="T1" fmla="*/ 95 h 359"/>
                <a:gd name="T2" fmla="*/ 238 w 612"/>
                <a:gd name="T3" fmla="*/ 37 h 359"/>
                <a:gd name="T4" fmla="*/ 209 w 612"/>
                <a:gd name="T5" fmla="*/ 106 h 359"/>
                <a:gd name="T6" fmla="*/ 11 w 612"/>
                <a:gd name="T7" fmla="*/ 37 h 359"/>
                <a:gd name="T8" fmla="*/ 132 w 612"/>
                <a:gd name="T9" fmla="*/ 128 h 359"/>
                <a:gd name="T10" fmla="*/ 0 w 612"/>
                <a:gd name="T11" fmla="*/ 143 h 359"/>
                <a:gd name="T12" fmla="*/ 106 w 612"/>
                <a:gd name="T13" fmla="*/ 194 h 359"/>
                <a:gd name="T14" fmla="*/ 4 w 612"/>
                <a:gd name="T15" fmla="*/ 242 h 359"/>
                <a:gd name="T16" fmla="*/ 161 w 612"/>
                <a:gd name="T17" fmla="*/ 231 h 359"/>
                <a:gd name="T18" fmla="*/ 136 w 612"/>
                <a:gd name="T19" fmla="*/ 293 h 359"/>
                <a:gd name="T20" fmla="*/ 220 w 612"/>
                <a:gd name="T21" fmla="*/ 260 h 359"/>
                <a:gd name="T22" fmla="*/ 242 w 612"/>
                <a:gd name="T23" fmla="*/ 359 h 359"/>
                <a:gd name="T24" fmla="*/ 297 w 612"/>
                <a:gd name="T25" fmla="*/ 249 h 359"/>
                <a:gd name="T26" fmla="*/ 374 w 612"/>
                <a:gd name="T27" fmla="*/ 330 h 359"/>
                <a:gd name="T28" fmla="*/ 396 w 612"/>
                <a:gd name="T29" fmla="*/ 242 h 359"/>
                <a:gd name="T30" fmla="*/ 513 w 612"/>
                <a:gd name="T31" fmla="*/ 300 h 359"/>
                <a:gd name="T32" fmla="*/ 476 w 612"/>
                <a:gd name="T33" fmla="*/ 216 h 359"/>
                <a:gd name="T34" fmla="*/ 612 w 612"/>
                <a:gd name="T35" fmla="*/ 220 h 359"/>
                <a:gd name="T36" fmla="*/ 498 w 612"/>
                <a:gd name="T37" fmla="*/ 176 h 359"/>
                <a:gd name="T38" fmla="*/ 597 w 612"/>
                <a:gd name="T39" fmla="*/ 136 h 359"/>
                <a:gd name="T40" fmla="*/ 473 w 612"/>
                <a:gd name="T41" fmla="*/ 121 h 359"/>
                <a:gd name="T42" fmla="*/ 520 w 612"/>
                <a:gd name="T43" fmla="*/ 73 h 359"/>
                <a:gd name="T44" fmla="*/ 399 w 612"/>
                <a:gd name="T45" fmla="*/ 88 h 359"/>
                <a:gd name="T46" fmla="*/ 410 w 612"/>
                <a:gd name="T47" fmla="*/ 0 h 359"/>
                <a:gd name="T48" fmla="*/ 308 w 612"/>
                <a:gd name="T49" fmla="*/ 9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2" h="359">
                  <a:moveTo>
                    <a:pt x="308" y="95"/>
                  </a:moveTo>
                  <a:lnTo>
                    <a:pt x="238" y="37"/>
                  </a:lnTo>
                  <a:lnTo>
                    <a:pt x="209" y="106"/>
                  </a:lnTo>
                  <a:lnTo>
                    <a:pt x="11" y="37"/>
                  </a:lnTo>
                  <a:lnTo>
                    <a:pt x="132" y="128"/>
                  </a:lnTo>
                  <a:lnTo>
                    <a:pt x="0" y="143"/>
                  </a:lnTo>
                  <a:lnTo>
                    <a:pt x="106" y="194"/>
                  </a:lnTo>
                  <a:lnTo>
                    <a:pt x="4" y="242"/>
                  </a:lnTo>
                  <a:lnTo>
                    <a:pt x="161" y="231"/>
                  </a:lnTo>
                  <a:lnTo>
                    <a:pt x="136" y="293"/>
                  </a:lnTo>
                  <a:lnTo>
                    <a:pt x="220" y="260"/>
                  </a:lnTo>
                  <a:lnTo>
                    <a:pt x="242" y="359"/>
                  </a:lnTo>
                  <a:lnTo>
                    <a:pt x="297" y="249"/>
                  </a:lnTo>
                  <a:lnTo>
                    <a:pt x="374" y="330"/>
                  </a:lnTo>
                  <a:lnTo>
                    <a:pt x="396" y="242"/>
                  </a:lnTo>
                  <a:lnTo>
                    <a:pt x="513" y="300"/>
                  </a:lnTo>
                  <a:lnTo>
                    <a:pt x="476" y="216"/>
                  </a:lnTo>
                  <a:lnTo>
                    <a:pt x="612" y="220"/>
                  </a:lnTo>
                  <a:lnTo>
                    <a:pt x="498" y="176"/>
                  </a:lnTo>
                  <a:lnTo>
                    <a:pt x="597" y="136"/>
                  </a:lnTo>
                  <a:lnTo>
                    <a:pt x="473" y="121"/>
                  </a:lnTo>
                  <a:lnTo>
                    <a:pt x="520" y="73"/>
                  </a:lnTo>
                  <a:lnTo>
                    <a:pt x="399" y="88"/>
                  </a:lnTo>
                  <a:lnTo>
                    <a:pt x="410" y="0"/>
                  </a:lnTo>
                  <a:lnTo>
                    <a:pt x="308" y="95"/>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Rectangle 17"/>
            <p:cNvSpPr>
              <a:spLocks noChangeArrowheads="1"/>
            </p:cNvSpPr>
            <p:nvPr/>
          </p:nvSpPr>
          <p:spPr bwMode="auto">
            <a:xfrm>
              <a:off x="2519363" y="2108201"/>
              <a:ext cx="4809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Component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Rectangle 18"/>
            <p:cNvSpPr>
              <a:spLocks noChangeArrowheads="1"/>
            </p:cNvSpPr>
            <p:nvPr/>
          </p:nvSpPr>
          <p:spPr bwMode="auto">
            <a:xfrm>
              <a:off x="2722563" y="2235201"/>
              <a:ext cx="15388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Life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 name="Freeform 19"/>
            <p:cNvSpPr>
              <a:spLocks/>
            </p:cNvSpPr>
            <p:nvPr/>
          </p:nvSpPr>
          <p:spPr bwMode="auto">
            <a:xfrm>
              <a:off x="4710112" y="2427288"/>
              <a:ext cx="1196975" cy="749300"/>
            </a:xfrm>
            <a:custGeom>
              <a:avLst/>
              <a:gdLst>
                <a:gd name="T0" fmla="*/ 377 w 754"/>
                <a:gd name="T1" fmla="*/ 128 h 472"/>
                <a:gd name="T2" fmla="*/ 293 w 754"/>
                <a:gd name="T3" fmla="*/ 51 h 472"/>
                <a:gd name="T4" fmla="*/ 256 w 754"/>
                <a:gd name="T5" fmla="*/ 139 h 472"/>
                <a:gd name="T6" fmla="*/ 11 w 754"/>
                <a:gd name="T7" fmla="*/ 51 h 472"/>
                <a:gd name="T8" fmla="*/ 161 w 754"/>
                <a:gd name="T9" fmla="*/ 168 h 472"/>
                <a:gd name="T10" fmla="*/ 0 w 754"/>
                <a:gd name="T11" fmla="*/ 187 h 472"/>
                <a:gd name="T12" fmla="*/ 128 w 754"/>
                <a:gd name="T13" fmla="*/ 256 h 472"/>
                <a:gd name="T14" fmla="*/ 4 w 754"/>
                <a:gd name="T15" fmla="*/ 319 h 472"/>
                <a:gd name="T16" fmla="*/ 198 w 754"/>
                <a:gd name="T17" fmla="*/ 304 h 472"/>
                <a:gd name="T18" fmla="*/ 165 w 754"/>
                <a:gd name="T19" fmla="*/ 384 h 472"/>
                <a:gd name="T20" fmla="*/ 271 w 754"/>
                <a:gd name="T21" fmla="*/ 340 h 472"/>
                <a:gd name="T22" fmla="*/ 297 w 754"/>
                <a:gd name="T23" fmla="*/ 472 h 472"/>
                <a:gd name="T24" fmla="*/ 366 w 754"/>
                <a:gd name="T25" fmla="*/ 326 h 472"/>
                <a:gd name="T26" fmla="*/ 461 w 754"/>
                <a:gd name="T27" fmla="*/ 432 h 472"/>
                <a:gd name="T28" fmla="*/ 491 w 754"/>
                <a:gd name="T29" fmla="*/ 315 h 472"/>
                <a:gd name="T30" fmla="*/ 634 w 754"/>
                <a:gd name="T31" fmla="*/ 395 h 472"/>
                <a:gd name="T32" fmla="*/ 590 w 754"/>
                <a:gd name="T33" fmla="*/ 282 h 472"/>
                <a:gd name="T34" fmla="*/ 754 w 754"/>
                <a:gd name="T35" fmla="*/ 289 h 472"/>
                <a:gd name="T36" fmla="*/ 615 w 754"/>
                <a:gd name="T37" fmla="*/ 231 h 472"/>
                <a:gd name="T38" fmla="*/ 736 w 754"/>
                <a:gd name="T39" fmla="*/ 179 h 472"/>
                <a:gd name="T40" fmla="*/ 582 w 754"/>
                <a:gd name="T41" fmla="*/ 161 h 472"/>
                <a:gd name="T42" fmla="*/ 641 w 754"/>
                <a:gd name="T43" fmla="*/ 99 h 472"/>
                <a:gd name="T44" fmla="*/ 494 w 754"/>
                <a:gd name="T45" fmla="*/ 117 h 472"/>
                <a:gd name="T46" fmla="*/ 505 w 754"/>
                <a:gd name="T47" fmla="*/ 0 h 472"/>
                <a:gd name="T48" fmla="*/ 377 w 754"/>
                <a:gd name="T49" fmla="*/ 1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4" h="472">
                  <a:moveTo>
                    <a:pt x="377" y="128"/>
                  </a:moveTo>
                  <a:lnTo>
                    <a:pt x="293" y="51"/>
                  </a:lnTo>
                  <a:lnTo>
                    <a:pt x="256" y="139"/>
                  </a:lnTo>
                  <a:lnTo>
                    <a:pt x="11" y="51"/>
                  </a:lnTo>
                  <a:lnTo>
                    <a:pt x="161" y="168"/>
                  </a:lnTo>
                  <a:lnTo>
                    <a:pt x="0" y="187"/>
                  </a:lnTo>
                  <a:lnTo>
                    <a:pt x="128" y="256"/>
                  </a:lnTo>
                  <a:lnTo>
                    <a:pt x="4" y="319"/>
                  </a:lnTo>
                  <a:lnTo>
                    <a:pt x="198" y="304"/>
                  </a:lnTo>
                  <a:lnTo>
                    <a:pt x="165" y="384"/>
                  </a:lnTo>
                  <a:lnTo>
                    <a:pt x="271" y="340"/>
                  </a:lnTo>
                  <a:lnTo>
                    <a:pt x="297" y="472"/>
                  </a:lnTo>
                  <a:lnTo>
                    <a:pt x="366" y="326"/>
                  </a:lnTo>
                  <a:lnTo>
                    <a:pt x="461" y="432"/>
                  </a:lnTo>
                  <a:lnTo>
                    <a:pt x="491" y="315"/>
                  </a:lnTo>
                  <a:lnTo>
                    <a:pt x="634" y="395"/>
                  </a:lnTo>
                  <a:lnTo>
                    <a:pt x="590" y="282"/>
                  </a:lnTo>
                  <a:lnTo>
                    <a:pt x="754" y="289"/>
                  </a:lnTo>
                  <a:lnTo>
                    <a:pt x="615" y="231"/>
                  </a:lnTo>
                  <a:lnTo>
                    <a:pt x="736" y="179"/>
                  </a:lnTo>
                  <a:lnTo>
                    <a:pt x="582" y="161"/>
                  </a:lnTo>
                  <a:lnTo>
                    <a:pt x="641" y="99"/>
                  </a:lnTo>
                  <a:lnTo>
                    <a:pt x="494" y="117"/>
                  </a:lnTo>
                  <a:lnTo>
                    <a:pt x="505" y="0"/>
                  </a:lnTo>
                  <a:lnTo>
                    <a:pt x="377" y="128"/>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0"/>
            <p:cNvSpPr>
              <a:spLocks/>
            </p:cNvSpPr>
            <p:nvPr/>
          </p:nvSpPr>
          <p:spPr bwMode="auto">
            <a:xfrm>
              <a:off x="4710112" y="2427288"/>
              <a:ext cx="1196975" cy="749300"/>
            </a:xfrm>
            <a:custGeom>
              <a:avLst/>
              <a:gdLst>
                <a:gd name="T0" fmla="*/ 377 w 754"/>
                <a:gd name="T1" fmla="*/ 128 h 472"/>
                <a:gd name="T2" fmla="*/ 293 w 754"/>
                <a:gd name="T3" fmla="*/ 51 h 472"/>
                <a:gd name="T4" fmla="*/ 256 w 754"/>
                <a:gd name="T5" fmla="*/ 139 h 472"/>
                <a:gd name="T6" fmla="*/ 11 w 754"/>
                <a:gd name="T7" fmla="*/ 51 h 472"/>
                <a:gd name="T8" fmla="*/ 161 w 754"/>
                <a:gd name="T9" fmla="*/ 168 h 472"/>
                <a:gd name="T10" fmla="*/ 0 w 754"/>
                <a:gd name="T11" fmla="*/ 187 h 472"/>
                <a:gd name="T12" fmla="*/ 128 w 754"/>
                <a:gd name="T13" fmla="*/ 256 h 472"/>
                <a:gd name="T14" fmla="*/ 4 w 754"/>
                <a:gd name="T15" fmla="*/ 319 h 472"/>
                <a:gd name="T16" fmla="*/ 198 w 754"/>
                <a:gd name="T17" fmla="*/ 304 h 472"/>
                <a:gd name="T18" fmla="*/ 165 w 754"/>
                <a:gd name="T19" fmla="*/ 384 h 472"/>
                <a:gd name="T20" fmla="*/ 271 w 754"/>
                <a:gd name="T21" fmla="*/ 340 h 472"/>
                <a:gd name="T22" fmla="*/ 297 w 754"/>
                <a:gd name="T23" fmla="*/ 472 h 472"/>
                <a:gd name="T24" fmla="*/ 366 w 754"/>
                <a:gd name="T25" fmla="*/ 326 h 472"/>
                <a:gd name="T26" fmla="*/ 461 w 754"/>
                <a:gd name="T27" fmla="*/ 432 h 472"/>
                <a:gd name="T28" fmla="*/ 491 w 754"/>
                <a:gd name="T29" fmla="*/ 315 h 472"/>
                <a:gd name="T30" fmla="*/ 634 w 754"/>
                <a:gd name="T31" fmla="*/ 395 h 472"/>
                <a:gd name="T32" fmla="*/ 590 w 754"/>
                <a:gd name="T33" fmla="*/ 282 h 472"/>
                <a:gd name="T34" fmla="*/ 754 w 754"/>
                <a:gd name="T35" fmla="*/ 289 h 472"/>
                <a:gd name="T36" fmla="*/ 615 w 754"/>
                <a:gd name="T37" fmla="*/ 231 h 472"/>
                <a:gd name="T38" fmla="*/ 736 w 754"/>
                <a:gd name="T39" fmla="*/ 179 h 472"/>
                <a:gd name="T40" fmla="*/ 582 w 754"/>
                <a:gd name="T41" fmla="*/ 161 h 472"/>
                <a:gd name="T42" fmla="*/ 641 w 754"/>
                <a:gd name="T43" fmla="*/ 99 h 472"/>
                <a:gd name="T44" fmla="*/ 494 w 754"/>
                <a:gd name="T45" fmla="*/ 117 h 472"/>
                <a:gd name="T46" fmla="*/ 505 w 754"/>
                <a:gd name="T47" fmla="*/ 0 h 472"/>
                <a:gd name="T48" fmla="*/ 377 w 754"/>
                <a:gd name="T49" fmla="*/ 1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4" h="472">
                  <a:moveTo>
                    <a:pt x="377" y="128"/>
                  </a:moveTo>
                  <a:lnTo>
                    <a:pt x="293" y="51"/>
                  </a:lnTo>
                  <a:lnTo>
                    <a:pt x="256" y="139"/>
                  </a:lnTo>
                  <a:lnTo>
                    <a:pt x="11" y="51"/>
                  </a:lnTo>
                  <a:lnTo>
                    <a:pt x="161" y="168"/>
                  </a:lnTo>
                  <a:lnTo>
                    <a:pt x="0" y="187"/>
                  </a:lnTo>
                  <a:lnTo>
                    <a:pt x="128" y="256"/>
                  </a:lnTo>
                  <a:lnTo>
                    <a:pt x="4" y="319"/>
                  </a:lnTo>
                  <a:lnTo>
                    <a:pt x="198" y="304"/>
                  </a:lnTo>
                  <a:lnTo>
                    <a:pt x="165" y="384"/>
                  </a:lnTo>
                  <a:lnTo>
                    <a:pt x="271" y="340"/>
                  </a:lnTo>
                  <a:lnTo>
                    <a:pt x="297" y="472"/>
                  </a:lnTo>
                  <a:lnTo>
                    <a:pt x="366" y="326"/>
                  </a:lnTo>
                  <a:lnTo>
                    <a:pt x="461" y="432"/>
                  </a:lnTo>
                  <a:lnTo>
                    <a:pt x="491" y="315"/>
                  </a:lnTo>
                  <a:lnTo>
                    <a:pt x="634" y="395"/>
                  </a:lnTo>
                  <a:lnTo>
                    <a:pt x="590" y="282"/>
                  </a:lnTo>
                  <a:lnTo>
                    <a:pt x="754" y="289"/>
                  </a:lnTo>
                  <a:lnTo>
                    <a:pt x="615" y="231"/>
                  </a:lnTo>
                  <a:lnTo>
                    <a:pt x="736" y="179"/>
                  </a:lnTo>
                  <a:lnTo>
                    <a:pt x="582" y="161"/>
                  </a:lnTo>
                  <a:lnTo>
                    <a:pt x="641" y="99"/>
                  </a:lnTo>
                  <a:lnTo>
                    <a:pt x="494" y="117"/>
                  </a:lnTo>
                  <a:lnTo>
                    <a:pt x="505" y="0"/>
                  </a:lnTo>
                  <a:lnTo>
                    <a:pt x="377" y="128"/>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Rectangle 21"/>
            <p:cNvSpPr>
              <a:spLocks noChangeArrowheads="1"/>
            </p:cNvSpPr>
            <p:nvPr/>
          </p:nvSpPr>
          <p:spPr bwMode="auto">
            <a:xfrm>
              <a:off x="4937125" y="2717801"/>
              <a:ext cx="5915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Housekeeping</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Freeform 22"/>
            <p:cNvSpPr>
              <a:spLocks/>
            </p:cNvSpPr>
            <p:nvPr/>
          </p:nvSpPr>
          <p:spPr bwMode="auto">
            <a:xfrm>
              <a:off x="2449513" y="3257551"/>
              <a:ext cx="1138237" cy="860425"/>
            </a:xfrm>
            <a:custGeom>
              <a:avLst/>
              <a:gdLst>
                <a:gd name="T0" fmla="*/ 359 w 717"/>
                <a:gd name="T1" fmla="*/ 147 h 542"/>
                <a:gd name="T2" fmla="*/ 274 w 717"/>
                <a:gd name="T3" fmla="*/ 59 h 542"/>
                <a:gd name="T4" fmla="*/ 241 w 717"/>
                <a:gd name="T5" fmla="*/ 162 h 542"/>
                <a:gd name="T6" fmla="*/ 11 w 717"/>
                <a:gd name="T7" fmla="*/ 59 h 542"/>
                <a:gd name="T8" fmla="*/ 154 w 717"/>
                <a:gd name="T9" fmla="*/ 194 h 542"/>
                <a:gd name="T10" fmla="*/ 0 w 717"/>
                <a:gd name="T11" fmla="*/ 216 h 542"/>
                <a:gd name="T12" fmla="*/ 121 w 717"/>
                <a:gd name="T13" fmla="*/ 297 h 542"/>
                <a:gd name="T14" fmla="*/ 3 w 717"/>
                <a:gd name="T15" fmla="*/ 367 h 542"/>
                <a:gd name="T16" fmla="*/ 187 w 717"/>
                <a:gd name="T17" fmla="*/ 352 h 542"/>
                <a:gd name="T18" fmla="*/ 157 w 717"/>
                <a:gd name="T19" fmla="*/ 443 h 542"/>
                <a:gd name="T20" fmla="*/ 256 w 717"/>
                <a:gd name="T21" fmla="*/ 392 h 542"/>
                <a:gd name="T22" fmla="*/ 282 w 717"/>
                <a:gd name="T23" fmla="*/ 542 h 542"/>
                <a:gd name="T24" fmla="*/ 348 w 717"/>
                <a:gd name="T25" fmla="*/ 378 h 542"/>
                <a:gd name="T26" fmla="*/ 439 w 717"/>
                <a:gd name="T27" fmla="*/ 498 h 542"/>
                <a:gd name="T28" fmla="*/ 465 w 717"/>
                <a:gd name="T29" fmla="*/ 363 h 542"/>
                <a:gd name="T30" fmla="*/ 600 w 717"/>
                <a:gd name="T31" fmla="*/ 454 h 542"/>
                <a:gd name="T32" fmla="*/ 556 w 717"/>
                <a:gd name="T33" fmla="*/ 326 h 542"/>
                <a:gd name="T34" fmla="*/ 717 w 717"/>
                <a:gd name="T35" fmla="*/ 334 h 542"/>
                <a:gd name="T36" fmla="*/ 582 w 717"/>
                <a:gd name="T37" fmla="*/ 264 h 542"/>
                <a:gd name="T38" fmla="*/ 699 w 717"/>
                <a:gd name="T39" fmla="*/ 205 h 542"/>
                <a:gd name="T40" fmla="*/ 553 w 717"/>
                <a:gd name="T41" fmla="*/ 184 h 542"/>
                <a:gd name="T42" fmla="*/ 608 w 717"/>
                <a:gd name="T43" fmla="*/ 114 h 542"/>
                <a:gd name="T44" fmla="*/ 468 w 717"/>
                <a:gd name="T45" fmla="*/ 136 h 542"/>
                <a:gd name="T46" fmla="*/ 479 w 717"/>
                <a:gd name="T47" fmla="*/ 0 h 542"/>
                <a:gd name="T48" fmla="*/ 359 w 717"/>
                <a:gd name="T49" fmla="*/ 147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7" h="542">
                  <a:moveTo>
                    <a:pt x="359" y="147"/>
                  </a:moveTo>
                  <a:lnTo>
                    <a:pt x="274" y="59"/>
                  </a:lnTo>
                  <a:lnTo>
                    <a:pt x="241" y="162"/>
                  </a:lnTo>
                  <a:lnTo>
                    <a:pt x="11" y="59"/>
                  </a:lnTo>
                  <a:lnTo>
                    <a:pt x="154" y="194"/>
                  </a:lnTo>
                  <a:lnTo>
                    <a:pt x="0" y="216"/>
                  </a:lnTo>
                  <a:lnTo>
                    <a:pt x="121" y="297"/>
                  </a:lnTo>
                  <a:lnTo>
                    <a:pt x="3" y="367"/>
                  </a:lnTo>
                  <a:lnTo>
                    <a:pt x="187" y="352"/>
                  </a:lnTo>
                  <a:lnTo>
                    <a:pt x="157" y="443"/>
                  </a:lnTo>
                  <a:lnTo>
                    <a:pt x="256" y="392"/>
                  </a:lnTo>
                  <a:lnTo>
                    <a:pt x="282" y="542"/>
                  </a:lnTo>
                  <a:lnTo>
                    <a:pt x="348" y="378"/>
                  </a:lnTo>
                  <a:lnTo>
                    <a:pt x="439" y="498"/>
                  </a:lnTo>
                  <a:lnTo>
                    <a:pt x="465" y="363"/>
                  </a:lnTo>
                  <a:lnTo>
                    <a:pt x="600" y="454"/>
                  </a:lnTo>
                  <a:lnTo>
                    <a:pt x="556" y="326"/>
                  </a:lnTo>
                  <a:lnTo>
                    <a:pt x="717" y="334"/>
                  </a:lnTo>
                  <a:lnTo>
                    <a:pt x="582" y="264"/>
                  </a:lnTo>
                  <a:lnTo>
                    <a:pt x="699" y="205"/>
                  </a:lnTo>
                  <a:lnTo>
                    <a:pt x="553" y="184"/>
                  </a:lnTo>
                  <a:lnTo>
                    <a:pt x="608" y="114"/>
                  </a:lnTo>
                  <a:lnTo>
                    <a:pt x="468" y="136"/>
                  </a:lnTo>
                  <a:lnTo>
                    <a:pt x="479" y="0"/>
                  </a:lnTo>
                  <a:lnTo>
                    <a:pt x="359" y="14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3"/>
            <p:cNvSpPr>
              <a:spLocks/>
            </p:cNvSpPr>
            <p:nvPr/>
          </p:nvSpPr>
          <p:spPr bwMode="auto">
            <a:xfrm>
              <a:off x="2449513" y="3257551"/>
              <a:ext cx="1138237" cy="860425"/>
            </a:xfrm>
            <a:custGeom>
              <a:avLst/>
              <a:gdLst>
                <a:gd name="T0" fmla="*/ 359 w 717"/>
                <a:gd name="T1" fmla="*/ 147 h 542"/>
                <a:gd name="T2" fmla="*/ 274 w 717"/>
                <a:gd name="T3" fmla="*/ 59 h 542"/>
                <a:gd name="T4" fmla="*/ 241 w 717"/>
                <a:gd name="T5" fmla="*/ 162 h 542"/>
                <a:gd name="T6" fmla="*/ 11 w 717"/>
                <a:gd name="T7" fmla="*/ 59 h 542"/>
                <a:gd name="T8" fmla="*/ 154 w 717"/>
                <a:gd name="T9" fmla="*/ 194 h 542"/>
                <a:gd name="T10" fmla="*/ 0 w 717"/>
                <a:gd name="T11" fmla="*/ 216 h 542"/>
                <a:gd name="T12" fmla="*/ 121 w 717"/>
                <a:gd name="T13" fmla="*/ 297 h 542"/>
                <a:gd name="T14" fmla="*/ 3 w 717"/>
                <a:gd name="T15" fmla="*/ 367 h 542"/>
                <a:gd name="T16" fmla="*/ 187 w 717"/>
                <a:gd name="T17" fmla="*/ 352 h 542"/>
                <a:gd name="T18" fmla="*/ 157 w 717"/>
                <a:gd name="T19" fmla="*/ 443 h 542"/>
                <a:gd name="T20" fmla="*/ 256 w 717"/>
                <a:gd name="T21" fmla="*/ 392 h 542"/>
                <a:gd name="T22" fmla="*/ 282 w 717"/>
                <a:gd name="T23" fmla="*/ 542 h 542"/>
                <a:gd name="T24" fmla="*/ 348 w 717"/>
                <a:gd name="T25" fmla="*/ 378 h 542"/>
                <a:gd name="T26" fmla="*/ 439 w 717"/>
                <a:gd name="T27" fmla="*/ 498 h 542"/>
                <a:gd name="T28" fmla="*/ 465 w 717"/>
                <a:gd name="T29" fmla="*/ 363 h 542"/>
                <a:gd name="T30" fmla="*/ 600 w 717"/>
                <a:gd name="T31" fmla="*/ 454 h 542"/>
                <a:gd name="T32" fmla="*/ 556 w 717"/>
                <a:gd name="T33" fmla="*/ 326 h 542"/>
                <a:gd name="T34" fmla="*/ 717 w 717"/>
                <a:gd name="T35" fmla="*/ 334 h 542"/>
                <a:gd name="T36" fmla="*/ 582 w 717"/>
                <a:gd name="T37" fmla="*/ 264 h 542"/>
                <a:gd name="T38" fmla="*/ 699 w 717"/>
                <a:gd name="T39" fmla="*/ 205 h 542"/>
                <a:gd name="T40" fmla="*/ 553 w 717"/>
                <a:gd name="T41" fmla="*/ 184 h 542"/>
                <a:gd name="T42" fmla="*/ 608 w 717"/>
                <a:gd name="T43" fmla="*/ 114 h 542"/>
                <a:gd name="T44" fmla="*/ 468 w 717"/>
                <a:gd name="T45" fmla="*/ 136 h 542"/>
                <a:gd name="T46" fmla="*/ 479 w 717"/>
                <a:gd name="T47" fmla="*/ 0 h 542"/>
                <a:gd name="T48" fmla="*/ 359 w 717"/>
                <a:gd name="T49" fmla="*/ 147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7" h="542">
                  <a:moveTo>
                    <a:pt x="359" y="147"/>
                  </a:moveTo>
                  <a:lnTo>
                    <a:pt x="274" y="59"/>
                  </a:lnTo>
                  <a:lnTo>
                    <a:pt x="241" y="162"/>
                  </a:lnTo>
                  <a:lnTo>
                    <a:pt x="11" y="59"/>
                  </a:lnTo>
                  <a:lnTo>
                    <a:pt x="154" y="194"/>
                  </a:lnTo>
                  <a:lnTo>
                    <a:pt x="0" y="216"/>
                  </a:lnTo>
                  <a:lnTo>
                    <a:pt x="121" y="297"/>
                  </a:lnTo>
                  <a:lnTo>
                    <a:pt x="3" y="367"/>
                  </a:lnTo>
                  <a:lnTo>
                    <a:pt x="187" y="352"/>
                  </a:lnTo>
                  <a:lnTo>
                    <a:pt x="157" y="443"/>
                  </a:lnTo>
                  <a:lnTo>
                    <a:pt x="256" y="392"/>
                  </a:lnTo>
                  <a:lnTo>
                    <a:pt x="282" y="542"/>
                  </a:lnTo>
                  <a:lnTo>
                    <a:pt x="348" y="378"/>
                  </a:lnTo>
                  <a:lnTo>
                    <a:pt x="439" y="498"/>
                  </a:lnTo>
                  <a:lnTo>
                    <a:pt x="465" y="363"/>
                  </a:lnTo>
                  <a:lnTo>
                    <a:pt x="600" y="454"/>
                  </a:lnTo>
                  <a:lnTo>
                    <a:pt x="556" y="326"/>
                  </a:lnTo>
                  <a:lnTo>
                    <a:pt x="717" y="334"/>
                  </a:lnTo>
                  <a:lnTo>
                    <a:pt x="582" y="264"/>
                  </a:lnTo>
                  <a:lnTo>
                    <a:pt x="699" y="205"/>
                  </a:lnTo>
                  <a:lnTo>
                    <a:pt x="553" y="184"/>
                  </a:lnTo>
                  <a:lnTo>
                    <a:pt x="608" y="114"/>
                  </a:lnTo>
                  <a:lnTo>
                    <a:pt x="468" y="136"/>
                  </a:lnTo>
                  <a:lnTo>
                    <a:pt x="479" y="0"/>
                  </a:lnTo>
                  <a:lnTo>
                    <a:pt x="359" y="14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Rectangle 24"/>
            <p:cNvSpPr>
              <a:spLocks noChangeArrowheads="1"/>
            </p:cNvSpPr>
            <p:nvPr/>
          </p:nvSpPr>
          <p:spPr bwMode="auto">
            <a:xfrm>
              <a:off x="2670175" y="3473451"/>
              <a:ext cx="54822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Warehousing</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8" name="Rectangle 25"/>
            <p:cNvSpPr>
              <a:spLocks noChangeArrowheads="1"/>
            </p:cNvSpPr>
            <p:nvPr/>
          </p:nvSpPr>
          <p:spPr bwMode="auto">
            <a:xfrm>
              <a:off x="2768600" y="3600451"/>
              <a:ext cx="38953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Inventory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 name="Rectangle 26"/>
            <p:cNvSpPr>
              <a:spLocks noChangeArrowheads="1"/>
            </p:cNvSpPr>
            <p:nvPr/>
          </p:nvSpPr>
          <p:spPr bwMode="auto">
            <a:xfrm>
              <a:off x="2781300" y="3729038"/>
              <a:ext cx="37029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Handling</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Freeform 27"/>
            <p:cNvSpPr>
              <a:spLocks/>
            </p:cNvSpPr>
            <p:nvPr/>
          </p:nvSpPr>
          <p:spPr bwMode="auto">
            <a:xfrm>
              <a:off x="1693863" y="2717801"/>
              <a:ext cx="912812" cy="692150"/>
            </a:xfrm>
            <a:custGeom>
              <a:avLst/>
              <a:gdLst>
                <a:gd name="T0" fmla="*/ 285 w 575"/>
                <a:gd name="T1" fmla="*/ 117 h 436"/>
                <a:gd name="T2" fmla="*/ 220 w 575"/>
                <a:gd name="T3" fmla="*/ 48 h 436"/>
                <a:gd name="T4" fmla="*/ 194 w 575"/>
                <a:gd name="T5" fmla="*/ 128 h 436"/>
                <a:gd name="T6" fmla="*/ 11 w 575"/>
                <a:gd name="T7" fmla="*/ 48 h 436"/>
                <a:gd name="T8" fmla="*/ 121 w 575"/>
                <a:gd name="T9" fmla="*/ 154 h 436"/>
                <a:gd name="T10" fmla="*/ 0 w 575"/>
                <a:gd name="T11" fmla="*/ 176 h 436"/>
                <a:gd name="T12" fmla="*/ 99 w 575"/>
                <a:gd name="T13" fmla="*/ 238 h 436"/>
                <a:gd name="T14" fmla="*/ 3 w 575"/>
                <a:gd name="T15" fmla="*/ 293 h 436"/>
                <a:gd name="T16" fmla="*/ 150 w 575"/>
                <a:gd name="T17" fmla="*/ 282 h 436"/>
                <a:gd name="T18" fmla="*/ 124 w 575"/>
                <a:gd name="T19" fmla="*/ 355 h 436"/>
                <a:gd name="T20" fmla="*/ 205 w 575"/>
                <a:gd name="T21" fmla="*/ 315 h 436"/>
                <a:gd name="T22" fmla="*/ 223 w 575"/>
                <a:gd name="T23" fmla="*/ 436 h 436"/>
                <a:gd name="T24" fmla="*/ 278 w 575"/>
                <a:gd name="T25" fmla="*/ 300 h 436"/>
                <a:gd name="T26" fmla="*/ 351 w 575"/>
                <a:gd name="T27" fmla="*/ 395 h 436"/>
                <a:gd name="T28" fmla="*/ 373 w 575"/>
                <a:gd name="T29" fmla="*/ 289 h 436"/>
                <a:gd name="T30" fmla="*/ 483 w 575"/>
                <a:gd name="T31" fmla="*/ 362 h 436"/>
                <a:gd name="T32" fmla="*/ 447 w 575"/>
                <a:gd name="T33" fmla="*/ 260 h 436"/>
                <a:gd name="T34" fmla="*/ 575 w 575"/>
                <a:gd name="T35" fmla="*/ 267 h 436"/>
                <a:gd name="T36" fmla="*/ 468 w 575"/>
                <a:gd name="T37" fmla="*/ 212 h 436"/>
                <a:gd name="T38" fmla="*/ 560 w 575"/>
                <a:gd name="T39" fmla="*/ 165 h 436"/>
                <a:gd name="T40" fmla="*/ 443 w 575"/>
                <a:gd name="T41" fmla="*/ 146 h 436"/>
                <a:gd name="T42" fmla="*/ 487 w 575"/>
                <a:gd name="T43" fmla="*/ 92 h 436"/>
                <a:gd name="T44" fmla="*/ 377 w 575"/>
                <a:gd name="T45" fmla="*/ 106 h 436"/>
                <a:gd name="T46" fmla="*/ 384 w 575"/>
                <a:gd name="T47" fmla="*/ 0 h 436"/>
                <a:gd name="T48" fmla="*/ 285 w 575"/>
                <a:gd name="T49" fmla="*/ 117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5" h="436">
                  <a:moveTo>
                    <a:pt x="285" y="117"/>
                  </a:moveTo>
                  <a:lnTo>
                    <a:pt x="220" y="48"/>
                  </a:lnTo>
                  <a:lnTo>
                    <a:pt x="194" y="128"/>
                  </a:lnTo>
                  <a:lnTo>
                    <a:pt x="11" y="48"/>
                  </a:lnTo>
                  <a:lnTo>
                    <a:pt x="121" y="154"/>
                  </a:lnTo>
                  <a:lnTo>
                    <a:pt x="0" y="176"/>
                  </a:lnTo>
                  <a:lnTo>
                    <a:pt x="99" y="238"/>
                  </a:lnTo>
                  <a:lnTo>
                    <a:pt x="3" y="293"/>
                  </a:lnTo>
                  <a:lnTo>
                    <a:pt x="150" y="282"/>
                  </a:lnTo>
                  <a:lnTo>
                    <a:pt x="124" y="355"/>
                  </a:lnTo>
                  <a:lnTo>
                    <a:pt x="205" y="315"/>
                  </a:lnTo>
                  <a:lnTo>
                    <a:pt x="223" y="436"/>
                  </a:lnTo>
                  <a:lnTo>
                    <a:pt x="278" y="300"/>
                  </a:lnTo>
                  <a:lnTo>
                    <a:pt x="351" y="395"/>
                  </a:lnTo>
                  <a:lnTo>
                    <a:pt x="373" y="289"/>
                  </a:lnTo>
                  <a:lnTo>
                    <a:pt x="483" y="362"/>
                  </a:lnTo>
                  <a:lnTo>
                    <a:pt x="447" y="260"/>
                  </a:lnTo>
                  <a:lnTo>
                    <a:pt x="575" y="267"/>
                  </a:lnTo>
                  <a:lnTo>
                    <a:pt x="468" y="212"/>
                  </a:lnTo>
                  <a:lnTo>
                    <a:pt x="560" y="165"/>
                  </a:lnTo>
                  <a:lnTo>
                    <a:pt x="443" y="146"/>
                  </a:lnTo>
                  <a:lnTo>
                    <a:pt x="487" y="92"/>
                  </a:lnTo>
                  <a:lnTo>
                    <a:pt x="377" y="106"/>
                  </a:lnTo>
                  <a:lnTo>
                    <a:pt x="384" y="0"/>
                  </a:lnTo>
                  <a:lnTo>
                    <a:pt x="285" y="11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8"/>
            <p:cNvSpPr>
              <a:spLocks/>
            </p:cNvSpPr>
            <p:nvPr/>
          </p:nvSpPr>
          <p:spPr bwMode="auto">
            <a:xfrm>
              <a:off x="1693863" y="2717801"/>
              <a:ext cx="912812" cy="692150"/>
            </a:xfrm>
            <a:custGeom>
              <a:avLst/>
              <a:gdLst>
                <a:gd name="T0" fmla="*/ 285 w 575"/>
                <a:gd name="T1" fmla="*/ 117 h 436"/>
                <a:gd name="T2" fmla="*/ 220 w 575"/>
                <a:gd name="T3" fmla="*/ 48 h 436"/>
                <a:gd name="T4" fmla="*/ 194 w 575"/>
                <a:gd name="T5" fmla="*/ 128 h 436"/>
                <a:gd name="T6" fmla="*/ 11 w 575"/>
                <a:gd name="T7" fmla="*/ 48 h 436"/>
                <a:gd name="T8" fmla="*/ 121 w 575"/>
                <a:gd name="T9" fmla="*/ 154 h 436"/>
                <a:gd name="T10" fmla="*/ 0 w 575"/>
                <a:gd name="T11" fmla="*/ 176 h 436"/>
                <a:gd name="T12" fmla="*/ 99 w 575"/>
                <a:gd name="T13" fmla="*/ 238 h 436"/>
                <a:gd name="T14" fmla="*/ 3 w 575"/>
                <a:gd name="T15" fmla="*/ 293 h 436"/>
                <a:gd name="T16" fmla="*/ 150 w 575"/>
                <a:gd name="T17" fmla="*/ 282 h 436"/>
                <a:gd name="T18" fmla="*/ 124 w 575"/>
                <a:gd name="T19" fmla="*/ 355 h 436"/>
                <a:gd name="T20" fmla="*/ 205 w 575"/>
                <a:gd name="T21" fmla="*/ 315 h 436"/>
                <a:gd name="T22" fmla="*/ 223 w 575"/>
                <a:gd name="T23" fmla="*/ 436 h 436"/>
                <a:gd name="T24" fmla="*/ 278 w 575"/>
                <a:gd name="T25" fmla="*/ 300 h 436"/>
                <a:gd name="T26" fmla="*/ 351 w 575"/>
                <a:gd name="T27" fmla="*/ 395 h 436"/>
                <a:gd name="T28" fmla="*/ 373 w 575"/>
                <a:gd name="T29" fmla="*/ 289 h 436"/>
                <a:gd name="T30" fmla="*/ 483 w 575"/>
                <a:gd name="T31" fmla="*/ 362 h 436"/>
                <a:gd name="T32" fmla="*/ 447 w 575"/>
                <a:gd name="T33" fmla="*/ 260 h 436"/>
                <a:gd name="T34" fmla="*/ 575 w 575"/>
                <a:gd name="T35" fmla="*/ 267 h 436"/>
                <a:gd name="T36" fmla="*/ 468 w 575"/>
                <a:gd name="T37" fmla="*/ 212 h 436"/>
                <a:gd name="T38" fmla="*/ 560 w 575"/>
                <a:gd name="T39" fmla="*/ 165 h 436"/>
                <a:gd name="T40" fmla="*/ 443 w 575"/>
                <a:gd name="T41" fmla="*/ 146 h 436"/>
                <a:gd name="T42" fmla="*/ 487 w 575"/>
                <a:gd name="T43" fmla="*/ 92 h 436"/>
                <a:gd name="T44" fmla="*/ 377 w 575"/>
                <a:gd name="T45" fmla="*/ 106 h 436"/>
                <a:gd name="T46" fmla="*/ 384 w 575"/>
                <a:gd name="T47" fmla="*/ 0 h 436"/>
                <a:gd name="T48" fmla="*/ 285 w 575"/>
                <a:gd name="T49" fmla="*/ 117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5" h="436">
                  <a:moveTo>
                    <a:pt x="285" y="117"/>
                  </a:moveTo>
                  <a:lnTo>
                    <a:pt x="220" y="48"/>
                  </a:lnTo>
                  <a:lnTo>
                    <a:pt x="194" y="128"/>
                  </a:lnTo>
                  <a:lnTo>
                    <a:pt x="11" y="48"/>
                  </a:lnTo>
                  <a:lnTo>
                    <a:pt x="121" y="154"/>
                  </a:lnTo>
                  <a:lnTo>
                    <a:pt x="0" y="176"/>
                  </a:lnTo>
                  <a:lnTo>
                    <a:pt x="99" y="238"/>
                  </a:lnTo>
                  <a:lnTo>
                    <a:pt x="3" y="293"/>
                  </a:lnTo>
                  <a:lnTo>
                    <a:pt x="150" y="282"/>
                  </a:lnTo>
                  <a:lnTo>
                    <a:pt x="124" y="355"/>
                  </a:lnTo>
                  <a:lnTo>
                    <a:pt x="205" y="315"/>
                  </a:lnTo>
                  <a:lnTo>
                    <a:pt x="223" y="436"/>
                  </a:lnTo>
                  <a:lnTo>
                    <a:pt x="278" y="300"/>
                  </a:lnTo>
                  <a:lnTo>
                    <a:pt x="351" y="395"/>
                  </a:lnTo>
                  <a:lnTo>
                    <a:pt x="373" y="289"/>
                  </a:lnTo>
                  <a:lnTo>
                    <a:pt x="483" y="362"/>
                  </a:lnTo>
                  <a:lnTo>
                    <a:pt x="447" y="260"/>
                  </a:lnTo>
                  <a:lnTo>
                    <a:pt x="575" y="267"/>
                  </a:lnTo>
                  <a:lnTo>
                    <a:pt x="468" y="212"/>
                  </a:lnTo>
                  <a:lnTo>
                    <a:pt x="560" y="165"/>
                  </a:lnTo>
                  <a:lnTo>
                    <a:pt x="443" y="146"/>
                  </a:lnTo>
                  <a:lnTo>
                    <a:pt x="487" y="92"/>
                  </a:lnTo>
                  <a:lnTo>
                    <a:pt x="377" y="106"/>
                  </a:lnTo>
                  <a:lnTo>
                    <a:pt x="384" y="0"/>
                  </a:lnTo>
                  <a:lnTo>
                    <a:pt x="285" y="11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Rectangle 29"/>
            <p:cNvSpPr>
              <a:spLocks noChangeArrowheads="1"/>
            </p:cNvSpPr>
            <p:nvPr/>
          </p:nvSpPr>
          <p:spPr bwMode="auto">
            <a:xfrm>
              <a:off x="1920875" y="2914651"/>
              <a:ext cx="3606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Disposal</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Rectangle 30"/>
            <p:cNvSpPr>
              <a:spLocks noChangeArrowheads="1"/>
            </p:cNvSpPr>
            <p:nvPr/>
          </p:nvSpPr>
          <p:spPr bwMode="auto">
            <a:xfrm>
              <a:off x="1995488" y="3049588"/>
              <a:ext cx="24045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Costs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Freeform 31"/>
            <p:cNvSpPr>
              <a:spLocks/>
            </p:cNvSpPr>
            <p:nvPr/>
          </p:nvSpPr>
          <p:spPr bwMode="auto">
            <a:xfrm>
              <a:off x="2890838" y="2689226"/>
              <a:ext cx="854075" cy="690563"/>
            </a:xfrm>
            <a:custGeom>
              <a:avLst/>
              <a:gdLst>
                <a:gd name="T0" fmla="*/ 271 w 538"/>
                <a:gd name="T1" fmla="*/ 117 h 435"/>
                <a:gd name="T2" fmla="*/ 209 w 538"/>
                <a:gd name="T3" fmla="*/ 47 h 435"/>
                <a:gd name="T4" fmla="*/ 183 w 538"/>
                <a:gd name="T5" fmla="*/ 128 h 435"/>
                <a:gd name="T6" fmla="*/ 7 w 538"/>
                <a:gd name="T7" fmla="*/ 47 h 435"/>
                <a:gd name="T8" fmla="*/ 114 w 538"/>
                <a:gd name="T9" fmla="*/ 154 h 435"/>
                <a:gd name="T10" fmla="*/ 0 w 538"/>
                <a:gd name="T11" fmla="*/ 172 h 435"/>
                <a:gd name="T12" fmla="*/ 92 w 538"/>
                <a:gd name="T13" fmla="*/ 238 h 435"/>
                <a:gd name="T14" fmla="*/ 4 w 538"/>
                <a:gd name="T15" fmla="*/ 293 h 435"/>
                <a:gd name="T16" fmla="*/ 143 w 538"/>
                <a:gd name="T17" fmla="*/ 282 h 435"/>
                <a:gd name="T18" fmla="*/ 117 w 538"/>
                <a:gd name="T19" fmla="*/ 355 h 435"/>
                <a:gd name="T20" fmla="*/ 194 w 538"/>
                <a:gd name="T21" fmla="*/ 315 h 435"/>
                <a:gd name="T22" fmla="*/ 212 w 538"/>
                <a:gd name="T23" fmla="*/ 435 h 435"/>
                <a:gd name="T24" fmla="*/ 264 w 538"/>
                <a:gd name="T25" fmla="*/ 300 h 435"/>
                <a:gd name="T26" fmla="*/ 330 w 538"/>
                <a:gd name="T27" fmla="*/ 395 h 435"/>
                <a:gd name="T28" fmla="*/ 348 w 538"/>
                <a:gd name="T29" fmla="*/ 289 h 435"/>
                <a:gd name="T30" fmla="*/ 454 w 538"/>
                <a:gd name="T31" fmla="*/ 362 h 435"/>
                <a:gd name="T32" fmla="*/ 421 w 538"/>
                <a:gd name="T33" fmla="*/ 260 h 435"/>
                <a:gd name="T34" fmla="*/ 538 w 538"/>
                <a:gd name="T35" fmla="*/ 267 h 435"/>
                <a:gd name="T36" fmla="*/ 439 w 538"/>
                <a:gd name="T37" fmla="*/ 212 h 435"/>
                <a:gd name="T38" fmla="*/ 527 w 538"/>
                <a:gd name="T39" fmla="*/ 164 h 435"/>
                <a:gd name="T40" fmla="*/ 417 w 538"/>
                <a:gd name="T41" fmla="*/ 146 h 435"/>
                <a:gd name="T42" fmla="*/ 458 w 538"/>
                <a:gd name="T43" fmla="*/ 91 h 435"/>
                <a:gd name="T44" fmla="*/ 352 w 538"/>
                <a:gd name="T45" fmla="*/ 106 h 435"/>
                <a:gd name="T46" fmla="*/ 363 w 538"/>
                <a:gd name="T47" fmla="*/ 0 h 435"/>
                <a:gd name="T48" fmla="*/ 271 w 538"/>
                <a:gd name="T49" fmla="*/ 11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8" h="435">
                  <a:moveTo>
                    <a:pt x="271" y="117"/>
                  </a:moveTo>
                  <a:lnTo>
                    <a:pt x="209" y="47"/>
                  </a:lnTo>
                  <a:lnTo>
                    <a:pt x="183" y="128"/>
                  </a:lnTo>
                  <a:lnTo>
                    <a:pt x="7" y="47"/>
                  </a:lnTo>
                  <a:lnTo>
                    <a:pt x="114" y="154"/>
                  </a:lnTo>
                  <a:lnTo>
                    <a:pt x="0" y="172"/>
                  </a:lnTo>
                  <a:lnTo>
                    <a:pt x="92" y="238"/>
                  </a:lnTo>
                  <a:lnTo>
                    <a:pt x="4" y="293"/>
                  </a:lnTo>
                  <a:lnTo>
                    <a:pt x="143" y="282"/>
                  </a:lnTo>
                  <a:lnTo>
                    <a:pt x="117" y="355"/>
                  </a:lnTo>
                  <a:lnTo>
                    <a:pt x="194" y="315"/>
                  </a:lnTo>
                  <a:lnTo>
                    <a:pt x="212" y="435"/>
                  </a:lnTo>
                  <a:lnTo>
                    <a:pt x="264" y="300"/>
                  </a:lnTo>
                  <a:lnTo>
                    <a:pt x="330" y="395"/>
                  </a:lnTo>
                  <a:lnTo>
                    <a:pt x="348" y="289"/>
                  </a:lnTo>
                  <a:lnTo>
                    <a:pt x="454" y="362"/>
                  </a:lnTo>
                  <a:lnTo>
                    <a:pt x="421" y="260"/>
                  </a:lnTo>
                  <a:lnTo>
                    <a:pt x="538" y="267"/>
                  </a:lnTo>
                  <a:lnTo>
                    <a:pt x="439" y="212"/>
                  </a:lnTo>
                  <a:lnTo>
                    <a:pt x="527" y="164"/>
                  </a:lnTo>
                  <a:lnTo>
                    <a:pt x="417" y="146"/>
                  </a:lnTo>
                  <a:lnTo>
                    <a:pt x="458" y="91"/>
                  </a:lnTo>
                  <a:lnTo>
                    <a:pt x="352" y="106"/>
                  </a:lnTo>
                  <a:lnTo>
                    <a:pt x="363" y="0"/>
                  </a:lnTo>
                  <a:lnTo>
                    <a:pt x="271" y="11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2"/>
            <p:cNvSpPr>
              <a:spLocks/>
            </p:cNvSpPr>
            <p:nvPr/>
          </p:nvSpPr>
          <p:spPr bwMode="auto">
            <a:xfrm>
              <a:off x="2890838" y="2689226"/>
              <a:ext cx="854075" cy="690563"/>
            </a:xfrm>
            <a:custGeom>
              <a:avLst/>
              <a:gdLst>
                <a:gd name="T0" fmla="*/ 271 w 538"/>
                <a:gd name="T1" fmla="*/ 117 h 435"/>
                <a:gd name="T2" fmla="*/ 209 w 538"/>
                <a:gd name="T3" fmla="*/ 47 h 435"/>
                <a:gd name="T4" fmla="*/ 183 w 538"/>
                <a:gd name="T5" fmla="*/ 128 h 435"/>
                <a:gd name="T6" fmla="*/ 7 w 538"/>
                <a:gd name="T7" fmla="*/ 47 h 435"/>
                <a:gd name="T8" fmla="*/ 114 w 538"/>
                <a:gd name="T9" fmla="*/ 154 h 435"/>
                <a:gd name="T10" fmla="*/ 0 w 538"/>
                <a:gd name="T11" fmla="*/ 172 h 435"/>
                <a:gd name="T12" fmla="*/ 92 w 538"/>
                <a:gd name="T13" fmla="*/ 238 h 435"/>
                <a:gd name="T14" fmla="*/ 4 w 538"/>
                <a:gd name="T15" fmla="*/ 293 h 435"/>
                <a:gd name="T16" fmla="*/ 143 w 538"/>
                <a:gd name="T17" fmla="*/ 282 h 435"/>
                <a:gd name="T18" fmla="*/ 117 w 538"/>
                <a:gd name="T19" fmla="*/ 355 h 435"/>
                <a:gd name="T20" fmla="*/ 194 w 538"/>
                <a:gd name="T21" fmla="*/ 315 h 435"/>
                <a:gd name="T22" fmla="*/ 212 w 538"/>
                <a:gd name="T23" fmla="*/ 435 h 435"/>
                <a:gd name="T24" fmla="*/ 264 w 538"/>
                <a:gd name="T25" fmla="*/ 300 h 435"/>
                <a:gd name="T26" fmla="*/ 330 w 538"/>
                <a:gd name="T27" fmla="*/ 395 h 435"/>
                <a:gd name="T28" fmla="*/ 348 w 538"/>
                <a:gd name="T29" fmla="*/ 289 h 435"/>
                <a:gd name="T30" fmla="*/ 454 w 538"/>
                <a:gd name="T31" fmla="*/ 362 h 435"/>
                <a:gd name="T32" fmla="*/ 421 w 538"/>
                <a:gd name="T33" fmla="*/ 260 h 435"/>
                <a:gd name="T34" fmla="*/ 538 w 538"/>
                <a:gd name="T35" fmla="*/ 267 h 435"/>
                <a:gd name="T36" fmla="*/ 439 w 538"/>
                <a:gd name="T37" fmla="*/ 212 h 435"/>
                <a:gd name="T38" fmla="*/ 527 w 538"/>
                <a:gd name="T39" fmla="*/ 164 h 435"/>
                <a:gd name="T40" fmla="*/ 417 w 538"/>
                <a:gd name="T41" fmla="*/ 146 h 435"/>
                <a:gd name="T42" fmla="*/ 458 w 538"/>
                <a:gd name="T43" fmla="*/ 91 h 435"/>
                <a:gd name="T44" fmla="*/ 352 w 538"/>
                <a:gd name="T45" fmla="*/ 106 h 435"/>
                <a:gd name="T46" fmla="*/ 363 w 538"/>
                <a:gd name="T47" fmla="*/ 0 h 435"/>
                <a:gd name="T48" fmla="*/ 271 w 538"/>
                <a:gd name="T49" fmla="*/ 11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8" h="435">
                  <a:moveTo>
                    <a:pt x="271" y="117"/>
                  </a:moveTo>
                  <a:lnTo>
                    <a:pt x="209" y="47"/>
                  </a:lnTo>
                  <a:lnTo>
                    <a:pt x="183" y="128"/>
                  </a:lnTo>
                  <a:lnTo>
                    <a:pt x="7" y="47"/>
                  </a:lnTo>
                  <a:lnTo>
                    <a:pt x="114" y="154"/>
                  </a:lnTo>
                  <a:lnTo>
                    <a:pt x="0" y="172"/>
                  </a:lnTo>
                  <a:lnTo>
                    <a:pt x="92" y="238"/>
                  </a:lnTo>
                  <a:lnTo>
                    <a:pt x="4" y="293"/>
                  </a:lnTo>
                  <a:lnTo>
                    <a:pt x="143" y="282"/>
                  </a:lnTo>
                  <a:lnTo>
                    <a:pt x="117" y="355"/>
                  </a:lnTo>
                  <a:lnTo>
                    <a:pt x="194" y="315"/>
                  </a:lnTo>
                  <a:lnTo>
                    <a:pt x="212" y="435"/>
                  </a:lnTo>
                  <a:lnTo>
                    <a:pt x="264" y="300"/>
                  </a:lnTo>
                  <a:lnTo>
                    <a:pt x="330" y="395"/>
                  </a:lnTo>
                  <a:lnTo>
                    <a:pt x="348" y="289"/>
                  </a:lnTo>
                  <a:lnTo>
                    <a:pt x="454" y="362"/>
                  </a:lnTo>
                  <a:lnTo>
                    <a:pt x="421" y="260"/>
                  </a:lnTo>
                  <a:lnTo>
                    <a:pt x="538" y="267"/>
                  </a:lnTo>
                  <a:lnTo>
                    <a:pt x="439" y="212"/>
                  </a:lnTo>
                  <a:lnTo>
                    <a:pt x="527" y="164"/>
                  </a:lnTo>
                  <a:lnTo>
                    <a:pt x="417" y="146"/>
                  </a:lnTo>
                  <a:lnTo>
                    <a:pt x="458" y="91"/>
                  </a:lnTo>
                  <a:lnTo>
                    <a:pt x="352" y="106"/>
                  </a:lnTo>
                  <a:lnTo>
                    <a:pt x="363" y="0"/>
                  </a:lnTo>
                  <a:lnTo>
                    <a:pt x="271" y="11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Rectangle 33"/>
            <p:cNvSpPr>
              <a:spLocks noChangeArrowheads="1"/>
            </p:cNvSpPr>
            <p:nvPr/>
          </p:nvSpPr>
          <p:spPr bwMode="auto">
            <a:xfrm>
              <a:off x="2967038" y="2949576"/>
              <a:ext cx="24045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Labor</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7" name="Rectangle 34"/>
            <p:cNvSpPr>
              <a:spLocks noChangeArrowheads="1"/>
            </p:cNvSpPr>
            <p:nvPr/>
          </p:nvSpPr>
          <p:spPr bwMode="auto">
            <a:xfrm>
              <a:off x="3362325" y="2949576"/>
              <a:ext cx="24045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Costs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8" name="Freeform 35"/>
            <p:cNvSpPr>
              <a:spLocks/>
            </p:cNvSpPr>
            <p:nvPr/>
          </p:nvSpPr>
          <p:spPr bwMode="auto">
            <a:xfrm>
              <a:off x="3524250" y="3427413"/>
              <a:ext cx="1028700" cy="858838"/>
            </a:xfrm>
            <a:custGeom>
              <a:avLst/>
              <a:gdLst>
                <a:gd name="T0" fmla="*/ 344 w 648"/>
                <a:gd name="T1" fmla="*/ 106 h 541"/>
                <a:gd name="T2" fmla="*/ 293 w 648"/>
                <a:gd name="T3" fmla="*/ 47 h 541"/>
                <a:gd name="T4" fmla="*/ 256 w 648"/>
                <a:gd name="T5" fmla="*/ 157 h 541"/>
                <a:gd name="T6" fmla="*/ 136 w 648"/>
                <a:gd name="T7" fmla="*/ 87 h 541"/>
                <a:gd name="T8" fmla="*/ 161 w 648"/>
                <a:gd name="T9" fmla="*/ 194 h 541"/>
                <a:gd name="T10" fmla="*/ 37 w 648"/>
                <a:gd name="T11" fmla="*/ 205 h 541"/>
                <a:gd name="T12" fmla="*/ 117 w 648"/>
                <a:gd name="T13" fmla="*/ 289 h 541"/>
                <a:gd name="T14" fmla="*/ 0 w 648"/>
                <a:gd name="T15" fmla="*/ 322 h 541"/>
                <a:gd name="T16" fmla="*/ 99 w 648"/>
                <a:gd name="T17" fmla="*/ 384 h 541"/>
                <a:gd name="T18" fmla="*/ 40 w 648"/>
                <a:gd name="T19" fmla="*/ 446 h 541"/>
                <a:gd name="T20" fmla="*/ 143 w 648"/>
                <a:gd name="T21" fmla="*/ 457 h 541"/>
                <a:gd name="T22" fmla="*/ 147 w 648"/>
                <a:gd name="T23" fmla="*/ 541 h 541"/>
                <a:gd name="T24" fmla="*/ 227 w 648"/>
                <a:gd name="T25" fmla="*/ 454 h 541"/>
                <a:gd name="T26" fmla="*/ 260 w 648"/>
                <a:gd name="T27" fmla="*/ 494 h 541"/>
                <a:gd name="T28" fmla="*/ 297 w 648"/>
                <a:gd name="T29" fmla="*/ 435 h 541"/>
                <a:gd name="T30" fmla="*/ 348 w 648"/>
                <a:gd name="T31" fmla="*/ 472 h 541"/>
                <a:gd name="T32" fmla="*/ 366 w 648"/>
                <a:gd name="T33" fmla="*/ 399 h 541"/>
                <a:gd name="T34" fmla="*/ 447 w 648"/>
                <a:gd name="T35" fmla="*/ 435 h 541"/>
                <a:gd name="T36" fmla="*/ 440 w 648"/>
                <a:gd name="T37" fmla="*/ 358 h 541"/>
                <a:gd name="T38" fmla="*/ 568 w 648"/>
                <a:gd name="T39" fmla="*/ 391 h 541"/>
                <a:gd name="T40" fmla="*/ 491 w 648"/>
                <a:gd name="T41" fmla="*/ 307 h 541"/>
                <a:gd name="T42" fmla="*/ 549 w 648"/>
                <a:gd name="T43" fmla="*/ 282 h 541"/>
                <a:gd name="T44" fmla="*/ 509 w 648"/>
                <a:gd name="T45" fmla="*/ 234 h 541"/>
                <a:gd name="T46" fmla="*/ 648 w 648"/>
                <a:gd name="T47" fmla="*/ 164 h 541"/>
                <a:gd name="T48" fmla="*/ 491 w 648"/>
                <a:gd name="T49" fmla="*/ 161 h 541"/>
                <a:gd name="T50" fmla="*/ 538 w 648"/>
                <a:gd name="T51" fmla="*/ 77 h 541"/>
                <a:gd name="T52" fmla="*/ 436 w 648"/>
                <a:gd name="T53" fmla="*/ 142 h 541"/>
                <a:gd name="T54" fmla="*/ 443 w 648"/>
                <a:gd name="T55" fmla="*/ 0 h 541"/>
                <a:gd name="T56" fmla="*/ 344 w 648"/>
                <a:gd name="T57" fmla="*/ 106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8" h="541">
                  <a:moveTo>
                    <a:pt x="344" y="106"/>
                  </a:moveTo>
                  <a:lnTo>
                    <a:pt x="293" y="47"/>
                  </a:lnTo>
                  <a:lnTo>
                    <a:pt x="256" y="157"/>
                  </a:lnTo>
                  <a:lnTo>
                    <a:pt x="136" y="87"/>
                  </a:lnTo>
                  <a:lnTo>
                    <a:pt x="161" y="194"/>
                  </a:lnTo>
                  <a:lnTo>
                    <a:pt x="37" y="205"/>
                  </a:lnTo>
                  <a:lnTo>
                    <a:pt x="117" y="289"/>
                  </a:lnTo>
                  <a:lnTo>
                    <a:pt x="0" y="322"/>
                  </a:lnTo>
                  <a:lnTo>
                    <a:pt x="99" y="384"/>
                  </a:lnTo>
                  <a:lnTo>
                    <a:pt x="40" y="446"/>
                  </a:lnTo>
                  <a:lnTo>
                    <a:pt x="143" y="457"/>
                  </a:lnTo>
                  <a:lnTo>
                    <a:pt x="147" y="541"/>
                  </a:lnTo>
                  <a:lnTo>
                    <a:pt x="227" y="454"/>
                  </a:lnTo>
                  <a:lnTo>
                    <a:pt x="260" y="494"/>
                  </a:lnTo>
                  <a:lnTo>
                    <a:pt x="297" y="435"/>
                  </a:lnTo>
                  <a:lnTo>
                    <a:pt x="348" y="472"/>
                  </a:lnTo>
                  <a:lnTo>
                    <a:pt x="366" y="399"/>
                  </a:lnTo>
                  <a:lnTo>
                    <a:pt x="447" y="435"/>
                  </a:lnTo>
                  <a:lnTo>
                    <a:pt x="440" y="358"/>
                  </a:lnTo>
                  <a:lnTo>
                    <a:pt x="568" y="391"/>
                  </a:lnTo>
                  <a:lnTo>
                    <a:pt x="491" y="307"/>
                  </a:lnTo>
                  <a:lnTo>
                    <a:pt x="549" y="282"/>
                  </a:lnTo>
                  <a:lnTo>
                    <a:pt x="509" y="234"/>
                  </a:lnTo>
                  <a:lnTo>
                    <a:pt x="648" y="164"/>
                  </a:lnTo>
                  <a:lnTo>
                    <a:pt x="491" y="161"/>
                  </a:lnTo>
                  <a:lnTo>
                    <a:pt x="538" y="77"/>
                  </a:lnTo>
                  <a:lnTo>
                    <a:pt x="436" y="142"/>
                  </a:lnTo>
                  <a:lnTo>
                    <a:pt x="443" y="0"/>
                  </a:lnTo>
                  <a:lnTo>
                    <a:pt x="344" y="106"/>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36"/>
            <p:cNvSpPr>
              <a:spLocks/>
            </p:cNvSpPr>
            <p:nvPr/>
          </p:nvSpPr>
          <p:spPr bwMode="auto">
            <a:xfrm>
              <a:off x="3524250" y="3427413"/>
              <a:ext cx="1028700" cy="858838"/>
            </a:xfrm>
            <a:custGeom>
              <a:avLst/>
              <a:gdLst>
                <a:gd name="T0" fmla="*/ 344 w 648"/>
                <a:gd name="T1" fmla="*/ 106 h 541"/>
                <a:gd name="T2" fmla="*/ 293 w 648"/>
                <a:gd name="T3" fmla="*/ 47 h 541"/>
                <a:gd name="T4" fmla="*/ 256 w 648"/>
                <a:gd name="T5" fmla="*/ 157 h 541"/>
                <a:gd name="T6" fmla="*/ 136 w 648"/>
                <a:gd name="T7" fmla="*/ 87 h 541"/>
                <a:gd name="T8" fmla="*/ 161 w 648"/>
                <a:gd name="T9" fmla="*/ 194 h 541"/>
                <a:gd name="T10" fmla="*/ 37 w 648"/>
                <a:gd name="T11" fmla="*/ 205 h 541"/>
                <a:gd name="T12" fmla="*/ 117 w 648"/>
                <a:gd name="T13" fmla="*/ 289 h 541"/>
                <a:gd name="T14" fmla="*/ 0 w 648"/>
                <a:gd name="T15" fmla="*/ 322 h 541"/>
                <a:gd name="T16" fmla="*/ 99 w 648"/>
                <a:gd name="T17" fmla="*/ 384 h 541"/>
                <a:gd name="T18" fmla="*/ 40 w 648"/>
                <a:gd name="T19" fmla="*/ 446 h 541"/>
                <a:gd name="T20" fmla="*/ 143 w 648"/>
                <a:gd name="T21" fmla="*/ 457 h 541"/>
                <a:gd name="T22" fmla="*/ 147 w 648"/>
                <a:gd name="T23" fmla="*/ 541 h 541"/>
                <a:gd name="T24" fmla="*/ 227 w 648"/>
                <a:gd name="T25" fmla="*/ 454 h 541"/>
                <a:gd name="T26" fmla="*/ 260 w 648"/>
                <a:gd name="T27" fmla="*/ 494 h 541"/>
                <a:gd name="T28" fmla="*/ 297 w 648"/>
                <a:gd name="T29" fmla="*/ 435 h 541"/>
                <a:gd name="T30" fmla="*/ 348 w 648"/>
                <a:gd name="T31" fmla="*/ 472 h 541"/>
                <a:gd name="T32" fmla="*/ 366 w 648"/>
                <a:gd name="T33" fmla="*/ 399 h 541"/>
                <a:gd name="T34" fmla="*/ 447 w 648"/>
                <a:gd name="T35" fmla="*/ 435 h 541"/>
                <a:gd name="T36" fmla="*/ 440 w 648"/>
                <a:gd name="T37" fmla="*/ 358 h 541"/>
                <a:gd name="T38" fmla="*/ 568 w 648"/>
                <a:gd name="T39" fmla="*/ 391 h 541"/>
                <a:gd name="T40" fmla="*/ 491 w 648"/>
                <a:gd name="T41" fmla="*/ 307 h 541"/>
                <a:gd name="T42" fmla="*/ 549 w 648"/>
                <a:gd name="T43" fmla="*/ 282 h 541"/>
                <a:gd name="T44" fmla="*/ 509 w 648"/>
                <a:gd name="T45" fmla="*/ 234 h 541"/>
                <a:gd name="T46" fmla="*/ 648 w 648"/>
                <a:gd name="T47" fmla="*/ 164 h 541"/>
                <a:gd name="T48" fmla="*/ 491 w 648"/>
                <a:gd name="T49" fmla="*/ 161 h 541"/>
                <a:gd name="T50" fmla="*/ 538 w 648"/>
                <a:gd name="T51" fmla="*/ 77 h 541"/>
                <a:gd name="T52" fmla="*/ 436 w 648"/>
                <a:gd name="T53" fmla="*/ 142 h 541"/>
                <a:gd name="T54" fmla="*/ 443 w 648"/>
                <a:gd name="T55" fmla="*/ 0 h 541"/>
                <a:gd name="T56" fmla="*/ 344 w 648"/>
                <a:gd name="T57" fmla="*/ 106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8" h="541">
                  <a:moveTo>
                    <a:pt x="344" y="106"/>
                  </a:moveTo>
                  <a:lnTo>
                    <a:pt x="293" y="47"/>
                  </a:lnTo>
                  <a:lnTo>
                    <a:pt x="256" y="157"/>
                  </a:lnTo>
                  <a:lnTo>
                    <a:pt x="136" y="87"/>
                  </a:lnTo>
                  <a:lnTo>
                    <a:pt x="161" y="194"/>
                  </a:lnTo>
                  <a:lnTo>
                    <a:pt x="37" y="205"/>
                  </a:lnTo>
                  <a:lnTo>
                    <a:pt x="117" y="289"/>
                  </a:lnTo>
                  <a:lnTo>
                    <a:pt x="0" y="322"/>
                  </a:lnTo>
                  <a:lnTo>
                    <a:pt x="99" y="384"/>
                  </a:lnTo>
                  <a:lnTo>
                    <a:pt x="40" y="446"/>
                  </a:lnTo>
                  <a:lnTo>
                    <a:pt x="143" y="457"/>
                  </a:lnTo>
                  <a:lnTo>
                    <a:pt x="147" y="541"/>
                  </a:lnTo>
                  <a:lnTo>
                    <a:pt x="227" y="454"/>
                  </a:lnTo>
                  <a:lnTo>
                    <a:pt x="260" y="494"/>
                  </a:lnTo>
                  <a:lnTo>
                    <a:pt x="297" y="435"/>
                  </a:lnTo>
                  <a:lnTo>
                    <a:pt x="348" y="472"/>
                  </a:lnTo>
                  <a:lnTo>
                    <a:pt x="366" y="399"/>
                  </a:lnTo>
                  <a:lnTo>
                    <a:pt x="447" y="435"/>
                  </a:lnTo>
                  <a:lnTo>
                    <a:pt x="440" y="358"/>
                  </a:lnTo>
                  <a:lnTo>
                    <a:pt x="568" y="391"/>
                  </a:lnTo>
                  <a:lnTo>
                    <a:pt x="491" y="307"/>
                  </a:lnTo>
                  <a:lnTo>
                    <a:pt x="549" y="282"/>
                  </a:lnTo>
                  <a:lnTo>
                    <a:pt x="509" y="234"/>
                  </a:lnTo>
                  <a:lnTo>
                    <a:pt x="648" y="164"/>
                  </a:lnTo>
                  <a:lnTo>
                    <a:pt x="491" y="161"/>
                  </a:lnTo>
                  <a:lnTo>
                    <a:pt x="538" y="77"/>
                  </a:lnTo>
                  <a:lnTo>
                    <a:pt x="436" y="142"/>
                  </a:lnTo>
                  <a:lnTo>
                    <a:pt x="443" y="0"/>
                  </a:lnTo>
                  <a:lnTo>
                    <a:pt x="344" y="106"/>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37"/>
            <p:cNvSpPr>
              <a:spLocks noChangeArrowheads="1"/>
            </p:cNvSpPr>
            <p:nvPr/>
          </p:nvSpPr>
          <p:spPr bwMode="auto">
            <a:xfrm>
              <a:off x="3844925" y="3740151"/>
              <a:ext cx="2596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Safety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 name="Rectangle 38"/>
            <p:cNvSpPr>
              <a:spLocks noChangeArrowheads="1"/>
            </p:cNvSpPr>
            <p:nvPr/>
          </p:nvSpPr>
          <p:spPr bwMode="auto">
            <a:xfrm>
              <a:off x="3838575" y="3868738"/>
              <a:ext cx="2693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Issues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2" name="Freeform 39"/>
            <p:cNvSpPr>
              <a:spLocks/>
            </p:cNvSpPr>
            <p:nvPr/>
          </p:nvSpPr>
          <p:spPr bwMode="auto">
            <a:xfrm>
              <a:off x="4083050" y="2967038"/>
              <a:ext cx="969962" cy="569913"/>
            </a:xfrm>
            <a:custGeom>
              <a:avLst/>
              <a:gdLst>
                <a:gd name="T0" fmla="*/ 307 w 611"/>
                <a:gd name="T1" fmla="*/ 96 h 359"/>
                <a:gd name="T2" fmla="*/ 238 w 611"/>
                <a:gd name="T3" fmla="*/ 37 h 359"/>
                <a:gd name="T4" fmla="*/ 208 w 611"/>
                <a:gd name="T5" fmla="*/ 107 h 359"/>
                <a:gd name="T6" fmla="*/ 11 w 611"/>
                <a:gd name="T7" fmla="*/ 37 h 359"/>
                <a:gd name="T8" fmla="*/ 132 w 611"/>
                <a:gd name="T9" fmla="*/ 125 h 359"/>
                <a:gd name="T10" fmla="*/ 0 w 611"/>
                <a:gd name="T11" fmla="*/ 143 h 359"/>
                <a:gd name="T12" fmla="*/ 106 w 611"/>
                <a:gd name="T13" fmla="*/ 194 h 359"/>
                <a:gd name="T14" fmla="*/ 3 w 611"/>
                <a:gd name="T15" fmla="*/ 242 h 359"/>
                <a:gd name="T16" fmla="*/ 161 w 611"/>
                <a:gd name="T17" fmla="*/ 231 h 359"/>
                <a:gd name="T18" fmla="*/ 135 w 611"/>
                <a:gd name="T19" fmla="*/ 293 h 359"/>
                <a:gd name="T20" fmla="*/ 219 w 611"/>
                <a:gd name="T21" fmla="*/ 260 h 359"/>
                <a:gd name="T22" fmla="*/ 241 w 611"/>
                <a:gd name="T23" fmla="*/ 359 h 359"/>
                <a:gd name="T24" fmla="*/ 300 w 611"/>
                <a:gd name="T25" fmla="*/ 249 h 359"/>
                <a:gd name="T26" fmla="*/ 377 w 611"/>
                <a:gd name="T27" fmla="*/ 330 h 359"/>
                <a:gd name="T28" fmla="*/ 399 w 611"/>
                <a:gd name="T29" fmla="*/ 242 h 359"/>
                <a:gd name="T30" fmla="*/ 516 w 611"/>
                <a:gd name="T31" fmla="*/ 301 h 359"/>
                <a:gd name="T32" fmla="*/ 476 w 611"/>
                <a:gd name="T33" fmla="*/ 216 h 359"/>
                <a:gd name="T34" fmla="*/ 611 w 611"/>
                <a:gd name="T35" fmla="*/ 220 h 359"/>
                <a:gd name="T36" fmla="*/ 498 w 611"/>
                <a:gd name="T37" fmla="*/ 176 h 359"/>
                <a:gd name="T38" fmla="*/ 597 w 611"/>
                <a:gd name="T39" fmla="*/ 136 h 359"/>
                <a:gd name="T40" fmla="*/ 472 w 611"/>
                <a:gd name="T41" fmla="*/ 121 h 359"/>
                <a:gd name="T42" fmla="*/ 520 w 611"/>
                <a:gd name="T43" fmla="*/ 74 h 359"/>
                <a:gd name="T44" fmla="*/ 402 w 611"/>
                <a:gd name="T45" fmla="*/ 88 h 359"/>
                <a:gd name="T46" fmla="*/ 413 w 611"/>
                <a:gd name="T47" fmla="*/ 0 h 359"/>
                <a:gd name="T48" fmla="*/ 307 w 611"/>
                <a:gd name="T49" fmla="*/ 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1" h="359">
                  <a:moveTo>
                    <a:pt x="307" y="96"/>
                  </a:moveTo>
                  <a:lnTo>
                    <a:pt x="238" y="37"/>
                  </a:lnTo>
                  <a:lnTo>
                    <a:pt x="208" y="107"/>
                  </a:lnTo>
                  <a:lnTo>
                    <a:pt x="11" y="37"/>
                  </a:lnTo>
                  <a:lnTo>
                    <a:pt x="132" y="125"/>
                  </a:lnTo>
                  <a:lnTo>
                    <a:pt x="0" y="143"/>
                  </a:lnTo>
                  <a:lnTo>
                    <a:pt x="106" y="194"/>
                  </a:lnTo>
                  <a:lnTo>
                    <a:pt x="3" y="242"/>
                  </a:lnTo>
                  <a:lnTo>
                    <a:pt x="161" y="231"/>
                  </a:lnTo>
                  <a:lnTo>
                    <a:pt x="135" y="293"/>
                  </a:lnTo>
                  <a:lnTo>
                    <a:pt x="219" y="260"/>
                  </a:lnTo>
                  <a:lnTo>
                    <a:pt x="241" y="359"/>
                  </a:lnTo>
                  <a:lnTo>
                    <a:pt x="300" y="249"/>
                  </a:lnTo>
                  <a:lnTo>
                    <a:pt x="377" y="330"/>
                  </a:lnTo>
                  <a:lnTo>
                    <a:pt x="399" y="242"/>
                  </a:lnTo>
                  <a:lnTo>
                    <a:pt x="516" y="301"/>
                  </a:lnTo>
                  <a:lnTo>
                    <a:pt x="476" y="216"/>
                  </a:lnTo>
                  <a:lnTo>
                    <a:pt x="611" y="220"/>
                  </a:lnTo>
                  <a:lnTo>
                    <a:pt x="498" y="176"/>
                  </a:lnTo>
                  <a:lnTo>
                    <a:pt x="597" y="136"/>
                  </a:lnTo>
                  <a:lnTo>
                    <a:pt x="472" y="121"/>
                  </a:lnTo>
                  <a:lnTo>
                    <a:pt x="520" y="74"/>
                  </a:lnTo>
                  <a:lnTo>
                    <a:pt x="402" y="88"/>
                  </a:lnTo>
                  <a:lnTo>
                    <a:pt x="413" y="0"/>
                  </a:lnTo>
                  <a:lnTo>
                    <a:pt x="307" y="96"/>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40"/>
            <p:cNvSpPr>
              <a:spLocks/>
            </p:cNvSpPr>
            <p:nvPr/>
          </p:nvSpPr>
          <p:spPr bwMode="auto">
            <a:xfrm>
              <a:off x="4083050" y="2967038"/>
              <a:ext cx="969962" cy="569913"/>
            </a:xfrm>
            <a:custGeom>
              <a:avLst/>
              <a:gdLst>
                <a:gd name="T0" fmla="*/ 307 w 611"/>
                <a:gd name="T1" fmla="*/ 96 h 359"/>
                <a:gd name="T2" fmla="*/ 238 w 611"/>
                <a:gd name="T3" fmla="*/ 37 h 359"/>
                <a:gd name="T4" fmla="*/ 208 w 611"/>
                <a:gd name="T5" fmla="*/ 107 h 359"/>
                <a:gd name="T6" fmla="*/ 11 w 611"/>
                <a:gd name="T7" fmla="*/ 37 h 359"/>
                <a:gd name="T8" fmla="*/ 132 w 611"/>
                <a:gd name="T9" fmla="*/ 125 h 359"/>
                <a:gd name="T10" fmla="*/ 0 w 611"/>
                <a:gd name="T11" fmla="*/ 143 h 359"/>
                <a:gd name="T12" fmla="*/ 106 w 611"/>
                <a:gd name="T13" fmla="*/ 194 h 359"/>
                <a:gd name="T14" fmla="*/ 3 w 611"/>
                <a:gd name="T15" fmla="*/ 242 h 359"/>
                <a:gd name="T16" fmla="*/ 161 w 611"/>
                <a:gd name="T17" fmla="*/ 231 h 359"/>
                <a:gd name="T18" fmla="*/ 135 w 611"/>
                <a:gd name="T19" fmla="*/ 293 h 359"/>
                <a:gd name="T20" fmla="*/ 219 w 611"/>
                <a:gd name="T21" fmla="*/ 260 h 359"/>
                <a:gd name="T22" fmla="*/ 241 w 611"/>
                <a:gd name="T23" fmla="*/ 359 h 359"/>
                <a:gd name="T24" fmla="*/ 300 w 611"/>
                <a:gd name="T25" fmla="*/ 249 h 359"/>
                <a:gd name="T26" fmla="*/ 377 w 611"/>
                <a:gd name="T27" fmla="*/ 330 h 359"/>
                <a:gd name="T28" fmla="*/ 399 w 611"/>
                <a:gd name="T29" fmla="*/ 242 h 359"/>
                <a:gd name="T30" fmla="*/ 516 w 611"/>
                <a:gd name="T31" fmla="*/ 301 h 359"/>
                <a:gd name="T32" fmla="*/ 476 w 611"/>
                <a:gd name="T33" fmla="*/ 216 h 359"/>
                <a:gd name="T34" fmla="*/ 611 w 611"/>
                <a:gd name="T35" fmla="*/ 220 h 359"/>
                <a:gd name="T36" fmla="*/ 498 w 611"/>
                <a:gd name="T37" fmla="*/ 176 h 359"/>
                <a:gd name="T38" fmla="*/ 597 w 611"/>
                <a:gd name="T39" fmla="*/ 136 h 359"/>
                <a:gd name="T40" fmla="*/ 472 w 611"/>
                <a:gd name="T41" fmla="*/ 121 h 359"/>
                <a:gd name="T42" fmla="*/ 520 w 611"/>
                <a:gd name="T43" fmla="*/ 74 h 359"/>
                <a:gd name="T44" fmla="*/ 402 w 611"/>
                <a:gd name="T45" fmla="*/ 88 h 359"/>
                <a:gd name="T46" fmla="*/ 413 w 611"/>
                <a:gd name="T47" fmla="*/ 0 h 359"/>
                <a:gd name="T48" fmla="*/ 307 w 611"/>
                <a:gd name="T49" fmla="*/ 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1" h="359">
                  <a:moveTo>
                    <a:pt x="307" y="96"/>
                  </a:moveTo>
                  <a:lnTo>
                    <a:pt x="238" y="37"/>
                  </a:lnTo>
                  <a:lnTo>
                    <a:pt x="208" y="107"/>
                  </a:lnTo>
                  <a:lnTo>
                    <a:pt x="11" y="37"/>
                  </a:lnTo>
                  <a:lnTo>
                    <a:pt x="132" y="125"/>
                  </a:lnTo>
                  <a:lnTo>
                    <a:pt x="0" y="143"/>
                  </a:lnTo>
                  <a:lnTo>
                    <a:pt x="106" y="194"/>
                  </a:lnTo>
                  <a:lnTo>
                    <a:pt x="3" y="242"/>
                  </a:lnTo>
                  <a:lnTo>
                    <a:pt x="161" y="231"/>
                  </a:lnTo>
                  <a:lnTo>
                    <a:pt x="135" y="293"/>
                  </a:lnTo>
                  <a:lnTo>
                    <a:pt x="219" y="260"/>
                  </a:lnTo>
                  <a:lnTo>
                    <a:pt x="241" y="359"/>
                  </a:lnTo>
                  <a:lnTo>
                    <a:pt x="300" y="249"/>
                  </a:lnTo>
                  <a:lnTo>
                    <a:pt x="377" y="330"/>
                  </a:lnTo>
                  <a:lnTo>
                    <a:pt x="399" y="242"/>
                  </a:lnTo>
                  <a:lnTo>
                    <a:pt x="516" y="301"/>
                  </a:lnTo>
                  <a:lnTo>
                    <a:pt x="476" y="216"/>
                  </a:lnTo>
                  <a:lnTo>
                    <a:pt x="611" y="220"/>
                  </a:lnTo>
                  <a:lnTo>
                    <a:pt x="498" y="176"/>
                  </a:lnTo>
                  <a:lnTo>
                    <a:pt x="597" y="136"/>
                  </a:lnTo>
                  <a:lnTo>
                    <a:pt x="472" y="121"/>
                  </a:lnTo>
                  <a:lnTo>
                    <a:pt x="520" y="74"/>
                  </a:lnTo>
                  <a:lnTo>
                    <a:pt x="402" y="88"/>
                  </a:lnTo>
                  <a:lnTo>
                    <a:pt x="413" y="0"/>
                  </a:lnTo>
                  <a:lnTo>
                    <a:pt x="307" y="96"/>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Rectangle 41"/>
            <p:cNvSpPr>
              <a:spLocks noChangeArrowheads="1"/>
            </p:cNvSpPr>
            <p:nvPr/>
          </p:nvSpPr>
          <p:spPr bwMode="auto">
            <a:xfrm>
              <a:off x="4146550" y="3170238"/>
              <a:ext cx="6732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Insurance Costs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6" name="Rectangle 43"/>
            <p:cNvSpPr>
              <a:spLocks noChangeArrowheads="1"/>
            </p:cNvSpPr>
            <p:nvPr/>
          </p:nvSpPr>
          <p:spPr bwMode="auto">
            <a:xfrm>
              <a:off x="4786312" y="998538"/>
              <a:ext cx="73818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Affected process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7" name="Rectangle 44"/>
            <p:cNvSpPr>
              <a:spLocks noChangeArrowheads="1"/>
            </p:cNvSpPr>
            <p:nvPr/>
          </p:nvSpPr>
          <p:spPr bwMode="auto">
            <a:xfrm>
              <a:off x="4762500" y="1149351"/>
              <a:ext cx="7826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costs are typically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8" name="Rectangle 45"/>
            <p:cNvSpPr>
              <a:spLocks noChangeArrowheads="1"/>
            </p:cNvSpPr>
            <p:nvPr/>
          </p:nvSpPr>
          <p:spPr bwMode="auto">
            <a:xfrm>
              <a:off x="4860925" y="1306513"/>
              <a:ext cx="5289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8</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9" name="Rectangle 46"/>
            <p:cNvSpPr>
              <a:spLocks noChangeArrowheads="1"/>
            </p:cNvSpPr>
            <p:nvPr/>
          </p:nvSpPr>
          <p:spPr bwMode="auto">
            <a:xfrm>
              <a:off x="4930775" y="1306513"/>
              <a:ext cx="324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0" name="Rectangle 47"/>
            <p:cNvSpPr>
              <a:spLocks noChangeArrowheads="1"/>
            </p:cNvSpPr>
            <p:nvPr/>
          </p:nvSpPr>
          <p:spPr bwMode="auto">
            <a:xfrm>
              <a:off x="4978400" y="1306513"/>
              <a:ext cx="54702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12 times the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1" name="Rectangle 48"/>
            <p:cNvSpPr>
              <a:spLocks noChangeArrowheads="1"/>
            </p:cNvSpPr>
            <p:nvPr/>
          </p:nvSpPr>
          <p:spPr bwMode="auto">
            <a:xfrm>
              <a:off x="4821237" y="1457326"/>
              <a:ext cx="6648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chemical spend</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3" name="Rectangle 50"/>
            <p:cNvSpPr>
              <a:spLocks noChangeArrowheads="1"/>
            </p:cNvSpPr>
            <p:nvPr/>
          </p:nvSpPr>
          <p:spPr bwMode="auto">
            <a:xfrm>
              <a:off x="1193800" y="1003301"/>
              <a:ext cx="10988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The largest single budget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4" name="Rectangle 51"/>
            <p:cNvSpPr>
              <a:spLocks noChangeArrowheads="1"/>
            </p:cNvSpPr>
            <p:nvPr/>
          </p:nvSpPr>
          <p:spPr bwMode="auto">
            <a:xfrm>
              <a:off x="1106488" y="1155701"/>
              <a:ext cx="122990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item is typically tooling costs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5" name="Rectangle 52"/>
            <p:cNvSpPr>
              <a:spLocks noChangeArrowheads="1"/>
            </p:cNvSpPr>
            <p:nvPr/>
          </p:nvSpPr>
          <p:spPr bwMode="auto">
            <a:xfrm>
              <a:off x="1089025" y="1311276"/>
              <a:ext cx="1259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which are directly affected by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 name="Rectangle 53"/>
            <p:cNvSpPr>
              <a:spLocks noChangeArrowheads="1"/>
            </p:cNvSpPr>
            <p:nvPr/>
          </p:nvSpPr>
          <p:spPr bwMode="auto">
            <a:xfrm>
              <a:off x="1350963" y="1463676"/>
              <a:ext cx="84157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metal working fluids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7" name="Picture 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5763" y="1055688"/>
              <a:ext cx="5538787"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Rectangle 55"/>
            <p:cNvSpPr>
              <a:spLocks noChangeArrowheads="1"/>
            </p:cNvSpPr>
            <p:nvPr/>
          </p:nvSpPr>
          <p:spPr bwMode="auto">
            <a:xfrm>
              <a:off x="2995613" y="1485901"/>
              <a:ext cx="45204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pitchFamily="34" charset="0"/>
                  <a:cs typeface="Arial" pitchFamily="34" charset="0"/>
                </a:rPr>
                <a:t>Chemical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Rectangle 56"/>
            <p:cNvSpPr>
              <a:spLocks noChangeArrowheads="1"/>
            </p:cNvSpPr>
            <p:nvPr/>
          </p:nvSpPr>
          <p:spPr bwMode="auto">
            <a:xfrm>
              <a:off x="2995613" y="1643063"/>
              <a:ext cx="2933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pitchFamily="34" charset="0"/>
                  <a:cs typeface="Arial" pitchFamily="34" charset="0"/>
                </a:rPr>
                <a:t>Spend</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Freeform 57"/>
            <p:cNvSpPr>
              <a:spLocks/>
            </p:cNvSpPr>
            <p:nvPr/>
          </p:nvSpPr>
          <p:spPr bwMode="auto">
            <a:xfrm>
              <a:off x="1152525" y="1905001"/>
              <a:ext cx="971550" cy="690563"/>
            </a:xfrm>
            <a:custGeom>
              <a:avLst/>
              <a:gdLst>
                <a:gd name="T0" fmla="*/ 308 w 612"/>
                <a:gd name="T1" fmla="*/ 117 h 435"/>
                <a:gd name="T2" fmla="*/ 238 w 612"/>
                <a:gd name="T3" fmla="*/ 47 h 435"/>
                <a:gd name="T4" fmla="*/ 209 w 612"/>
                <a:gd name="T5" fmla="*/ 128 h 435"/>
                <a:gd name="T6" fmla="*/ 11 w 612"/>
                <a:gd name="T7" fmla="*/ 47 h 435"/>
                <a:gd name="T8" fmla="*/ 132 w 612"/>
                <a:gd name="T9" fmla="*/ 153 h 435"/>
                <a:gd name="T10" fmla="*/ 0 w 612"/>
                <a:gd name="T11" fmla="*/ 175 h 435"/>
                <a:gd name="T12" fmla="*/ 106 w 612"/>
                <a:gd name="T13" fmla="*/ 238 h 435"/>
                <a:gd name="T14" fmla="*/ 4 w 612"/>
                <a:gd name="T15" fmla="*/ 292 h 435"/>
                <a:gd name="T16" fmla="*/ 161 w 612"/>
                <a:gd name="T17" fmla="*/ 281 h 435"/>
                <a:gd name="T18" fmla="*/ 136 w 612"/>
                <a:gd name="T19" fmla="*/ 355 h 435"/>
                <a:gd name="T20" fmla="*/ 220 w 612"/>
                <a:gd name="T21" fmla="*/ 314 h 435"/>
                <a:gd name="T22" fmla="*/ 242 w 612"/>
                <a:gd name="T23" fmla="*/ 435 h 435"/>
                <a:gd name="T24" fmla="*/ 301 w 612"/>
                <a:gd name="T25" fmla="*/ 300 h 435"/>
                <a:gd name="T26" fmla="*/ 374 w 612"/>
                <a:gd name="T27" fmla="*/ 399 h 435"/>
                <a:gd name="T28" fmla="*/ 396 w 612"/>
                <a:gd name="T29" fmla="*/ 292 h 435"/>
                <a:gd name="T30" fmla="*/ 513 w 612"/>
                <a:gd name="T31" fmla="*/ 366 h 435"/>
                <a:gd name="T32" fmla="*/ 476 w 612"/>
                <a:gd name="T33" fmla="*/ 260 h 435"/>
                <a:gd name="T34" fmla="*/ 612 w 612"/>
                <a:gd name="T35" fmla="*/ 267 h 435"/>
                <a:gd name="T36" fmla="*/ 498 w 612"/>
                <a:gd name="T37" fmla="*/ 212 h 435"/>
                <a:gd name="T38" fmla="*/ 597 w 612"/>
                <a:gd name="T39" fmla="*/ 164 h 435"/>
                <a:gd name="T40" fmla="*/ 473 w 612"/>
                <a:gd name="T41" fmla="*/ 150 h 435"/>
                <a:gd name="T42" fmla="*/ 520 w 612"/>
                <a:gd name="T43" fmla="*/ 91 h 435"/>
                <a:gd name="T44" fmla="*/ 399 w 612"/>
                <a:gd name="T45" fmla="*/ 109 h 435"/>
                <a:gd name="T46" fmla="*/ 410 w 612"/>
                <a:gd name="T47" fmla="*/ 0 h 435"/>
                <a:gd name="T48" fmla="*/ 308 w 612"/>
                <a:gd name="T49" fmla="*/ 11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2" h="435">
                  <a:moveTo>
                    <a:pt x="308" y="117"/>
                  </a:moveTo>
                  <a:lnTo>
                    <a:pt x="238" y="47"/>
                  </a:lnTo>
                  <a:lnTo>
                    <a:pt x="209" y="128"/>
                  </a:lnTo>
                  <a:lnTo>
                    <a:pt x="11" y="47"/>
                  </a:lnTo>
                  <a:lnTo>
                    <a:pt x="132" y="153"/>
                  </a:lnTo>
                  <a:lnTo>
                    <a:pt x="0" y="175"/>
                  </a:lnTo>
                  <a:lnTo>
                    <a:pt x="106" y="238"/>
                  </a:lnTo>
                  <a:lnTo>
                    <a:pt x="4" y="292"/>
                  </a:lnTo>
                  <a:lnTo>
                    <a:pt x="161" y="281"/>
                  </a:lnTo>
                  <a:lnTo>
                    <a:pt x="136" y="355"/>
                  </a:lnTo>
                  <a:lnTo>
                    <a:pt x="220" y="314"/>
                  </a:lnTo>
                  <a:lnTo>
                    <a:pt x="242" y="435"/>
                  </a:lnTo>
                  <a:lnTo>
                    <a:pt x="301" y="300"/>
                  </a:lnTo>
                  <a:lnTo>
                    <a:pt x="374" y="399"/>
                  </a:lnTo>
                  <a:lnTo>
                    <a:pt x="396" y="292"/>
                  </a:lnTo>
                  <a:lnTo>
                    <a:pt x="513" y="366"/>
                  </a:lnTo>
                  <a:lnTo>
                    <a:pt x="476" y="260"/>
                  </a:lnTo>
                  <a:lnTo>
                    <a:pt x="612" y="267"/>
                  </a:lnTo>
                  <a:lnTo>
                    <a:pt x="498" y="212"/>
                  </a:lnTo>
                  <a:lnTo>
                    <a:pt x="597" y="164"/>
                  </a:lnTo>
                  <a:lnTo>
                    <a:pt x="473" y="150"/>
                  </a:lnTo>
                  <a:lnTo>
                    <a:pt x="520" y="91"/>
                  </a:lnTo>
                  <a:lnTo>
                    <a:pt x="399" y="109"/>
                  </a:lnTo>
                  <a:lnTo>
                    <a:pt x="410" y="0"/>
                  </a:lnTo>
                  <a:lnTo>
                    <a:pt x="308" y="11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58"/>
            <p:cNvSpPr>
              <a:spLocks/>
            </p:cNvSpPr>
            <p:nvPr/>
          </p:nvSpPr>
          <p:spPr bwMode="auto">
            <a:xfrm>
              <a:off x="1152525" y="1905001"/>
              <a:ext cx="971550" cy="690563"/>
            </a:xfrm>
            <a:custGeom>
              <a:avLst/>
              <a:gdLst>
                <a:gd name="T0" fmla="*/ 308 w 612"/>
                <a:gd name="T1" fmla="*/ 117 h 435"/>
                <a:gd name="T2" fmla="*/ 238 w 612"/>
                <a:gd name="T3" fmla="*/ 47 h 435"/>
                <a:gd name="T4" fmla="*/ 209 w 612"/>
                <a:gd name="T5" fmla="*/ 128 h 435"/>
                <a:gd name="T6" fmla="*/ 11 w 612"/>
                <a:gd name="T7" fmla="*/ 47 h 435"/>
                <a:gd name="T8" fmla="*/ 132 w 612"/>
                <a:gd name="T9" fmla="*/ 153 h 435"/>
                <a:gd name="T10" fmla="*/ 0 w 612"/>
                <a:gd name="T11" fmla="*/ 175 h 435"/>
                <a:gd name="T12" fmla="*/ 106 w 612"/>
                <a:gd name="T13" fmla="*/ 238 h 435"/>
                <a:gd name="T14" fmla="*/ 4 w 612"/>
                <a:gd name="T15" fmla="*/ 292 h 435"/>
                <a:gd name="T16" fmla="*/ 161 w 612"/>
                <a:gd name="T17" fmla="*/ 281 h 435"/>
                <a:gd name="T18" fmla="*/ 136 w 612"/>
                <a:gd name="T19" fmla="*/ 355 h 435"/>
                <a:gd name="T20" fmla="*/ 220 w 612"/>
                <a:gd name="T21" fmla="*/ 314 h 435"/>
                <a:gd name="T22" fmla="*/ 242 w 612"/>
                <a:gd name="T23" fmla="*/ 435 h 435"/>
                <a:gd name="T24" fmla="*/ 301 w 612"/>
                <a:gd name="T25" fmla="*/ 300 h 435"/>
                <a:gd name="T26" fmla="*/ 374 w 612"/>
                <a:gd name="T27" fmla="*/ 399 h 435"/>
                <a:gd name="T28" fmla="*/ 396 w 612"/>
                <a:gd name="T29" fmla="*/ 292 h 435"/>
                <a:gd name="T30" fmla="*/ 513 w 612"/>
                <a:gd name="T31" fmla="*/ 366 h 435"/>
                <a:gd name="T32" fmla="*/ 476 w 612"/>
                <a:gd name="T33" fmla="*/ 260 h 435"/>
                <a:gd name="T34" fmla="*/ 612 w 612"/>
                <a:gd name="T35" fmla="*/ 267 h 435"/>
                <a:gd name="T36" fmla="*/ 498 w 612"/>
                <a:gd name="T37" fmla="*/ 212 h 435"/>
                <a:gd name="T38" fmla="*/ 597 w 612"/>
                <a:gd name="T39" fmla="*/ 164 h 435"/>
                <a:gd name="T40" fmla="*/ 473 w 612"/>
                <a:gd name="T41" fmla="*/ 150 h 435"/>
                <a:gd name="T42" fmla="*/ 520 w 612"/>
                <a:gd name="T43" fmla="*/ 91 h 435"/>
                <a:gd name="T44" fmla="*/ 399 w 612"/>
                <a:gd name="T45" fmla="*/ 109 h 435"/>
                <a:gd name="T46" fmla="*/ 410 w 612"/>
                <a:gd name="T47" fmla="*/ 0 h 435"/>
                <a:gd name="T48" fmla="*/ 308 w 612"/>
                <a:gd name="T49" fmla="*/ 11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2" h="435">
                  <a:moveTo>
                    <a:pt x="308" y="117"/>
                  </a:moveTo>
                  <a:lnTo>
                    <a:pt x="238" y="47"/>
                  </a:lnTo>
                  <a:lnTo>
                    <a:pt x="209" y="128"/>
                  </a:lnTo>
                  <a:lnTo>
                    <a:pt x="11" y="47"/>
                  </a:lnTo>
                  <a:lnTo>
                    <a:pt x="132" y="153"/>
                  </a:lnTo>
                  <a:lnTo>
                    <a:pt x="0" y="175"/>
                  </a:lnTo>
                  <a:lnTo>
                    <a:pt x="106" y="238"/>
                  </a:lnTo>
                  <a:lnTo>
                    <a:pt x="4" y="292"/>
                  </a:lnTo>
                  <a:lnTo>
                    <a:pt x="161" y="281"/>
                  </a:lnTo>
                  <a:lnTo>
                    <a:pt x="136" y="355"/>
                  </a:lnTo>
                  <a:lnTo>
                    <a:pt x="220" y="314"/>
                  </a:lnTo>
                  <a:lnTo>
                    <a:pt x="242" y="435"/>
                  </a:lnTo>
                  <a:lnTo>
                    <a:pt x="301" y="300"/>
                  </a:lnTo>
                  <a:lnTo>
                    <a:pt x="374" y="399"/>
                  </a:lnTo>
                  <a:lnTo>
                    <a:pt x="396" y="292"/>
                  </a:lnTo>
                  <a:lnTo>
                    <a:pt x="513" y="366"/>
                  </a:lnTo>
                  <a:lnTo>
                    <a:pt x="476" y="260"/>
                  </a:lnTo>
                  <a:lnTo>
                    <a:pt x="612" y="267"/>
                  </a:lnTo>
                  <a:lnTo>
                    <a:pt x="498" y="212"/>
                  </a:lnTo>
                  <a:lnTo>
                    <a:pt x="597" y="164"/>
                  </a:lnTo>
                  <a:lnTo>
                    <a:pt x="473" y="150"/>
                  </a:lnTo>
                  <a:lnTo>
                    <a:pt x="520" y="91"/>
                  </a:lnTo>
                  <a:lnTo>
                    <a:pt x="399" y="109"/>
                  </a:lnTo>
                  <a:lnTo>
                    <a:pt x="410" y="0"/>
                  </a:lnTo>
                  <a:lnTo>
                    <a:pt x="308" y="11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59"/>
            <p:cNvSpPr>
              <a:spLocks noChangeArrowheads="1"/>
            </p:cNvSpPr>
            <p:nvPr/>
          </p:nvSpPr>
          <p:spPr bwMode="auto">
            <a:xfrm>
              <a:off x="1338263" y="2165351"/>
              <a:ext cx="50013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Productivity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Freeform 60"/>
            <p:cNvSpPr>
              <a:spLocks/>
            </p:cNvSpPr>
            <p:nvPr/>
          </p:nvSpPr>
          <p:spPr bwMode="auto">
            <a:xfrm>
              <a:off x="3576637" y="1852613"/>
              <a:ext cx="1028700" cy="858838"/>
            </a:xfrm>
            <a:custGeom>
              <a:avLst/>
              <a:gdLst>
                <a:gd name="T0" fmla="*/ 326 w 648"/>
                <a:gd name="T1" fmla="*/ 146 h 541"/>
                <a:gd name="T2" fmla="*/ 253 w 648"/>
                <a:gd name="T3" fmla="*/ 58 h 541"/>
                <a:gd name="T4" fmla="*/ 220 w 648"/>
                <a:gd name="T5" fmla="*/ 161 h 541"/>
                <a:gd name="T6" fmla="*/ 11 w 648"/>
                <a:gd name="T7" fmla="*/ 58 h 541"/>
                <a:gd name="T8" fmla="*/ 139 w 648"/>
                <a:gd name="T9" fmla="*/ 190 h 541"/>
                <a:gd name="T10" fmla="*/ 0 w 648"/>
                <a:gd name="T11" fmla="*/ 216 h 541"/>
                <a:gd name="T12" fmla="*/ 114 w 648"/>
                <a:gd name="T13" fmla="*/ 296 h 541"/>
                <a:gd name="T14" fmla="*/ 4 w 648"/>
                <a:gd name="T15" fmla="*/ 366 h 541"/>
                <a:gd name="T16" fmla="*/ 172 w 648"/>
                <a:gd name="T17" fmla="*/ 351 h 541"/>
                <a:gd name="T18" fmla="*/ 143 w 648"/>
                <a:gd name="T19" fmla="*/ 443 h 541"/>
                <a:gd name="T20" fmla="*/ 231 w 648"/>
                <a:gd name="T21" fmla="*/ 391 h 541"/>
                <a:gd name="T22" fmla="*/ 256 w 648"/>
                <a:gd name="T23" fmla="*/ 541 h 541"/>
                <a:gd name="T24" fmla="*/ 315 w 648"/>
                <a:gd name="T25" fmla="*/ 377 h 541"/>
                <a:gd name="T26" fmla="*/ 399 w 648"/>
                <a:gd name="T27" fmla="*/ 494 h 541"/>
                <a:gd name="T28" fmla="*/ 421 w 648"/>
                <a:gd name="T29" fmla="*/ 362 h 541"/>
                <a:gd name="T30" fmla="*/ 546 w 648"/>
                <a:gd name="T31" fmla="*/ 454 h 541"/>
                <a:gd name="T32" fmla="*/ 505 w 648"/>
                <a:gd name="T33" fmla="*/ 325 h 541"/>
                <a:gd name="T34" fmla="*/ 648 w 648"/>
                <a:gd name="T35" fmla="*/ 333 h 541"/>
                <a:gd name="T36" fmla="*/ 527 w 648"/>
                <a:gd name="T37" fmla="*/ 263 h 541"/>
                <a:gd name="T38" fmla="*/ 634 w 648"/>
                <a:gd name="T39" fmla="*/ 205 h 541"/>
                <a:gd name="T40" fmla="*/ 502 w 648"/>
                <a:gd name="T41" fmla="*/ 183 h 541"/>
                <a:gd name="T42" fmla="*/ 553 w 648"/>
                <a:gd name="T43" fmla="*/ 113 h 541"/>
                <a:gd name="T44" fmla="*/ 425 w 648"/>
                <a:gd name="T45" fmla="*/ 135 h 541"/>
                <a:gd name="T46" fmla="*/ 436 w 648"/>
                <a:gd name="T47" fmla="*/ 0 h 541"/>
                <a:gd name="T48" fmla="*/ 326 w 648"/>
                <a:gd name="T49" fmla="*/ 146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8" h="541">
                  <a:moveTo>
                    <a:pt x="326" y="146"/>
                  </a:moveTo>
                  <a:lnTo>
                    <a:pt x="253" y="58"/>
                  </a:lnTo>
                  <a:lnTo>
                    <a:pt x="220" y="161"/>
                  </a:lnTo>
                  <a:lnTo>
                    <a:pt x="11" y="58"/>
                  </a:lnTo>
                  <a:lnTo>
                    <a:pt x="139" y="190"/>
                  </a:lnTo>
                  <a:lnTo>
                    <a:pt x="0" y="216"/>
                  </a:lnTo>
                  <a:lnTo>
                    <a:pt x="114" y="296"/>
                  </a:lnTo>
                  <a:lnTo>
                    <a:pt x="4" y="366"/>
                  </a:lnTo>
                  <a:lnTo>
                    <a:pt x="172" y="351"/>
                  </a:lnTo>
                  <a:lnTo>
                    <a:pt x="143" y="443"/>
                  </a:lnTo>
                  <a:lnTo>
                    <a:pt x="231" y="391"/>
                  </a:lnTo>
                  <a:lnTo>
                    <a:pt x="256" y="541"/>
                  </a:lnTo>
                  <a:lnTo>
                    <a:pt x="315" y="377"/>
                  </a:lnTo>
                  <a:lnTo>
                    <a:pt x="399" y="494"/>
                  </a:lnTo>
                  <a:lnTo>
                    <a:pt x="421" y="362"/>
                  </a:lnTo>
                  <a:lnTo>
                    <a:pt x="546" y="454"/>
                  </a:lnTo>
                  <a:lnTo>
                    <a:pt x="505" y="325"/>
                  </a:lnTo>
                  <a:lnTo>
                    <a:pt x="648" y="333"/>
                  </a:lnTo>
                  <a:lnTo>
                    <a:pt x="527" y="263"/>
                  </a:lnTo>
                  <a:lnTo>
                    <a:pt x="634" y="205"/>
                  </a:lnTo>
                  <a:lnTo>
                    <a:pt x="502" y="183"/>
                  </a:lnTo>
                  <a:lnTo>
                    <a:pt x="553" y="113"/>
                  </a:lnTo>
                  <a:lnTo>
                    <a:pt x="425" y="135"/>
                  </a:lnTo>
                  <a:lnTo>
                    <a:pt x="436" y="0"/>
                  </a:lnTo>
                  <a:lnTo>
                    <a:pt x="326" y="146"/>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61"/>
            <p:cNvSpPr>
              <a:spLocks/>
            </p:cNvSpPr>
            <p:nvPr/>
          </p:nvSpPr>
          <p:spPr bwMode="auto">
            <a:xfrm>
              <a:off x="3576637" y="1852613"/>
              <a:ext cx="1028700" cy="858838"/>
            </a:xfrm>
            <a:custGeom>
              <a:avLst/>
              <a:gdLst>
                <a:gd name="T0" fmla="*/ 326 w 648"/>
                <a:gd name="T1" fmla="*/ 146 h 541"/>
                <a:gd name="T2" fmla="*/ 253 w 648"/>
                <a:gd name="T3" fmla="*/ 58 h 541"/>
                <a:gd name="T4" fmla="*/ 220 w 648"/>
                <a:gd name="T5" fmla="*/ 161 h 541"/>
                <a:gd name="T6" fmla="*/ 11 w 648"/>
                <a:gd name="T7" fmla="*/ 58 h 541"/>
                <a:gd name="T8" fmla="*/ 139 w 648"/>
                <a:gd name="T9" fmla="*/ 190 h 541"/>
                <a:gd name="T10" fmla="*/ 0 w 648"/>
                <a:gd name="T11" fmla="*/ 216 h 541"/>
                <a:gd name="T12" fmla="*/ 114 w 648"/>
                <a:gd name="T13" fmla="*/ 296 h 541"/>
                <a:gd name="T14" fmla="*/ 4 w 648"/>
                <a:gd name="T15" fmla="*/ 366 h 541"/>
                <a:gd name="T16" fmla="*/ 172 w 648"/>
                <a:gd name="T17" fmla="*/ 351 h 541"/>
                <a:gd name="T18" fmla="*/ 143 w 648"/>
                <a:gd name="T19" fmla="*/ 443 h 541"/>
                <a:gd name="T20" fmla="*/ 231 w 648"/>
                <a:gd name="T21" fmla="*/ 391 h 541"/>
                <a:gd name="T22" fmla="*/ 256 w 648"/>
                <a:gd name="T23" fmla="*/ 541 h 541"/>
                <a:gd name="T24" fmla="*/ 315 w 648"/>
                <a:gd name="T25" fmla="*/ 377 h 541"/>
                <a:gd name="T26" fmla="*/ 399 w 648"/>
                <a:gd name="T27" fmla="*/ 494 h 541"/>
                <a:gd name="T28" fmla="*/ 421 w 648"/>
                <a:gd name="T29" fmla="*/ 362 h 541"/>
                <a:gd name="T30" fmla="*/ 546 w 648"/>
                <a:gd name="T31" fmla="*/ 454 h 541"/>
                <a:gd name="T32" fmla="*/ 505 w 648"/>
                <a:gd name="T33" fmla="*/ 325 h 541"/>
                <a:gd name="T34" fmla="*/ 648 w 648"/>
                <a:gd name="T35" fmla="*/ 333 h 541"/>
                <a:gd name="T36" fmla="*/ 527 w 648"/>
                <a:gd name="T37" fmla="*/ 263 h 541"/>
                <a:gd name="T38" fmla="*/ 634 w 648"/>
                <a:gd name="T39" fmla="*/ 205 h 541"/>
                <a:gd name="T40" fmla="*/ 502 w 648"/>
                <a:gd name="T41" fmla="*/ 183 h 541"/>
                <a:gd name="T42" fmla="*/ 553 w 648"/>
                <a:gd name="T43" fmla="*/ 113 h 541"/>
                <a:gd name="T44" fmla="*/ 425 w 648"/>
                <a:gd name="T45" fmla="*/ 135 h 541"/>
                <a:gd name="T46" fmla="*/ 436 w 648"/>
                <a:gd name="T47" fmla="*/ 0 h 541"/>
                <a:gd name="T48" fmla="*/ 326 w 648"/>
                <a:gd name="T49" fmla="*/ 146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8" h="541">
                  <a:moveTo>
                    <a:pt x="326" y="146"/>
                  </a:moveTo>
                  <a:lnTo>
                    <a:pt x="253" y="58"/>
                  </a:lnTo>
                  <a:lnTo>
                    <a:pt x="220" y="161"/>
                  </a:lnTo>
                  <a:lnTo>
                    <a:pt x="11" y="58"/>
                  </a:lnTo>
                  <a:lnTo>
                    <a:pt x="139" y="190"/>
                  </a:lnTo>
                  <a:lnTo>
                    <a:pt x="0" y="216"/>
                  </a:lnTo>
                  <a:lnTo>
                    <a:pt x="114" y="296"/>
                  </a:lnTo>
                  <a:lnTo>
                    <a:pt x="4" y="366"/>
                  </a:lnTo>
                  <a:lnTo>
                    <a:pt x="172" y="351"/>
                  </a:lnTo>
                  <a:lnTo>
                    <a:pt x="143" y="443"/>
                  </a:lnTo>
                  <a:lnTo>
                    <a:pt x="231" y="391"/>
                  </a:lnTo>
                  <a:lnTo>
                    <a:pt x="256" y="541"/>
                  </a:lnTo>
                  <a:lnTo>
                    <a:pt x="315" y="377"/>
                  </a:lnTo>
                  <a:lnTo>
                    <a:pt x="399" y="494"/>
                  </a:lnTo>
                  <a:lnTo>
                    <a:pt x="421" y="362"/>
                  </a:lnTo>
                  <a:lnTo>
                    <a:pt x="546" y="454"/>
                  </a:lnTo>
                  <a:lnTo>
                    <a:pt x="505" y="325"/>
                  </a:lnTo>
                  <a:lnTo>
                    <a:pt x="648" y="333"/>
                  </a:lnTo>
                  <a:lnTo>
                    <a:pt x="527" y="263"/>
                  </a:lnTo>
                  <a:lnTo>
                    <a:pt x="634" y="205"/>
                  </a:lnTo>
                  <a:lnTo>
                    <a:pt x="502" y="183"/>
                  </a:lnTo>
                  <a:lnTo>
                    <a:pt x="553" y="113"/>
                  </a:lnTo>
                  <a:lnTo>
                    <a:pt x="425" y="135"/>
                  </a:lnTo>
                  <a:lnTo>
                    <a:pt x="436" y="0"/>
                  </a:lnTo>
                  <a:lnTo>
                    <a:pt x="326" y="146"/>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 name="Rectangle 62"/>
            <p:cNvSpPr>
              <a:spLocks noChangeArrowheads="1"/>
            </p:cNvSpPr>
            <p:nvPr/>
          </p:nvSpPr>
          <p:spPr bwMode="auto">
            <a:xfrm>
              <a:off x="3810000" y="2130426"/>
              <a:ext cx="44723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Equipment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Rectangle 63"/>
            <p:cNvSpPr>
              <a:spLocks noChangeArrowheads="1"/>
            </p:cNvSpPr>
            <p:nvPr/>
          </p:nvSpPr>
          <p:spPr bwMode="auto">
            <a:xfrm>
              <a:off x="3803650" y="2259013"/>
              <a:ext cx="45685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Availability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Freeform 64"/>
            <p:cNvSpPr>
              <a:spLocks/>
            </p:cNvSpPr>
            <p:nvPr/>
          </p:nvSpPr>
          <p:spPr bwMode="auto">
            <a:xfrm>
              <a:off x="2338388" y="1962151"/>
              <a:ext cx="971550" cy="569913"/>
            </a:xfrm>
            <a:custGeom>
              <a:avLst/>
              <a:gdLst>
                <a:gd name="T0" fmla="*/ 308 w 612"/>
                <a:gd name="T1" fmla="*/ 95 h 359"/>
                <a:gd name="T2" fmla="*/ 238 w 612"/>
                <a:gd name="T3" fmla="*/ 37 h 359"/>
                <a:gd name="T4" fmla="*/ 209 w 612"/>
                <a:gd name="T5" fmla="*/ 106 h 359"/>
                <a:gd name="T6" fmla="*/ 11 w 612"/>
                <a:gd name="T7" fmla="*/ 37 h 359"/>
                <a:gd name="T8" fmla="*/ 132 w 612"/>
                <a:gd name="T9" fmla="*/ 128 h 359"/>
                <a:gd name="T10" fmla="*/ 0 w 612"/>
                <a:gd name="T11" fmla="*/ 143 h 359"/>
                <a:gd name="T12" fmla="*/ 106 w 612"/>
                <a:gd name="T13" fmla="*/ 194 h 359"/>
                <a:gd name="T14" fmla="*/ 4 w 612"/>
                <a:gd name="T15" fmla="*/ 242 h 359"/>
                <a:gd name="T16" fmla="*/ 161 w 612"/>
                <a:gd name="T17" fmla="*/ 231 h 359"/>
                <a:gd name="T18" fmla="*/ 136 w 612"/>
                <a:gd name="T19" fmla="*/ 293 h 359"/>
                <a:gd name="T20" fmla="*/ 220 w 612"/>
                <a:gd name="T21" fmla="*/ 260 h 359"/>
                <a:gd name="T22" fmla="*/ 242 w 612"/>
                <a:gd name="T23" fmla="*/ 359 h 359"/>
                <a:gd name="T24" fmla="*/ 297 w 612"/>
                <a:gd name="T25" fmla="*/ 249 h 359"/>
                <a:gd name="T26" fmla="*/ 374 w 612"/>
                <a:gd name="T27" fmla="*/ 330 h 359"/>
                <a:gd name="T28" fmla="*/ 396 w 612"/>
                <a:gd name="T29" fmla="*/ 242 h 359"/>
                <a:gd name="T30" fmla="*/ 513 w 612"/>
                <a:gd name="T31" fmla="*/ 300 h 359"/>
                <a:gd name="T32" fmla="*/ 476 w 612"/>
                <a:gd name="T33" fmla="*/ 216 h 359"/>
                <a:gd name="T34" fmla="*/ 612 w 612"/>
                <a:gd name="T35" fmla="*/ 220 h 359"/>
                <a:gd name="T36" fmla="*/ 498 w 612"/>
                <a:gd name="T37" fmla="*/ 176 h 359"/>
                <a:gd name="T38" fmla="*/ 597 w 612"/>
                <a:gd name="T39" fmla="*/ 136 h 359"/>
                <a:gd name="T40" fmla="*/ 473 w 612"/>
                <a:gd name="T41" fmla="*/ 121 h 359"/>
                <a:gd name="T42" fmla="*/ 520 w 612"/>
                <a:gd name="T43" fmla="*/ 73 h 359"/>
                <a:gd name="T44" fmla="*/ 399 w 612"/>
                <a:gd name="T45" fmla="*/ 88 h 359"/>
                <a:gd name="T46" fmla="*/ 410 w 612"/>
                <a:gd name="T47" fmla="*/ 0 h 359"/>
                <a:gd name="T48" fmla="*/ 308 w 612"/>
                <a:gd name="T49" fmla="*/ 9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2" h="359">
                  <a:moveTo>
                    <a:pt x="308" y="95"/>
                  </a:moveTo>
                  <a:lnTo>
                    <a:pt x="238" y="37"/>
                  </a:lnTo>
                  <a:lnTo>
                    <a:pt x="209" y="106"/>
                  </a:lnTo>
                  <a:lnTo>
                    <a:pt x="11" y="37"/>
                  </a:lnTo>
                  <a:lnTo>
                    <a:pt x="132" y="128"/>
                  </a:lnTo>
                  <a:lnTo>
                    <a:pt x="0" y="143"/>
                  </a:lnTo>
                  <a:lnTo>
                    <a:pt x="106" y="194"/>
                  </a:lnTo>
                  <a:lnTo>
                    <a:pt x="4" y="242"/>
                  </a:lnTo>
                  <a:lnTo>
                    <a:pt x="161" y="231"/>
                  </a:lnTo>
                  <a:lnTo>
                    <a:pt x="136" y="293"/>
                  </a:lnTo>
                  <a:lnTo>
                    <a:pt x="220" y="260"/>
                  </a:lnTo>
                  <a:lnTo>
                    <a:pt x="242" y="359"/>
                  </a:lnTo>
                  <a:lnTo>
                    <a:pt x="297" y="249"/>
                  </a:lnTo>
                  <a:lnTo>
                    <a:pt x="374" y="330"/>
                  </a:lnTo>
                  <a:lnTo>
                    <a:pt x="396" y="242"/>
                  </a:lnTo>
                  <a:lnTo>
                    <a:pt x="513" y="300"/>
                  </a:lnTo>
                  <a:lnTo>
                    <a:pt x="476" y="216"/>
                  </a:lnTo>
                  <a:lnTo>
                    <a:pt x="612" y="220"/>
                  </a:lnTo>
                  <a:lnTo>
                    <a:pt x="498" y="176"/>
                  </a:lnTo>
                  <a:lnTo>
                    <a:pt x="597" y="136"/>
                  </a:lnTo>
                  <a:lnTo>
                    <a:pt x="473" y="121"/>
                  </a:lnTo>
                  <a:lnTo>
                    <a:pt x="520" y="73"/>
                  </a:lnTo>
                  <a:lnTo>
                    <a:pt x="399" y="88"/>
                  </a:lnTo>
                  <a:lnTo>
                    <a:pt x="410" y="0"/>
                  </a:lnTo>
                  <a:lnTo>
                    <a:pt x="308" y="9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65"/>
            <p:cNvSpPr>
              <a:spLocks/>
            </p:cNvSpPr>
            <p:nvPr/>
          </p:nvSpPr>
          <p:spPr bwMode="auto">
            <a:xfrm>
              <a:off x="2338388" y="1962151"/>
              <a:ext cx="971550" cy="569913"/>
            </a:xfrm>
            <a:custGeom>
              <a:avLst/>
              <a:gdLst>
                <a:gd name="T0" fmla="*/ 308 w 612"/>
                <a:gd name="T1" fmla="*/ 95 h 359"/>
                <a:gd name="T2" fmla="*/ 238 w 612"/>
                <a:gd name="T3" fmla="*/ 37 h 359"/>
                <a:gd name="T4" fmla="*/ 209 w 612"/>
                <a:gd name="T5" fmla="*/ 106 h 359"/>
                <a:gd name="T6" fmla="*/ 11 w 612"/>
                <a:gd name="T7" fmla="*/ 37 h 359"/>
                <a:gd name="T8" fmla="*/ 132 w 612"/>
                <a:gd name="T9" fmla="*/ 128 h 359"/>
                <a:gd name="T10" fmla="*/ 0 w 612"/>
                <a:gd name="T11" fmla="*/ 143 h 359"/>
                <a:gd name="T12" fmla="*/ 106 w 612"/>
                <a:gd name="T13" fmla="*/ 194 h 359"/>
                <a:gd name="T14" fmla="*/ 4 w 612"/>
                <a:gd name="T15" fmla="*/ 242 h 359"/>
                <a:gd name="T16" fmla="*/ 161 w 612"/>
                <a:gd name="T17" fmla="*/ 231 h 359"/>
                <a:gd name="T18" fmla="*/ 136 w 612"/>
                <a:gd name="T19" fmla="*/ 293 h 359"/>
                <a:gd name="T20" fmla="*/ 220 w 612"/>
                <a:gd name="T21" fmla="*/ 260 h 359"/>
                <a:gd name="T22" fmla="*/ 242 w 612"/>
                <a:gd name="T23" fmla="*/ 359 h 359"/>
                <a:gd name="T24" fmla="*/ 297 w 612"/>
                <a:gd name="T25" fmla="*/ 249 h 359"/>
                <a:gd name="T26" fmla="*/ 374 w 612"/>
                <a:gd name="T27" fmla="*/ 330 h 359"/>
                <a:gd name="T28" fmla="*/ 396 w 612"/>
                <a:gd name="T29" fmla="*/ 242 h 359"/>
                <a:gd name="T30" fmla="*/ 513 w 612"/>
                <a:gd name="T31" fmla="*/ 300 h 359"/>
                <a:gd name="T32" fmla="*/ 476 w 612"/>
                <a:gd name="T33" fmla="*/ 216 h 359"/>
                <a:gd name="T34" fmla="*/ 612 w 612"/>
                <a:gd name="T35" fmla="*/ 220 h 359"/>
                <a:gd name="T36" fmla="*/ 498 w 612"/>
                <a:gd name="T37" fmla="*/ 176 h 359"/>
                <a:gd name="T38" fmla="*/ 597 w 612"/>
                <a:gd name="T39" fmla="*/ 136 h 359"/>
                <a:gd name="T40" fmla="*/ 473 w 612"/>
                <a:gd name="T41" fmla="*/ 121 h 359"/>
                <a:gd name="T42" fmla="*/ 520 w 612"/>
                <a:gd name="T43" fmla="*/ 73 h 359"/>
                <a:gd name="T44" fmla="*/ 399 w 612"/>
                <a:gd name="T45" fmla="*/ 88 h 359"/>
                <a:gd name="T46" fmla="*/ 410 w 612"/>
                <a:gd name="T47" fmla="*/ 0 h 359"/>
                <a:gd name="T48" fmla="*/ 308 w 612"/>
                <a:gd name="T49" fmla="*/ 9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2" h="359">
                  <a:moveTo>
                    <a:pt x="308" y="95"/>
                  </a:moveTo>
                  <a:lnTo>
                    <a:pt x="238" y="37"/>
                  </a:lnTo>
                  <a:lnTo>
                    <a:pt x="209" y="106"/>
                  </a:lnTo>
                  <a:lnTo>
                    <a:pt x="11" y="37"/>
                  </a:lnTo>
                  <a:lnTo>
                    <a:pt x="132" y="128"/>
                  </a:lnTo>
                  <a:lnTo>
                    <a:pt x="0" y="143"/>
                  </a:lnTo>
                  <a:lnTo>
                    <a:pt x="106" y="194"/>
                  </a:lnTo>
                  <a:lnTo>
                    <a:pt x="4" y="242"/>
                  </a:lnTo>
                  <a:lnTo>
                    <a:pt x="161" y="231"/>
                  </a:lnTo>
                  <a:lnTo>
                    <a:pt x="136" y="293"/>
                  </a:lnTo>
                  <a:lnTo>
                    <a:pt x="220" y="260"/>
                  </a:lnTo>
                  <a:lnTo>
                    <a:pt x="242" y="359"/>
                  </a:lnTo>
                  <a:lnTo>
                    <a:pt x="297" y="249"/>
                  </a:lnTo>
                  <a:lnTo>
                    <a:pt x="374" y="330"/>
                  </a:lnTo>
                  <a:lnTo>
                    <a:pt x="396" y="242"/>
                  </a:lnTo>
                  <a:lnTo>
                    <a:pt x="513" y="300"/>
                  </a:lnTo>
                  <a:lnTo>
                    <a:pt x="476" y="216"/>
                  </a:lnTo>
                  <a:lnTo>
                    <a:pt x="612" y="220"/>
                  </a:lnTo>
                  <a:lnTo>
                    <a:pt x="498" y="176"/>
                  </a:lnTo>
                  <a:lnTo>
                    <a:pt x="597" y="136"/>
                  </a:lnTo>
                  <a:lnTo>
                    <a:pt x="473" y="121"/>
                  </a:lnTo>
                  <a:lnTo>
                    <a:pt x="520" y="73"/>
                  </a:lnTo>
                  <a:lnTo>
                    <a:pt x="399" y="88"/>
                  </a:lnTo>
                  <a:lnTo>
                    <a:pt x="410" y="0"/>
                  </a:lnTo>
                  <a:lnTo>
                    <a:pt x="308" y="95"/>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9" name="Rectangle 66"/>
            <p:cNvSpPr>
              <a:spLocks noChangeArrowheads="1"/>
            </p:cNvSpPr>
            <p:nvPr/>
          </p:nvSpPr>
          <p:spPr bwMode="auto">
            <a:xfrm>
              <a:off x="2519363" y="2108201"/>
              <a:ext cx="4809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Component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67"/>
            <p:cNvSpPr>
              <a:spLocks noChangeArrowheads="1"/>
            </p:cNvSpPr>
            <p:nvPr/>
          </p:nvSpPr>
          <p:spPr bwMode="auto">
            <a:xfrm>
              <a:off x="2722563" y="2235201"/>
              <a:ext cx="15388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Life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Freeform 68"/>
            <p:cNvSpPr>
              <a:spLocks/>
            </p:cNvSpPr>
            <p:nvPr/>
          </p:nvSpPr>
          <p:spPr bwMode="auto">
            <a:xfrm>
              <a:off x="4710112" y="2427288"/>
              <a:ext cx="1196975" cy="749300"/>
            </a:xfrm>
            <a:custGeom>
              <a:avLst/>
              <a:gdLst>
                <a:gd name="T0" fmla="*/ 377 w 754"/>
                <a:gd name="T1" fmla="*/ 128 h 472"/>
                <a:gd name="T2" fmla="*/ 293 w 754"/>
                <a:gd name="T3" fmla="*/ 51 h 472"/>
                <a:gd name="T4" fmla="*/ 256 w 754"/>
                <a:gd name="T5" fmla="*/ 139 h 472"/>
                <a:gd name="T6" fmla="*/ 11 w 754"/>
                <a:gd name="T7" fmla="*/ 51 h 472"/>
                <a:gd name="T8" fmla="*/ 161 w 754"/>
                <a:gd name="T9" fmla="*/ 168 h 472"/>
                <a:gd name="T10" fmla="*/ 0 w 754"/>
                <a:gd name="T11" fmla="*/ 187 h 472"/>
                <a:gd name="T12" fmla="*/ 128 w 754"/>
                <a:gd name="T13" fmla="*/ 256 h 472"/>
                <a:gd name="T14" fmla="*/ 4 w 754"/>
                <a:gd name="T15" fmla="*/ 319 h 472"/>
                <a:gd name="T16" fmla="*/ 198 w 754"/>
                <a:gd name="T17" fmla="*/ 304 h 472"/>
                <a:gd name="T18" fmla="*/ 165 w 754"/>
                <a:gd name="T19" fmla="*/ 384 h 472"/>
                <a:gd name="T20" fmla="*/ 271 w 754"/>
                <a:gd name="T21" fmla="*/ 340 h 472"/>
                <a:gd name="T22" fmla="*/ 297 w 754"/>
                <a:gd name="T23" fmla="*/ 472 h 472"/>
                <a:gd name="T24" fmla="*/ 366 w 754"/>
                <a:gd name="T25" fmla="*/ 326 h 472"/>
                <a:gd name="T26" fmla="*/ 461 w 754"/>
                <a:gd name="T27" fmla="*/ 432 h 472"/>
                <a:gd name="T28" fmla="*/ 491 w 754"/>
                <a:gd name="T29" fmla="*/ 315 h 472"/>
                <a:gd name="T30" fmla="*/ 634 w 754"/>
                <a:gd name="T31" fmla="*/ 395 h 472"/>
                <a:gd name="T32" fmla="*/ 590 w 754"/>
                <a:gd name="T33" fmla="*/ 282 h 472"/>
                <a:gd name="T34" fmla="*/ 754 w 754"/>
                <a:gd name="T35" fmla="*/ 289 h 472"/>
                <a:gd name="T36" fmla="*/ 615 w 754"/>
                <a:gd name="T37" fmla="*/ 231 h 472"/>
                <a:gd name="T38" fmla="*/ 736 w 754"/>
                <a:gd name="T39" fmla="*/ 179 h 472"/>
                <a:gd name="T40" fmla="*/ 582 w 754"/>
                <a:gd name="T41" fmla="*/ 161 h 472"/>
                <a:gd name="T42" fmla="*/ 641 w 754"/>
                <a:gd name="T43" fmla="*/ 99 h 472"/>
                <a:gd name="T44" fmla="*/ 494 w 754"/>
                <a:gd name="T45" fmla="*/ 117 h 472"/>
                <a:gd name="T46" fmla="*/ 505 w 754"/>
                <a:gd name="T47" fmla="*/ 0 h 472"/>
                <a:gd name="T48" fmla="*/ 377 w 754"/>
                <a:gd name="T49" fmla="*/ 1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4" h="472">
                  <a:moveTo>
                    <a:pt x="377" y="128"/>
                  </a:moveTo>
                  <a:lnTo>
                    <a:pt x="293" y="51"/>
                  </a:lnTo>
                  <a:lnTo>
                    <a:pt x="256" y="139"/>
                  </a:lnTo>
                  <a:lnTo>
                    <a:pt x="11" y="51"/>
                  </a:lnTo>
                  <a:lnTo>
                    <a:pt x="161" y="168"/>
                  </a:lnTo>
                  <a:lnTo>
                    <a:pt x="0" y="187"/>
                  </a:lnTo>
                  <a:lnTo>
                    <a:pt x="128" y="256"/>
                  </a:lnTo>
                  <a:lnTo>
                    <a:pt x="4" y="319"/>
                  </a:lnTo>
                  <a:lnTo>
                    <a:pt x="198" y="304"/>
                  </a:lnTo>
                  <a:lnTo>
                    <a:pt x="165" y="384"/>
                  </a:lnTo>
                  <a:lnTo>
                    <a:pt x="271" y="340"/>
                  </a:lnTo>
                  <a:lnTo>
                    <a:pt x="297" y="472"/>
                  </a:lnTo>
                  <a:lnTo>
                    <a:pt x="366" y="326"/>
                  </a:lnTo>
                  <a:lnTo>
                    <a:pt x="461" y="432"/>
                  </a:lnTo>
                  <a:lnTo>
                    <a:pt x="491" y="315"/>
                  </a:lnTo>
                  <a:lnTo>
                    <a:pt x="634" y="395"/>
                  </a:lnTo>
                  <a:lnTo>
                    <a:pt x="590" y="282"/>
                  </a:lnTo>
                  <a:lnTo>
                    <a:pt x="754" y="289"/>
                  </a:lnTo>
                  <a:lnTo>
                    <a:pt x="615" y="231"/>
                  </a:lnTo>
                  <a:lnTo>
                    <a:pt x="736" y="179"/>
                  </a:lnTo>
                  <a:lnTo>
                    <a:pt x="582" y="161"/>
                  </a:lnTo>
                  <a:lnTo>
                    <a:pt x="641" y="99"/>
                  </a:lnTo>
                  <a:lnTo>
                    <a:pt x="494" y="117"/>
                  </a:lnTo>
                  <a:lnTo>
                    <a:pt x="505" y="0"/>
                  </a:lnTo>
                  <a:lnTo>
                    <a:pt x="377" y="128"/>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69"/>
            <p:cNvSpPr>
              <a:spLocks/>
            </p:cNvSpPr>
            <p:nvPr/>
          </p:nvSpPr>
          <p:spPr bwMode="auto">
            <a:xfrm>
              <a:off x="4710112" y="2427288"/>
              <a:ext cx="1196975" cy="749300"/>
            </a:xfrm>
            <a:custGeom>
              <a:avLst/>
              <a:gdLst>
                <a:gd name="T0" fmla="*/ 377 w 754"/>
                <a:gd name="T1" fmla="*/ 128 h 472"/>
                <a:gd name="T2" fmla="*/ 293 w 754"/>
                <a:gd name="T3" fmla="*/ 51 h 472"/>
                <a:gd name="T4" fmla="*/ 256 w 754"/>
                <a:gd name="T5" fmla="*/ 139 h 472"/>
                <a:gd name="T6" fmla="*/ 11 w 754"/>
                <a:gd name="T7" fmla="*/ 51 h 472"/>
                <a:gd name="T8" fmla="*/ 161 w 754"/>
                <a:gd name="T9" fmla="*/ 168 h 472"/>
                <a:gd name="T10" fmla="*/ 0 w 754"/>
                <a:gd name="T11" fmla="*/ 187 h 472"/>
                <a:gd name="T12" fmla="*/ 128 w 754"/>
                <a:gd name="T13" fmla="*/ 256 h 472"/>
                <a:gd name="T14" fmla="*/ 4 w 754"/>
                <a:gd name="T15" fmla="*/ 319 h 472"/>
                <a:gd name="T16" fmla="*/ 198 w 754"/>
                <a:gd name="T17" fmla="*/ 304 h 472"/>
                <a:gd name="T18" fmla="*/ 165 w 754"/>
                <a:gd name="T19" fmla="*/ 384 h 472"/>
                <a:gd name="T20" fmla="*/ 271 w 754"/>
                <a:gd name="T21" fmla="*/ 340 h 472"/>
                <a:gd name="T22" fmla="*/ 297 w 754"/>
                <a:gd name="T23" fmla="*/ 472 h 472"/>
                <a:gd name="T24" fmla="*/ 366 w 754"/>
                <a:gd name="T25" fmla="*/ 326 h 472"/>
                <a:gd name="T26" fmla="*/ 461 w 754"/>
                <a:gd name="T27" fmla="*/ 432 h 472"/>
                <a:gd name="T28" fmla="*/ 491 w 754"/>
                <a:gd name="T29" fmla="*/ 315 h 472"/>
                <a:gd name="T30" fmla="*/ 634 w 754"/>
                <a:gd name="T31" fmla="*/ 395 h 472"/>
                <a:gd name="T32" fmla="*/ 590 w 754"/>
                <a:gd name="T33" fmla="*/ 282 h 472"/>
                <a:gd name="T34" fmla="*/ 754 w 754"/>
                <a:gd name="T35" fmla="*/ 289 h 472"/>
                <a:gd name="T36" fmla="*/ 615 w 754"/>
                <a:gd name="T37" fmla="*/ 231 h 472"/>
                <a:gd name="T38" fmla="*/ 736 w 754"/>
                <a:gd name="T39" fmla="*/ 179 h 472"/>
                <a:gd name="T40" fmla="*/ 582 w 754"/>
                <a:gd name="T41" fmla="*/ 161 h 472"/>
                <a:gd name="T42" fmla="*/ 641 w 754"/>
                <a:gd name="T43" fmla="*/ 99 h 472"/>
                <a:gd name="T44" fmla="*/ 494 w 754"/>
                <a:gd name="T45" fmla="*/ 117 h 472"/>
                <a:gd name="T46" fmla="*/ 505 w 754"/>
                <a:gd name="T47" fmla="*/ 0 h 472"/>
                <a:gd name="T48" fmla="*/ 377 w 754"/>
                <a:gd name="T49" fmla="*/ 1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4" h="472">
                  <a:moveTo>
                    <a:pt x="377" y="128"/>
                  </a:moveTo>
                  <a:lnTo>
                    <a:pt x="293" y="51"/>
                  </a:lnTo>
                  <a:lnTo>
                    <a:pt x="256" y="139"/>
                  </a:lnTo>
                  <a:lnTo>
                    <a:pt x="11" y="51"/>
                  </a:lnTo>
                  <a:lnTo>
                    <a:pt x="161" y="168"/>
                  </a:lnTo>
                  <a:lnTo>
                    <a:pt x="0" y="187"/>
                  </a:lnTo>
                  <a:lnTo>
                    <a:pt x="128" y="256"/>
                  </a:lnTo>
                  <a:lnTo>
                    <a:pt x="4" y="319"/>
                  </a:lnTo>
                  <a:lnTo>
                    <a:pt x="198" y="304"/>
                  </a:lnTo>
                  <a:lnTo>
                    <a:pt x="165" y="384"/>
                  </a:lnTo>
                  <a:lnTo>
                    <a:pt x="271" y="340"/>
                  </a:lnTo>
                  <a:lnTo>
                    <a:pt x="297" y="472"/>
                  </a:lnTo>
                  <a:lnTo>
                    <a:pt x="366" y="326"/>
                  </a:lnTo>
                  <a:lnTo>
                    <a:pt x="461" y="432"/>
                  </a:lnTo>
                  <a:lnTo>
                    <a:pt x="491" y="315"/>
                  </a:lnTo>
                  <a:lnTo>
                    <a:pt x="634" y="395"/>
                  </a:lnTo>
                  <a:lnTo>
                    <a:pt x="590" y="282"/>
                  </a:lnTo>
                  <a:lnTo>
                    <a:pt x="754" y="289"/>
                  </a:lnTo>
                  <a:lnTo>
                    <a:pt x="615" y="231"/>
                  </a:lnTo>
                  <a:lnTo>
                    <a:pt x="736" y="179"/>
                  </a:lnTo>
                  <a:lnTo>
                    <a:pt x="582" y="161"/>
                  </a:lnTo>
                  <a:lnTo>
                    <a:pt x="641" y="99"/>
                  </a:lnTo>
                  <a:lnTo>
                    <a:pt x="494" y="117"/>
                  </a:lnTo>
                  <a:lnTo>
                    <a:pt x="505" y="0"/>
                  </a:lnTo>
                  <a:lnTo>
                    <a:pt x="377" y="128"/>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70"/>
            <p:cNvSpPr>
              <a:spLocks noChangeArrowheads="1"/>
            </p:cNvSpPr>
            <p:nvPr/>
          </p:nvSpPr>
          <p:spPr bwMode="auto">
            <a:xfrm>
              <a:off x="4937125" y="2717801"/>
              <a:ext cx="5915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Housekeeping</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4" name="Freeform 71"/>
            <p:cNvSpPr>
              <a:spLocks/>
            </p:cNvSpPr>
            <p:nvPr/>
          </p:nvSpPr>
          <p:spPr bwMode="auto">
            <a:xfrm>
              <a:off x="2449513" y="3257551"/>
              <a:ext cx="1138237" cy="860425"/>
            </a:xfrm>
            <a:custGeom>
              <a:avLst/>
              <a:gdLst>
                <a:gd name="T0" fmla="*/ 359 w 717"/>
                <a:gd name="T1" fmla="*/ 147 h 542"/>
                <a:gd name="T2" fmla="*/ 274 w 717"/>
                <a:gd name="T3" fmla="*/ 59 h 542"/>
                <a:gd name="T4" fmla="*/ 241 w 717"/>
                <a:gd name="T5" fmla="*/ 162 h 542"/>
                <a:gd name="T6" fmla="*/ 11 w 717"/>
                <a:gd name="T7" fmla="*/ 59 h 542"/>
                <a:gd name="T8" fmla="*/ 154 w 717"/>
                <a:gd name="T9" fmla="*/ 194 h 542"/>
                <a:gd name="T10" fmla="*/ 0 w 717"/>
                <a:gd name="T11" fmla="*/ 216 h 542"/>
                <a:gd name="T12" fmla="*/ 121 w 717"/>
                <a:gd name="T13" fmla="*/ 297 h 542"/>
                <a:gd name="T14" fmla="*/ 3 w 717"/>
                <a:gd name="T15" fmla="*/ 367 h 542"/>
                <a:gd name="T16" fmla="*/ 187 w 717"/>
                <a:gd name="T17" fmla="*/ 352 h 542"/>
                <a:gd name="T18" fmla="*/ 157 w 717"/>
                <a:gd name="T19" fmla="*/ 443 h 542"/>
                <a:gd name="T20" fmla="*/ 256 w 717"/>
                <a:gd name="T21" fmla="*/ 392 h 542"/>
                <a:gd name="T22" fmla="*/ 282 w 717"/>
                <a:gd name="T23" fmla="*/ 542 h 542"/>
                <a:gd name="T24" fmla="*/ 348 w 717"/>
                <a:gd name="T25" fmla="*/ 378 h 542"/>
                <a:gd name="T26" fmla="*/ 439 w 717"/>
                <a:gd name="T27" fmla="*/ 498 h 542"/>
                <a:gd name="T28" fmla="*/ 465 w 717"/>
                <a:gd name="T29" fmla="*/ 363 h 542"/>
                <a:gd name="T30" fmla="*/ 600 w 717"/>
                <a:gd name="T31" fmla="*/ 454 h 542"/>
                <a:gd name="T32" fmla="*/ 556 w 717"/>
                <a:gd name="T33" fmla="*/ 326 h 542"/>
                <a:gd name="T34" fmla="*/ 717 w 717"/>
                <a:gd name="T35" fmla="*/ 334 h 542"/>
                <a:gd name="T36" fmla="*/ 582 w 717"/>
                <a:gd name="T37" fmla="*/ 264 h 542"/>
                <a:gd name="T38" fmla="*/ 699 w 717"/>
                <a:gd name="T39" fmla="*/ 205 h 542"/>
                <a:gd name="T40" fmla="*/ 553 w 717"/>
                <a:gd name="T41" fmla="*/ 184 h 542"/>
                <a:gd name="T42" fmla="*/ 608 w 717"/>
                <a:gd name="T43" fmla="*/ 114 h 542"/>
                <a:gd name="T44" fmla="*/ 468 w 717"/>
                <a:gd name="T45" fmla="*/ 136 h 542"/>
                <a:gd name="T46" fmla="*/ 479 w 717"/>
                <a:gd name="T47" fmla="*/ 0 h 542"/>
                <a:gd name="T48" fmla="*/ 359 w 717"/>
                <a:gd name="T49" fmla="*/ 147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7" h="542">
                  <a:moveTo>
                    <a:pt x="359" y="147"/>
                  </a:moveTo>
                  <a:lnTo>
                    <a:pt x="274" y="59"/>
                  </a:lnTo>
                  <a:lnTo>
                    <a:pt x="241" y="162"/>
                  </a:lnTo>
                  <a:lnTo>
                    <a:pt x="11" y="59"/>
                  </a:lnTo>
                  <a:lnTo>
                    <a:pt x="154" y="194"/>
                  </a:lnTo>
                  <a:lnTo>
                    <a:pt x="0" y="216"/>
                  </a:lnTo>
                  <a:lnTo>
                    <a:pt x="121" y="297"/>
                  </a:lnTo>
                  <a:lnTo>
                    <a:pt x="3" y="367"/>
                  </a:lnTo>
                  <a:lnTo>
                    <a:pt x="187" y="352"/>
                  </a:lnTo>
                  <a:lnTo>
                    <a:pt x="157" y="443"/>
                  </a:lnTo>
                  <a:lnTo>
                    <a:pt x="256" y="392"/>
                  </a:lnTo>
                  <a:lnTo>
                    <a:pt x="282" y="542"/>
                  </a:lnTo>
                  <a:lnTo>
                    <a:pt x="348" y="378"/>
                  </a:lnTo>
                  <a:lnTo>
                    <a:pt x="439" y="498"/>
                  </a:lnTo>
                  <a:lnTo>
                    <a:pt x="465" y="363"/>
                  </a:lnTo>
                  <a:lnTo>
                    <a:pt x="600" y="454"/>
                  </a:lnTo>
                  <a:lnTo>
                    <a:pt x="556" y="326"/>
                  </a:lnTo>
                  <a:lnTo>
                    <a:pt x="717" y="334"/>
                  </a:lnTo>
                  <a:lnTo>
                    <a:pt x="582" y="264"/>
                  </a:lnTo>
                  <a:lnTo>
                    <a:pt x="699" y="205"/>
                  </a:lnTo>
                  <a:lnTo>
                    <a:pt x="553" y="184"/>
                  </a:lnTo>
                  <a:lnTo>
                    <a:pt x="608" y="114"/>
                  </a:lnTo>
                  <a:lnTo>
                    <a:pt x="468" y="136"/>
                  </a:lnTo>
                  <a:lnTo>
                    <a:pt x="479" y="0"/>
                  </a:lnTo>
                  <a:lnTo>
                    <a:pt x="359" y="14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72"/>
            <p:cNvSpPr>
              <a:spLocks/>
            </p:cNvSpPr>
            <p:nvPr/>
          </p:nvSpPr>
          <p:spPr bwMode="auto">
            <a:xfrm>
              <a:off x="2449513" y="3257551"/>
              <a:ext cx="1138237" cy="860425"/>
            </a:xfrm>
            <a:custGeom>
              <a:avLst/>
              <a:gdLst>
                <a:gd name="T0" fmla="*/ 359 w 717"/>
                <a:gd name="T1" fmla="*/ 147 h 542"/>
                <a:gd name="T2" fmla="*/ 274 w 717"/>
                <a:gd name="T3" fmla="*/ 59 h 542"/>
                <a:gd name="T4" fmla="*/ 241 w 717"/>
                <a:gd name="T5" fmla="*/ 162 h 542"/>
                <a:gd name="T6" fmla="*/ 11 w 717"/>
                <a:gd name="T7" fmla="*/ 59 h 542"/>
                <a:gd name="T8" fmla="*/ 154 w 717"/>
                <a:gd name="T9" fmla="*/ 194 h 542"/>
                <a:gd name="T10" fmla="*/ 0 w 717"/>
                <a:gd name="T11" fmla="*/ 216 h 542"/>
                <a:gd name="T12" fmla="*/ 121 w 717"/>
                <a:gd name="T13" fmla="*/ 297 h 542"/>
                <a:gd name="T14" fmla="*/ 3 w 717"/>
                <a:gd name="T15" fmla="*/ 367 h 542"/>
                <a:gd name="T16" fmla="*/ 187 w 717"/>
                <a:gd name="T17" fmla="*/ 352 h 542"/>
                <a:gd name="T18" fmla="*/ 157 w 717"/>
                <a:gd name="T19" fmla="*/ 443 h 542"/>
                <a:gd name="T20" fmla="*/ 256 w 717"/>
                <a:gd name="T21" fmla="*/ 392 h 542"/>
                <a:gd name="T22" fmla="*/ 282 w 717"/>
                <a:gd name="T23" fmla="*/ 542 h 542"/>
                <a:gd name="T24" fmla="*/ 348 w 717"/>
                <a:gd name="T25" fmla="*/ 378 h 542"/>
                <a:gd name="T26" fmla="*/ 439 w 717"/>
                <a:gd name="T27" fmla="*/ 498 h 542"/>
                <a:gd name="T28" fmla="*/ 465 w 717"/>
                <a:gd name="T29" fmla="*/ 363 h 542"/>
                <a:gd name="T30" fmla="*/ 600 w 717"/>
                <a:gd name="T31" fmla="*/ 454 h 542"/>
                <a:gd name="T32" fmla="*/ 556 w 717"/>
                <a:gd name="T33" fmla="*/ 326 h 542"/>
                <a:gd name="T34" fmla="*/ 717 w 717"/>
                <a:gd name="T35" fmla="*/ 334 h 542"/>
                <a:gd name="T36" fmla="*/ 582 w 717"/>
                <a:gd name="T37" fmla="*/ 264 h 542"/>
                <a:gd name="T38" fmla="*/ 699 w 717"/>
                <a:gd name="T39" fmla="*/ 205 h 542"/>
                <a:gd name="T40" fmla="*/ 553 w 717"/>
                <a:gd name="T41" fmla="*/ 184 h 542"/>
                <a:gd name="T42" fmla="*/ 608 w 717"/>
                <a:gd name="T43" fmla="*/ 114 h 542"/>
                <a:gd name="T44" fmla="*/ 468 w 717"/>
                <a:gd name="T45" fmla="*/ 136 h 542"/>
                <a:gd name="T46" fmla="*/ 479 w 717"/>
                <a:gd name="T47" fmla="*/ 0 h 542"/>
                <a:gd name="T48" fmla="*/ 359 w 717"/>
                <a:gd name="T49" fmla="*/ 147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7" h="542">
                  <a:moveTo>
                    <a:pt x="359" y="147"/>
                  </a:moveTo>
                  <a:lnTo>
                    <a:pt x="274" y="59"/>
                  </a:lnTo>
                  <a:lnTo>
                    <a:pt x="241" y="162"/>
                  </a:lnTo>
                  <a:lnTo>
                    <a:pt x="11" y="59"/>
                  </a:lnTo>
                  <a:lnTo>
                    <a:pt x="154" y="194"/>
                  </a:lnTo>
                  <a:lnTo>
                    <a:pt x="0" y="216"/>
                  </a:lnTo>
                  <a:lnTo>
                    <a:pt x="121" y="297"/>
                  </a:lnTo>
                  <a:lnTo>
                    <a:pt x="3" y="367"/>
                  </a:lnTo>
                  <a:lnTo>
                    <a:pt x="187" y="352"/>
                  </a:lnTo>
                  <a:lnTo>
                    <a:pt x="157" y="443"/>
                  </a:lnTo>
                  <a:lnTo>
                    <a:pt x="256" y="392"/>
                  </a:lnTo>
                  <a:lnTo>
                    <a:pt x="282" y="542"/>
                  </a:lnTo>
                  <a:lnTo>
                    <a:pt x="348" y="378"/>
                  </a:lnTo>
                  <a:lnTo>
                    <a:pt x="439" y="498"/>
                  </a:lnTo>
                  <a:lnTo>
                    <a:pt x="465" y="363"/>
                  </a:lnTo>
                  <a:lnTo>
                    <a:pt x="600" y="454"/>
                  </a:lnTo>
                  <a:lnTo>
                    <a:pt x="556" y="326"/>
                  </a:lnTo>
                  <a:lnTo>
                    <a:pt x="717" y="334"/>
                  </a:lnTo>
                  <a:lnTo>
                    <a:pt x="582" y="264"/>
                  </a:lnTo>
                  <a:lnTo>
                    <a:pt x="699" y="205"/>
                  </a:lnTo>
                  <a:lnTo>
                    <a:pt x="553" y="184"/>
                  </a:lnTo>
                  <a:lnTo>
                    <a:pt x="608" y="114"/>
                  </a:lnTo>
                  <a:lnTo>
                    <a:pt x="468" y="136"/>
                  </a:lnTo>
                  <a:lnTo>
                    <a:pt x="479" y="0"/>
                  </a:lnTo>
                  <a:lnTo>
                    <a:pt x="359" y="14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Rectangle 73"/>
            <p:cNvSpPr>
              <a:spLocks noChangeArrowheads="1"/>
            </p:cNvSpPr>
            <p:nvPr/>
          </p:nvSpPr>
          <p:spPr bwMode="auto">
            <a:xfrm>
              <a:off x="2670175" y="3473451"/>
              <a:ext cx="54822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Warehousing</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7" name="Rectangle 74"/>
            <p:cNvSpPr>
              <a:spLocks noChangeArrowheads="1"/>
            </p:cNvSpPr>
            <p:nvPr/>
          </p:nvSpPr>
          <p:spPr bwMode="auto">
            <a:xfrm>
              <a:off x="2768600" y="3600451"/>
              <a:ext cx="38953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Inventory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8" name="Rectangle 75"/>
            <p:cNvSpPr>
              <a:spLocks noChangeArrowheads="1"/>
            </p:cNvSpPr>
            <p:nvPr/>
          </p:nvSpPr>
          <p:spPr bwMode="auto">
            <a:xfrm>
              <a:off x="2781300" y="3729038"/>
              <a:ext cx="37029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Handling</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9" name="Freeform 76"/>
            <p:cNvSpPr>
              <a:spLocks/>
            </p:cNvSpPr>
            <p:nvPr/>
          </p:nvSpPr>
          <p:spPr bwMode="auto">
            <a:xfrm>
              <a:off x="1693863" y="2717801"/>
              <a:ext cx="912812" cy="692150"/>
            </a:xfrm>
            <a:custGeom>
              <a:avLst/>
              <a:gdLst>
                <a:gd name="T0" fmla="*/ 285 w 575"/>
                <a:gd name="T1" fmla="*/ 117 h 436"/>
                <a:gd name="T2" fmla="*/ 220 w 575"/>
                <a:gd name="T3" fmla="*/ 48 h 436"/>
                <a:gd name="T4" fmla="*/ 194 w 575"/>
                <a:gd name="T5" fmla="*/ 128 h 436"/>
                <a:gd name="T6" fmla="*/ 11 w 575"/>
                <a:gd name="T7" fmla="*/ 48 h 436"/>
                <a:gd name="T8" fmla="*/ 121 w 575"/>
                <a:gd name="T9" fmla="*/ 154 h 436"/>
                <a:gd name="T10" fmla="*/ 0 w 575"/>
                <a:gd name="T11" fmla="*/ 176 h 436"/>
                <a:gd name="T12" fmla="*/ 99 w 575"/>
                <a:gd name="T13" fmla="*/ 238 h 436"/>
                <a:gd name="T14" fmla="*/ 3 w 575"/>
                <a:gd name="T15" fmla="*/ 293 h 436"/>
                <a:gd name="T16" fmla="*/ 150 w 575"/>
                <a:gd name="T17" fmla="*/ 282 h 436"/>
                <a:gd name="T18" fmla="*/ 124 w 575"/>
                <a:gd name="T19" fmla="*/ 355 h 436"/>
                <a:gd name="T20" fmla="*/ 205 w 575"/>
                <a:gd name="T21" fmla="*/ 315 h 436"/>
                <a:gd name="T22" fmla="*/ 223 w 575"/>
                <a:gd name="T23" fmla="*/ 436 h 436"/>
                <a:gd name="T24" fmla="*/ 278 w 575"/>
                <a:gd name="T25" fmla="*/ 300 h 436"/>
                <a:gd name="T26" fmla="*/ 351 w 575"/>
                <a:gd name="T27" fmla="*/ 395 h 436"/>
                <a:gd name="T28" fmla="*/ 373 w 575"/>
                <a:gd name="T29" fmla="*/ 289 h 436"/>
                <a:gd name="T30" fmla="*/ 483 w 575"/>
                <a:gd name="T31" fmla="*/ 362 h 436"/>
                <a:gd name="T32" fmla="*/ 447 w 575"/>
                <a:gd name="T33" fmla="*/ 260 h 436"/>
                <a:gd name="T34" fmla="*/ 575 w 575"/>
                <a:gd name="T35" fmla="*/ 267 h 436"/>
                <a:gd name="T36" fmla="*/ 468 w 575"/>
                <a:gd name="T37" fmla="*/ 212 h 436"/>
                <a:gd name="T38" fmla="*/ 560 w 575"/>
                <a:gd name="T39" fmla="*/ 165 h 436"/>
                <a:gd name="T40" fmla="*/ 443 w 575"/>
                <a:gd name="T41" fmla="*/ 146 h 436"/>
                <a:gd name="T42" fmla="*/ 487 w 575"/>
                <a:gd name="T43" fmla="*/ 92 h 436"/>
                <a:gd name="T44" fmla="*/ 377 w 575"/>
                <a:gd name="T45" fmla="*/ 106 h 436"/>
                <a:gd name="T46" fmla="*/ 384 w 575"/>
                <a:gd name="T47" fmla="*/ 0 h 436"/>
                <a:gd name="T48" fmla="*/ 285 w 575"/>
                <a:gd name="T49" fmla="*/ 117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5" h="436">
                  <a:moveTo>
                    <a:pt x="285" y="117"/>
                  </a:moveTo>
                  <a:lnTo>
                    <a:pt x="220" y="48"/>
                  </a:lnTo>
                  <a:lnTo>
                    <a:pt x="194" y="128"/>
                  </a:lnTo>
                  <a:lnTo>
                    <a:pt x="11" y="48"/>
                  </a:lnTo>
                  <a:lnTo>
                    <a:pt x="121" y="154"/>
                  </a:lnTo>
                  <a:lnTo>
                    <a:pt x="0" y="176"/>
                  </a:lnTo>
                  <a:lnTo>
                    <a:pt x="99" y="238"/>
                  </a:lnTo>
                  <a:lnTo>
                    <a:pt x="3" y="293"/>
                  </a:lnTo>
                  <a:lnTo>
                    <a:pt x="150" y="282"/>
                  </a:lnTo>
                  <a:lnTo>
                    <a:pt x="124" y="355"/>
                  </a:lnTo>
                  <a:lnTo>
                    <a:pt x="205" y="315"/>
                  </a:lnTo>
                  <a:lnTo>
                    <a:pt x="223" y="436"/>
                  </a:lnTo>
                  <a:lnTo>
                    <a:pt x="278" y="300"/>
                  </a:lnTo>
                  <a:lnTo>
                    <a:pt x="351" y="395"/>
                  </a:lnTo>
                  <a:lnTo>
                    <a:pt x="373" y="289"/>
                  </a:lnTo>
                  <a:lnTo>
                    <a:pt x="483" y="362"/>
                  </a:lnTo>
                  <a:lnTo>
                    <a:pt x="447" y="260"/>
                  </a:lnTo>
                  <a:lnTo>
                    <a:pt x="575" y="267"/>
                  </a:lnTo>
                  <a:lnTo>
                    <a:pt x="468" y="212"/>
                  </a:lnTo>
                  <a:lnTo>
                    <a:pt x="560" y="165"/>
                  </a:lnTo>
                  <a:lnTo>
                    <a:pt x="443" y="146"/>
                  </a:lnTo>
                  <a:lnTo>
                    <a:pt x="487" y="92"/>
                  </a:lnTo>
                  <a:lnTo>
                    <a:pt x="377" y="106"/>
                  </a:lnTo>
                  <a:lnTo>
                    <a:pt x="384" y="0"/>
                  </a:lnTo>
                  <a:lnTo>
                    <a:pt x="285" y="11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77"/>
            <p:cNvSpPr>
              <a:spLocks/>
            </p:cNvSpPr>
            <p:nvPr/>
          </p:nvSpPr>
          <p:spPr bwMode="auto">
            <a:xfrm>
              <a:off x="1693863" y="2717801"/>
              <a:ext cx="912812" cy="692150"/>
            </a:xfrm>
            <a:custGeom>
              <a:avLst/>
              <a:gdLst>
                <a:gd name="T0" fmla="*/ 285 w 575"/>
                <a:gd name="T1" fmla="*/ 117 h 436"/>
                <a:gd name="T2" fmla="*/ 220 w 575"/>
                <a:gd name="T3" fmla="*/ 48 h 436"/>
                <a:gd name="T4" fmla="*/ 194 w 575"/>
                <a:gd name="T5" fmla="*/ 128 h 436"/>
                <a:gd name="T6" fmla="*/ 11 w 575"/>
                <a:gd name="T7" fmla="*/ 48 h 436"/>
                <a:gd name="T8" fmla="*/ 121 w 575"/>
                <a:gd name="T9" fmla="*/ 154 h 436"/>
                <a:gd name="T10" fmla="*/ 0 w 575"/>
                <a:gd name="T11" fmla="*/ 176 h 436"/>
                <a:gd name="T12" fmla="*/ 99 w 575"/>
                <a:gd name="T13" fmla="*/ 238 h 436"/>
                <a:gd name="T14" fmla="*/ 3 w 575"/>
                <a:gd name="T15" fmla="*/ 293 h 436"/>
                <a:gd name="T16" fmla="*/ 150 w 575"/>
                <a:gd name="T17" fmla="*/ 282 h 436"/>
                <a:gd name="T18" fmla="*/ 124 w 575"/>
                <a:gd name="T19" fmla="*/ 355 h 436"/>
                <a:gd name="T20" fmla="*/ 205 w 575"/>
                <a:gd name="T21" fmla="*/ 315 h 436"/>
                <a:gd name="T22" fmla="*/ 223 w 575"/>
                <a:gd name="T23" fmla="*/ 436 h 436"/>
                <a:gd name="T24" fmla="*/ 278 w 575"/>
                <a:gd name="T25" fmla="*/ 300 h 436"/>
                <a:gd name="T26" fmla="*/ 351 w 575"/>
                <a:gd name="T27" fmla="*/ 395 h 436"/>
                <a:gd name="T28" fmla="*/ 373 w 575"/>
                <a:gd name="T29" fmla="*/ 289 h 436"/>
                <a:gd name="T30" fmla="*/ 483 w 575"/>
                <a:gd name="T31" fmla="*/ 362 h 436"/>
                <a:gd name="T32" fmla="*/ 447 w 575"/>
                <a:gd name="T33" fmla="*/ 260 h 436"/>
                <a:gd name="T34" fmla="*/ 575 w 575"/>
                <a:gd name="T35" fmla="*/ 267 h 436"/>
                <a:gd name="T36" fmla="*/ 468 w 575"/>
                <a:gd name="T37" fmla="*/ 212 h 436"/>
                <a:gd name="T38" fmla="*/ 560 w 575"/>
                <a:gd name="T39" fmla="*/ 165 h 436"/>
                <a:gd name="T40" fmla="*/ 443 w 575"/>
                <a:gd name="T41" fmla="*/ 146 h 436"/>
                <a:gd name="T42" fmla="*/ 487 w 575"/>
                <a:gd name="T43" fmla="*/ 92 h 436"/>
                <a:gd name="T44" fmla="*/ 377 w 575"/>
                <a:gd name="T45" fmla="*/ 106 h 436"/>
                <a:gd name="T46" fmla="*/ 384 w 575"/>
                <a:gd name="T47" fmla="*/ 0 h 436"/>
                <a:gd name="T48" fmla="*/ 285 w 575"/>
                <a:gd name="T49" fmla="*/ 117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5" h="436">
                  <a:moveTo>
                    <a:pt x="285" y="117"/>
                  </a:moveTo>
                  <a:lnTo>
                    <a:pt x="220" y="48"/>
                  </a:lnTo>
                  <a:lnTo>
                    <a:pt x="194" y="128"/>
                  </a:lnTo>
                  <a:lnTo>
                    <a:pt x="11" y="48"/>
                  </a:lnTo>
                  <a:lnTo>
                    <a:pt x="121" y="154"/>
                  </a:lnTo>
                  <a:lnTo>
                    <a:pt x="0" y="176"/>
                  </a:lnTo>
                  <a:lnTo>
                    <a:pt x="99" y="238"/>
                  </a:lnTo>
                  <a:lnTo>
                    <a:pt x="3" y="293"/>
                  </a:lnTo>
                  <a:lnTo>
                    <a:pt x="150" y="282"/>
                  </a:lnTo>
                  <a:lnTo>
                    <a:pt x="124" y="355"/>
                  </a:lnTo>
                  <a:lnTo>
                    <a:pt x="205" y="315"/>
                  </a:lnTo>
                  <a:lnTo>
                    <a:pt x="223" y="436"/>
                  </a:lnTo>
                  <a:lnTo>
                    <a:pt x="278" y="300"/>
                  </a:lnTo>
                  <a:lnTo>
                    <a:pt x="351" y="395"/>
                  </a:lnTo>
                  <a:lnTo>
                    <a:pt x="373" y="289"/>
                  </a:lnTo>
                  <a:lnTo>
                    <a:pt x="483" y="362"/>
                  </a:lnTo>
                  <a:lnTo>
                    <a:pt x="447" y="260"/>
                  </a:lnTo>
                  <a:lnTo>
                    <a:pt x="575" y="267"/>
                  </a:lnTo>
                  <a:lnTo>
                    <a:pt x="468" y="212"/>
                  </a:lnTo>
                  <a:lnTo>
                    <a:pt x="560" y="165"/>
                  </a:lnTo>
                  <a:lnTo>
                    <a:pt x="443" y="146"/>
                  </a:lnTo>
                  <a:lnTo>
                    <a:pt x="487" y="92"/>
                  </a:lnTo>
                  <a:lnTo>
                    <a:pt x="377" y="106"/>
                  </a:lnTo>
                  <a:lnTo>
                    <a:pt x="384" y="0"/>
                  </a:lnTo>
                  <a:lnTo>
                    <a:pt x="285" y="11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1" name="Rectangle 78"/>
            <p:cNvSpPr>
              <a:spLocks noChangeArrowheads="1"/>
            </p:cNvSpPr>
            <p:nvPr/>
          </p:nvSpPr>
          <p:spPr bwMode="auto">
            <a:xfrm>
              <a:off x="1920875" y="2914651"/>
              <a:ext cx="3606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Disposal</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 name="Rectangle 79"/>
            <p:cNvSpPr>
              <a:spLocks noChangeArrowheads="1"/>
            </p:cNvSpPr>
            <p:nvPr/>
          </p:nvSpPr>
          <p:spPr bwMode="auto">
            <a:xfrm>
              <a:off x="1995488" y="3049588"/>
              <a:ext cx="24045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Costs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 name="Freeform 80"/>
            <p:cNvSpPr>
              <a:spLocks/>
            </p:cNvSpPr>
            <p:nvPr/>
          </p:nvSpPr>
          <p:spPr bwMode="auto">
            <a:xfrm>
              <a:off x="2890838" y="2689226"/>
              <a:ext cx="854075" cy="690563"/>
            </a:xfrm>
            <a:custGeom>
              <a:avLst/>
              <a:gdLst>
                <a:gd name="T0" fmla="*/ 271 w 538"/>
                <a:gd name="T1" fmla="*/ 117 h 435"/>
                <a:gd name="T2" fmla="*/ 209 w 538"/>
                <a:gd name="T3" fmla="*/ 47 h 435"/>
                <a:gd name="T4" fmla="*/ 183 w 538"/>
                <a:gd name="T5" fmla="*/ 128 h 435"/>
                <a:gd name="T6" fmla="*/ 7 w 538"/>
                <a:gd name="T7" fmla="*/ 47 h 435"/>
                <a:gd name="T8" fmla="*/ 114 w 538"/>
                <a:gd name="T9" fmla="*/ 154 h 435"/>
                <a:gd name="T10" fmla="*/ 0 w 538"/>
                <a:gd name="T11" fmla="*/ 172 h 435"/>
                <a:gd name="T12" fmla="*/ 92 w 538"/>
                <a:gd name="T13" fmla="*/ 238 h 435"/>
                <a:gd name="T14" fmla="*/ 4 w 538"/>
                <a:gd name="T15" fmla="*/ 293 h 435"/>
                <a:gd name="T16" fmla="*/ 143 w 538"/>
                <a:gd name="T17" fmla="*/ 282 h 435"/>
                <a:gd name="T18" fmla="*/ 117 w 538"/>
                <a:gd name="T19" fmla="*/ 355 h 435"/>
                <a:gd name="T20" fmla="*/ 194 w 538"/>
                <a:gd name="T21" fmla="*/ 315 h 435"/>
                <a:gd name="T22" fmla="*/ 212 w 538"/>
                <a:gd name="T23" fmla="*/ 435 h 435"/>
                <a:gd name="T24" fmla="*/ 264 w 538"/>
                <a:gd name="T25" fmla="*/ 300 h 435"/>
                <a:gd name="T26" fmla="*/ 330 w 538"/>
                <a:gd name="T27" fmla="*/ 395 h 435"/>
                <a:gd name="T28" fmla="*/ 348 w 538"/>
                <a:gd name="T29" fmla="*/ 289 h 435"/>
                <a:gd name="T30" fmla="*/ 454 w 538"/>
                <a:gd name="T31" fmla="*/ 362 h 435"/>
                <a:gd name="T32" fmla="*/ 421 w 538"/>
                <a:gd name="T33" fmla="*/ 260 h 435"/>
                <a:gd name="T34" fmla="*/ 538 w 538"/>
                <a:gd name="T35" fmla="*/ 267 h 435"/>
                <a:gd name="T36" fmla="*/ 439 w 538"/>
                <a:gd name="T37" fmla="*/ 212 h 435"/>
                <a:gd name="T38" fmla="*/ 527 w 538"/>
                <a:gd name="T39" fmla="*/ 164 h 435"/>
                <a:gd name="T40" fmla="*/ 417 w 538"/>
                <a:gd name="T41" fmla="*/ 146 h 435"/>
                <a:gd name="T42" fmla="*/ 458 w 538"/>
                <a:gd name="T43" fmla="*/ 91 h 435"/>
                <a:gd name="T44" fmla="*/ 352 w 538"/>
                <a:gd name="T45" fmla="*/ 106 h 435"/>
                <a:gd name="T46" fmla="*/ 363 w 538"/>
                <a:gd name="T47" fmla="*/ 0 h 435"/>
                <a:gd name="T48" fmla="*/ 271 w 538"/>
                <a:gd name="T49" fmla="*/ 11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8" h="435">
                  <a:moveTo>
                    <a:pt x="271" y="117"/>
                  </a:moveTo>
                  <a:lnTo>
                    <a:pt x="209" y="47"/>
                  </a:lnTo>
                  <a:lnTo>
                    <a:pt x="183" y="128"/>
                  </a:lnTo>
                  <a:lnTo>
                    <a:pt x="7" y="47"/>
                  </a:lnTo>
                  <a:lnTo>
                    <a:pt x="114" y="154"/>
                  </a:lnTo>
                  <a:lnTo>
                    <a:pt x="0" y="172"/>
                  </a:lnTo>
                  <a:lnTo>
                    <a:pt x="92" y="238"/>
                  </a:lnTo>
                  <a:lnTo>
                    <a:pt x="4" y="293"/>
                  </a:lnTo>
                  <a:lnTo>
                    <a:pt x="143" y="282"/>
                  </a:lnTo>
                  <a:lnTo>
                    <a:pt x="117" y="355"/>
                  </a:lnTo>
                  <a:lnTo>
                    <a:pt x="194" y="315"/>
                  </a:lnTo>
                  <a:lnTo>
                    <a:pt x="212" y="435"/>
                  </a:lnTo>
                  <a:lnTo>
                    <a:pt x="264" y="300"/>
                  </a:lnTo>
                  <a:lnTo>
                    <a:pt x="330" y="395"/>
                  </a:lnTo>
                  <a:lnTo>
                    <a:pt x="348" y="289"/>
                  </a:lnTo>
                  <a:lnTo>
                    <a:pt x="454" y="362"/>
                  </a:lnTo>
                  <a:lnTo>
                    <a:pt x="421" y="260"/>
                  </a:lnTo>
                  <a:lnTo>
                    <a:pt x="538" y="267"/>
                  </a:lnTo>
                  <a:lnTo>
                    <a:pt x="439" y="212"/>
                  </a:lnTo>
                  <a:lnTo>
                    <a:pt x="527" y="164"/>
                  </a:lnTo>
                  <a:lnTo>
                    <a:pt x="417" y="146"/>
                  </a:lnTo>
                  <a:lnTo>
                    <a:pt x="458" y="91"/>
                  </a:lnTo>
                  <a:lnTo>
                    <a:pt x="352" y="106"/>
                  </a:lnTo>
                  <a:lnTo>
                    <a:pt x="363" y="0"/>
                  </a:lnTo>
                  <a:lnTo>
                    <a:pt x="271" y="11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81"/>
            <p:cNvSpPr>
              <a:spLocks/>
            </p:cNvSpPr>
            <p:nvPr/>
          </p:nvSpPr>
          <p:spPr bwMode="auto">
            <a:xfrm>
              <a:off x="2890838" y="2689226"/>
              <a:ext cx="854075" cy="690563"/>
            </a:xfrm>
            <a:custGeom>
              <a:avLst/>
              <a:gdLst>
                <a:gd name="T0" fmla="*/ 271 w 538"/>
                <a:gd name="T1" fmla="*/ 117 h 435"/>
                <a:gd name="T2" fmla="*/ 209 w 538"/>
                <a:gd name="T3" fmla="*/ 47 h 435"/>
                <a:gd name="T4" fmla="*/ 183 w 538"/>
                <a:gd name="T5" fmla="*/ 128 h 435"/>
                <a:gd name="T6" fmla="*/ 7 w 538"/>
                <a:gd name="T7" fmla="*/ 47 h 435"/>
                <a:gd name="T8" fmla="*/ 114 w 538"/>
                <a:gd name="T9" fmla="*/ 154 h 435"/>
                <a:gd name="T10" fmla="*/ 0 w 538"/>
                <a:gd name="T11" fmla="*/ 172 h 435"/>
                <a:gd name="T12" fmla="*/ 92 w 538"/>
                <a:gd name="T13" fmla="*/ 238 h 435"/>
                <a:gd name="T14" fmla="*/ 4 w 538"/>
                <a:gd name="T15" fmla="*/ 293 h 435"/>
                <a:gd name="T16" fmla="*/ 143 w 538"/>
                <a:gd name="T17" fmla="*/ 282 h 435"/>
                <a:gd name="T18" fmla="*/ 117 w 538"/>
                <a:gd name="T19" fmla="*/ 355 h 435"/>
                <a:gd name="T20" fmla="*/ 194 w 538"/>
                <a:gd name="T21" fmla="*/ 315 h 435"/>
                <a:gd name="T22" fmla="*/ 212 w 538"/>
                <a:gd name="T23" fmla="*/ 435 h 435"/>
                <a:gd name="T24" fmla="*/ 264 w 538"/>
                <a:gd name="T25" fmla="*/ 300 h 435"/>
                <a:gd name="T26" fmla="*/ 330 w 538"/>
                <a:gd name="T27" fmla="*/ 395 h 435"/>
                <a:gd name="T28" fmla="*/ 348 w 538"/>
                <a:gd name="T29" fmla="*/ 289 h 435"/>
                <a:gd name="T30" fmla="*/ 454 w 538"/>
                <a:gd name="T31" fmla="*/ 362 h 435"/>
                <a:gd name="T32" fmla="*/ 421 w 538"/>
                <a:gd name="T33" fmla="*/ 260 h 435"/>
                <a:gd name="T34" fmla="*/ 538 w 538"/>
                <a:gd name="T35" fmla="*/ 267 h 435"/>
                <a:gd name="T36" fmla="*/ 439 w 538"/>
                <a:gd name="T37" fmla="*/ 212 h 435"/>
                <a:gd name="T38" fmla="*/ 527 w 538"/>
                <a:gd name="T39" fmla="*/ 164 h 435"/>
                <a:gd name="T40" fmla="*/ 417 w 538"/>
                <a:gd name="T41" fmla="*/ 146 h 435"/>
                <a:gd name="T42" fmla="*/ 458 w 538"/>
                <a:gd name="T43" fmla="*/ 91 h 435"/>
                <a:gd name="T44" fmla="*/ 352 w 538"/>
                <a:gd name="T45" fmla="*/ 106 h 435"/>
                <a:gd name="T46" fmla="*/ 363 w 538"/>
                <a:gd name="T47" fmla="*/ 0 h 435"/>
                <a:gd name="T48" fmla="*/ 271 w 538"/>
                <a:gd name="T49" fmla="*/ 11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8" h="435">
                  <a:moveTo>
                    <a:pt x="271" y="117"/>
                  </a:moveTo>
                  <a:lnTo>
                    <a:pt x="209" y="47"/>
                  </a:lnTo>
                  <a:lnTo>
                    <a:pt x="183" y="128"/>
                  </a:lnTo>
                  <a:lnTo>
                    <a:pt x="7" y="47"/>
                  </a:lnTo>
                  <a:lnTo>
                    <a:pt x="114" y="154"/>
                  </a:lnTo>
                  <a:lnTo>
                    <a:pt x="0" y="172"/>
                  </a:lnTo>
                  <a:lnTo>
                    <a:pt x="92" y="238"/>
                  </a:lnTo>
                  <a:lnTo>
                    <a:pt x="4" y="293"/>
                  </a:lnTo>
                  <a:lnTo>
                    <a:pt x="143" y="282"/>
                  </a:lnTo>
                  <a:lnTo>
                    <a:pt x="117" y="355"/>
                  </a:lnTo>
                  <a:lnTo>
                    <a:pt x="194" y="315"/>
                  </a:lnTo>
                  <a:lnTo>
                    <a:pt x="212" y="435"/>
                  </a:lnTo>
                  <a:lnTo>
                    <a:pt x="264" y="300"/>
                  </a:lnTo>
                  <a:lnTo>
                    <a:pt x="330" y="395"/>
                  </a:lnTo>
                  <a:lnTo>
                    <a:pt x="348" y="289"/>
                  </a:lnTo>
                  <a:lnTo>
                    <a:pt x="454" y="362"/>
                  </a:lnTo>
                  <a:lnTo>
                    <a:pt x="421" y="260"/>
                  </a:lnTo>
                  <a:lnTo>
                    <a:pt x="538" y="267"/>
                  </a:lnTo>
                  <a:lnTo>
                    <a:pt x="439" y="212"/>
                  </a:lnTo>
                  <a:lnTo>
                    <a:pt x="527" y="164"/>
                  </a:lnTo>
                  <a:lnTo>
                    <a:pt x="417" y="146"/>
                  </a:lnTo>
                  <a:lnTo>
                    <a:pt x="458" y="91"/>
                  </a:lnTo>
                  <a:lnTo>
                    <a:pt x="352" y="106"/>
                  </a:lnTo>
                  <a:lnTo>
                    <a:pt x="363" y="0"/>
                  </a:lnTo>
                  <a:lnTo>
                    <a:pt x="271" y="11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5" name="Rectangle 82"/>
            <p:cNvSpPr>
              <a:spLocks noChangeArrowheads="1"/>
            </p:cNvSpPr>
            <p:nvPr/>
          </p:nvSpPr>
          <p:spPr bwMode="auto">
            <a:xfrm>
              <a:off x="2967038" y="2949576"/>
              <a:ext cx="24045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Labor</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6" name="Rectangle 83"/>
            <p:cNvSpPr>
              <a:spLocks noChangeArrowheads="1"/>
            </p:cNvSpPr>
            <p:nvPr/>
          </p:nvSpPr>
          <p:spPr bwMode="auto">
            <a:xfrm>
              <a:off x="3362325" y="2949576"/>
              <a:ext cx="24045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Costs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7" name="Freeform 84"/>
            <p:cNvSpPr>
              <a:spLocks/>
            </p:cNvSpPr>
            <p:nvPr/>
          </p:nvSpPr>
          <p:spPr bwMode="auto">
            <a:xfrm>
              <a:off x="3524250" y="3427413"/>
              <a:ext cx="1028700" cy="858838"/>
            </a:xfrm>
            <a:custGeom>
              <a:avLst/>
              <a:gdLst>
                <a:gd name="T0" fmla="*/ 344 w 648"/>
                <a:gd name="T1" fmla="*/ 106 h 541"/>
                <a:gd name="T2" fmla="*/ 293 w 648"/>
                <a:gd name="T3" fmla="*/ 47 h 541"/>
                <a:gd name="T4" fmla="*/ 256 w 648"/>
                <a:gd name="T5" fmla="*/ 157 h 541"/>
                <a:gd name="T6" fmla="*/ 136 w 648"/>
                <a:gd name="T7" fmla="*/ 87 h 541"/>
                <a:gd name="T8" fmla="*/ 161 w 648"/>
                <a:gd name="T9" fmla="*/ 194 h 541"/>
                <a:gd name="T10" fmla="*/ 37 w 648"/>
                <a:gd name="T11" fmla="*/ 205 h 541"/>
                <a:gd name="T12" fmla="*/ 117 w 648"/>
                <a:gd name="T13" fmla="*/ 289 h 541"/>
                <a:gd name="T14" fmla="*/ 0 w 648"/>
                <a:gd name="T15" fmla="*/ 322 h 541"/>
                <a:gd name="T16" fmla="*/ 99 w 648"/>
                <a:gd name="T17" fmla="*/ 384 h 541"/>
                <a:gd name="T18" fmla="*/ 40 w 648"/>
                <a:gd name="T19" fmla="*/ 446 h 541"/>
                <a:gd name="T20" fmla="*/ 143 w 648"/>
                <a:gd name="T21" fmla="*/ 457 h 541"/>
                <a:gd name="T22" fmla="*/ 147 w 648"/>
                <a:gd name="T23" fmla="*/ 541 h 541"/>
                <a:gd name="T24" fmla="*/ 227 w 648"/>
                <a:gd name="T25" fmla="*/ 454 h 541"/>
                <a:gd name="T26" fmla="*/ 260 w 648"/>
                <a:gd name="T27" fmla="*/ 494 h 541"/>
                <a:gd name="T28" fmla="*/ 297 w 648"/>
                <a:gd name="T29" fmla="*/ 435 h 541"/>
                <a:gd name="T30" fmla="*/ 348 w 648"/>
                <a:gd name="T31" fmla="*/ 472 h 541"/>
                <a:gd name="T32" fmla="*/ 366 w 648"/>
                <a:gd name="T33" fmla="*/ 399 h 541"/>
                <a:gd name="T34" fmla="*/ 447 w 648"/>
                <a:gd name="T35" fmla="*/ 435 h 541"/>
                <a:gd name="T36" fmla="*/ 440 w 648"/>
                <a:gd name="T37" fmla="*/ 358 h 541"/>
                <a:gd name="T38" fmla="*/ 568 w 648"/>
                <a:gd name="T39" fmla="*/ 391 h 541"/>
                <a:gd name="T40" fmla="*/ 491 w 648"/>
                <a:gd name="T41" fmla="*/ 307 h 541"/>
                <a:gd name="T42" fmla="*/ 549 w 648"/>
                <a:gd name="T43" fmla="*/ 282 h 541"/>
                <a:gd name="T44" fmla="*/ 509 w 648"/>
                <a:gd name="T45" fmla="*/ 234 h 541"/>
                <a:gd name="T46" fmla="*/ 648 w 648"/>
                <a:gd name="T47" fmla="*/ 164 h 541"/>
                <a:gd name="T48" fmla="*/ 491 w 648"/>
                <a:gd name="T49" fmla="*/ 161 h 541"/>
                <a:gd name="T50" fmla="*/ 538 w 648"/>
                <a:gd name="T51" fmla="*/ 77 h 541"/>
                <a:gd name="T52" fmla="*/ 436 w 648"/>
                <a:gd name="T53" fmla="*/ 142 h 541"/>
                <a:gd name="T54" fmla="*/ 443 w 648"/>
                <a:gd name="T55" fmla="*/ 0 h 541"/>
                <a:gd name="T56" fmla="*/ 344 w 648"/>
                <a:gd name="T57" fmla="*/ 106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8" h="541">
                  <a:moveTo>
                    <a:pt x="344" y="106"/>
                  </a:moveTo>
                  <a:lnTo>
                    <a:pt x="293" y="47"/>
                  </a:lnTo>
                  <a:lnTo>
                    <a:pt x="256" y="157"/>
                  </a:lnTo>
                  <a:lnTo>
                    <a:pt x="136" y="87"/>
                  </a:lnTo>
                  <a:lnTo>
                    <a:pt x="161" y="194"/>
                  </a:lnTo>
                  <a:lnTo>
                    <a:pt x="37" y="205"/>
                  </a:lnTo>
                  <a:lnTo>
                    <a:pt x="117" y="289"/>
                  </a:lnTo>
                  <a:lnTo>
                    <a:pt x="0" y="322"/>
                  </a:lnTo>
                  <a:lnTo>
                    <a:pt x="99" y="384"/>
                  </a:lnTo>
                  <a:lnTo>
                    <a:pt x="40" y="446"/>
                  </a:lnTo>
                  <a:lnTo>
                    <a:pt x="143" y="457"/>
                  </a:lnTo>
                  <a:lnTo>
                    <a:pt x="147" y="541"/>
                  </a:lnTo>
                  <a:lnTo>
                    <a:pt x="227" y="454"/>
                  </a:lnTo>
                  <a:lnTo>
                    <a:pt x="260" y="494"/>
                  </a:lnTo>
                  <a:lnTo>
                    <a:pt x="297" y="435"/>
                  </a:lnTo>
                  <a:lnTo>
                    <a:pt x="348" y="472"/>
                  </a:lnTo>
                  <a:lnTo>
                    <a:pt x="366" y="399"/>
                  </a:lnTo>
                  <a:lnTo>
                    <a:pt x="447" y="435"/>
                  </a:lnTo>
                  <a:lnTo>
                    <a:pt x="440" y="358"/>
                  </a:lnTo>
                  <a:lnTo>
                    <a:pt x="568" y="391"/>
                  </a:lnTo>
                  <a:lnTo>
                    <a:pt x="491" y="307"/>
                  </a:lnTo>
                  <a:lnTo>
                    <a:pt x="549" y="282"/>
                  </a:lnTo>
                  <a:lnTo>
                    <a:pt x="509" y="234"/>
                  </a:lnTo>
                  <a:lnTo>
                    <a:pt x="648" y="164"/>
                  </a:lnTo>
                  <a:lnTo>
                    <a:pt x="491" y="161"/>
                  </a:lnTo>
                  <a:lnTo>
                    <a:pt x="538" y="77"/>
                  </a:lnTo>
                  <a:lnTo>
                    <a:pt x="436" y="142"/>
                  </a:lnTo>
                  <a:lnTo>
                    <a:pt x="443" y="0"/>
                  </a:lnTo>
                  <a:lnTo>
                    <a:pt x="344" y="106"/>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85"/>
            <p:cNvSpPr>
              <a:spLocks/>
            </p:cNvSpPr>
            <p:nvPr/>
          </p:nvSpPr>
          <p:spPr bwMode="auto">
            <a:xfrm>
              <a:off x="3524250" y="3427413"/>
              <a:ext cx="1028700" cy="858838"/>
            </a:xfrm>
            <a:custGeom>
              <a:avLst/>
              <a:gdLst>
                <a:gd name="T0" fmla="*/ 344 w 648"/>
                <a:gd name="T1" fmla="*/ 106 h 541"/>
                <a:gd name="T2" fmla="*/ 293 w 648"/>
                <a:gd name="T3" fmla="*/ 47 h 541"/>
                <a:gd name="T4" fmla="*/ 256 w 648"/>
                <a:gd name="T5" fmla="*/ 157 h 541"/>
                <a:gd name="T6" fmla="*/ 136 w 648"/>
                <a:gd name="T7" fmla="*/ 87 h 541"/>
                <a:gd name="T8" fmla="*/ 161 w 648"/>
                <a:gd name="T9" fmla="*/ 194 h 541"/>
                <a:gd name="T10" fmla="*/ 37 w 648"/>
                <a:gd name="T11" fmla="*/ 205 h 541"/>
                <a:gd name="T12" fmla="*/ 117 w 648"/>
                <a:gd name="T13" fmla="*/ 289 h 541"/>
                <a:gd name="T14" fmla="*/ 0 w 648"/>
                <a:gd name="T15" fmla="*/ 322 h 541"/>
                <a:gd name="T16" fmla="*/ 99 w 648"/>
                <a:gd name="T17" fmla="*/ 384 h 541"/>
                <a:gd name="T18" fmla="*/ 40 w 648"/>
                <a:gd name="T19" fmla="*/ 446 h 541"/>
                <a:gd name="T20" fmla="*/ 143 w 648"/>
                <a:gd name="T21" fmla="*/ 457 h 541"/>
                <a:gd name="T22" fmla="*/ 147 w 648"/>
                <a:gd name="T23" fmla="*/ 541 h 541"/>
                <a:gd name="T24" fmla="*/ 227 w 648"/>
                <a:gd name="T25" fmla="*/ 454 h 541"/>
                <a:gd name="T26" fmla="*/ 260 w 648"/>
                <a:gd name="T27" fmla="*/ 494 h 541"/>
                <a:gd name="T28" fmla="*/ 297 w 648"/>
                <a:gd name="T29" fmla="*/ 435 h 541"/>
                <a:gd name="T30" fmla="*/ 348 w 648"/>
                <a:gd name="T31" fmla="*/ 472 h 541"/>
                <a:gd name="T32" fmla="*/ 366 w 648"/>
                <a:gd name="T33" fmla="*/ 399 h 541"/>
                <a:gd name="T34" fmla="*/ 447 w 648"/>
                <a:gd name="T35" fmla="*/ 435 h 541"/>
                <a:gd name="T36" fmla="*/ 440 w 648"/>
                <a:gd name="T37" fmla="*/ 358 h 541"/>
                <a:gd name="T38" fmla="*/ 568 w 648"/>
                <a:gd name="T39" fmla="*/ 391 h 541"/>
                <a:gd name="T40" fmla="*/ 491 w 648"/>
                <a:gd name="T41" fmla="*/ 307 h 541"/>
                <a:gd name="T42" fmla="*/ 549 w 648"/>
                <a:gd name="T43" fmla="*/ 282 h 541"/>
                <a:gd name="T44" fmla="*/ 509 w 648"/>
                <a:gd name="T45" fmla="*/ 234 h 541"/>
                <a:gd name="T46" fmla="*/ 648 w 648"/>
                <a:gd name="T47" fmla="*/ 164 h 541"/>
                <a:gd name="T48" fmla="*/ 491 w 648"/>
                <a:gd name="T49" fmla="*/ 161 h 541"/>
                <a:gd name="T50" fmla="*/ 538 w 648"/>
                <a:gd name="T51" fmla="*/ 77 h 541"/>
                <a:gd name="T52" fmla="*/ 436 w 648"/>
                <a:gd name="T53" fmla="*/ 142 h 541"/>
                <a:gd name="T54" fmla="*/ 443 w 648"/>
                <a:gd name="T55" fmla="*/ 0 h 541"/>
                <a:gd name="T56" fmla="*/ 344 w 648"/>
                <a:gd name="T57" fmla="*/ 106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8" h="541">
                  <a:moveTo>
                    <a:pt x="344" y="106"/>
                  </a:moveTo>
                  <a:lnTo>
                    <a:pt x="293" y="47"/>
                  </a:lnTo>
                  <a:lnTo>
                    <a:pt x="256" y="157"/>
                  </a:lnTo>
                  <a:lnTo>
                    <a:pt x="136" y="87"/>
                  </a:lnTo>
                  <a:lnTo>
                    <a:pt x="161" y="194"/>
                  </a:lnTo>
                  <a:lnTo>
                    <a:pt x="37" y="205"/>
                  </a:lnTo>
                  <a:lnTo>
                    <a:pt x="117" y="289"/>
                  </a:lnTo>
                  <a:lnTo>
                    <a:pt x="0" y="322"/>
                  </a:lnTo>
                  <a:lnTo>
                    <a:pt x="99" y="384"/>
                  </a:lnTo>
                  <a:lnTo>
                    <a:pt x="40" y="446"/>
                  </a:lnTo>
                  <a:lnTo>
                    <a:pt x="143" y="457"/>
                  </a:lnTo>
                  <a:lnTo>
                    <a:pt x="147" y="541"/>
                  </a:lnTo>
                  <a:lnTo>
                    <a:pt x="227" y="454"/>
                  </a:lnTo>
                  <a:lnTo>
                    <a:pt x="260" y="494"/>
                  </a:lnTo>
                  <a:lnTo>
                    <a:pt x="297" y="435"/>
                  </a:lnTo>
                  <a:lnTo>
                    <a:pt x="348" y="472"/>
                  </a:lnTo>
                  <a:lnTo>
                    <a:pt x="366" y="399"/>
                  </a:lnTo>
                  <a:lnTo>
                    <a:pt x="447" y="435"/>
                  </a:lnTo>
                  <a:lnTo>
                    <a:pt x="440" y="358"/>
                  </a:lnTo>
                  <a:lnTo>
                    <a:pt x="568" y="391"/>
                  </a:lnTo>
                  <a:lnTo>
                    <a:pt x="491" y="307"/>
                  </a:lnTo>
                  <a:lnTo>
                    <a:pt x="549" y="282"/>
                  </a:lnTo>
                  <a:lnTo>
                    <a:pt x="509" y="234"/>
                  </a:lnTo>
                  <a:lnTo>
                    <a:pt x="648" y="164"/>
                  </a:lnTo>
                  <a:lnTo>
                    <a:pt x="491" y="161"/>
                  </a:lnTo>
                  <a:lnTo>
                    <a:pt x="538" y="77"/>
                  </a:lnTo>
                  <a:lnTo>
                    <a:pt x="436" y="142"/>
                  </a:lnTo>
                  <a:lnTo>
                    <a:pt x="443" y="0"/>
                  </a:lnTo>
                  <a:lnTo>
                    <a:pt x="344" y="106"/>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9" name="Rectangle 86"/>
            <p:cNvSpPr>
              <a:spLocks noChangeArrowheads="1"/>
            </p:cNvSpPr>
            <p:nvPr/>
          </p:nvSpPr>
          <p:spPr bwMode="auto">
            <a:xfrm>
              <a:off x="3844925" y="3740151"/>
              <a:ext cx="2596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Safety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0" name="Rectangle 87"/>
            <p:cNvSpPr>
              <a:spLocks noChangeArrowheads="1"/>
            </p:cNvSpPr>
            <p:nvPr/>
          </p:nvSpPr>
          <p:spPr bwMode="auto">
            <a:xfrm>
              <a:off x="3838575" y="3868738"/>
              <a:ext cx="2693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Issues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1" name="Freeform 88"/>
            <p:cNvSpPr>
              <a:spLocks/>
            </p:cNvSpPr>
            <p:nvPr/>
          </p:nvSpPr>
          <p:spPr bwMode="auto">
            <a:xfrm>
              <a:off x="4083050" y="2967038"/>
              <a:ext cx="969962" cy="569913"/>
            </a:xfrm>
            <a:custGeom>
              <a:avLst/>
              <a:gdLst>
                <a:gd name="T0" fmla="*/ 307 w 611"/>
                <a:gd name="T1" fmla="*/ 96 h 359"/>
                <a:gd name="T2" fmla="*/ 238 w 611"/>
                <a:gd name="T3" fmla="*/ 37 h 359"/>
                <a:gd name="T4" fmla="*/ 208 w 611"/>
                <a:gd name="T5" fmla="*/ 107 h 359"/>
                <a:gd name="T6" fmla="*/ 11 w 611"/>
                <a:gd name="T7" fmla="*/ 37 h 359"/>
                <a:gd name="T8" fmla="*/ 132 w 611"/>
                <a:gd name="T9" fmla="*/ 125 h 359"/>
                <a:gd name="T10" fmla="*/ 0 w 611"/>
                <a:gd name="T11" fmla="*/ 143 h 359"/>
                <a:gd name="T12" fmla="*/ 106 w 611"/>
                <a:gd name="T13" fmla="*/ 194 h 359"/>
                <a:gd name="T14" fmla="*/ 3 w 611"/>
                <a:gd name="T15" fmla="*/ 242 h 359"/>
                <a:gd name="T16" fmla="*/ 161 w 611"/>
                <a:gd name="T17" fmla="*/ 231 h 359"/>
                <a:gd name="T18" fmla="*/ 135 w 611"/>
                <a:gd name="T19" fmla="*/ 293 h 359"/>
                <a:gd name="T20" fmla="*/ 219 w 611"/>
                <a:gd name="T21" fmla="*/ 260 h 359"/>
                <a:gd name="T22" fmla="*/ 241 w 611"/>
                <a:gd name="T23" fmla="*/ 359 h 359"/>
                <a:gd name="T24" fmla="*/ 300 w 611"/>
                <a:gd name="T25" fmla="*/ 249 h 359"/>
                <a:gd name="T26" fmla="*/ 377 w 611"/>
                <a:gd name="T27" fmla="*/ 330 h 359"/>
                <a:gd name="T28" fmla="*/ 399 w 611"/>
                <a:gd name="T29" fmla="*/ 242 h 359"/>
                <a:gd name="T30" fmla="*/ 516 w 611"/>
                <a:gd name="T31" fmla="*/ 301 h 359"/>
                <a:gd name="T32" fmla="*/ 476 w 611"/>
                <a:gd name="T33" fmla="*/ 216 h 359"/>
                <a:gd name="T34" fmla="*/ 611 w 611"/>
                <a:gd name="T35" fmla="*/ 220 h 359"/>
                <a:gd name="T36" fmla="*/ 498 w 611"/>
                <a:gd name="T37" fmla="*/ 176 h 359"/>
                <a:gd name="T38" fmla="*/ 597 w 611"/>
                <a:gd name="T39" fmla="*/ 136 h 359"/>
                <a:gd name="T40" fmla="*/ 472 w 611"/>
                <a:gd name="T41" fmla="*/ 121 h 359"/>
                <a:gd name="T42" fmla="*/ 520 w 611"/>
                <a:gd name="T43" fmla="*/ 74 h 359"/>
                <a:gd name="T44" fmla="*/ 402 w 611"/>
                <a:gd name="T45" fmla="*/ 88 h 359"/>
                <a:gd name="T46" fmla="*/ 413 w 611"/>
                <a:gd name="T47" fmla="*/ 0 h 359"/>
                <a:gd name="T48" fmla="*/ 307 w 611"/>
                <a:gd name="T49" fmla="*/ 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1" h="359">
                  <a:moveTo>
                    <a:pt x="307" y="96"/>
                  </a:moveTo>
                  <a:lnTo>
                    <a:pt x="238" y="37"/>
                  </a:lnTo>
                  <a:lnTo>
                    <a:pt x="208" y="107"/>
                  </a:lnTo>
                  <a:lnTo>
                    <a:pt x="11" y="37"/>
                  </a:lnTo>
                  <a:lnTo>
                    <a:pt x="132" y="125"/>
                  </a:lnTo>
                  <a:lnTo>
                    <a:pt x="0" y="143"/>
                  </a:lnTo>
                  <a:lnTo>
                    <a:pt x="106" y="194"/>
                  </a:lnTo>
                  <a:lnTo>
                    <a:pt x="3" y="242"/>
                  </a:lnTo>
                  <a:lnTo>
                    <a:pt x="161" y="231"/>
                  </a:lnTo>
                  <a:lnTo>
                    <a:pt x="135" y="293"/>
                  </a:lnTo>
                  <a:lnTo>
                    <a:pt x="219" y="260"/>
                  </a:lnTo>
                  <a:lnTo>
                    <a:pt x="241" y="359"/>
                  </a:lnTo>
                  <a:lnTo>
                    <a:pt x="300" y="249"/>
                  </a:lnTo>
                  <a:lnTo>
                    <a:pt x="377" y="330"/>
                  </a:lnTo>
                  <a:lnTo>
                    <a:pt x="399" y="242"/>
                  </a:lnTo>
                  <a:lnTo>
                    <a:pt x="516" y="301"/>
                  </a:lnTo>
                  <a:lnTo>
                    <a:pt x="476" y="216"/>
                  </a:lnTo>
                  <a:lnTo>
                    <a:pt x="611" y="220"/>
                  </a:lnTo>
                  <a:lnTo>
                    <a:pt x="498" y="176"/>
                  </a:lnTo>
                  <a:lnTo>
                    <a:pt x="597" y="136"/>
                  </a:lnTo>
                  <a:lnTo>
                    <a:pt x="472" y="121"/>
                  </a:lnTo>
                  <a:lnTo>
                    <a:pt x="520" y="74"/>
                  </a:lnTo>
                  <a:lnTo>
                    <a:pt x="402" y="88"/>
                  </a:lnTo>
                  <a:lnTo>
                    <a:pt x="413" y="0"/>
                  </a:lnTo>
                  <a:lnTo>
                    <a:pt x="307" y="96"/>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89"/>
            <p:cNvSpPr>
              <a:spLocks/>
            </p:cNvSpPr>
            <p:nvPr/>
          </p:nvSpPr>
          <p:spPr bwMode="auto">
            <a:xfrm>
              <a:off x="4083050" y="2967038"/>
              <a:ext cx="969962" cy="569913"/>
            </a:xfrm>
            <a:custGeom>
              <a:avLst/>
              <a:gdLst>
                <a:gd name="T0" fmla="*/ 307 w 611"/>
                <a:gd name="T1" fmla="*/ 96 h 359"/>
                <a:gd name="T2" fmla="*/ 238 w 611"/>
                <a:gd name="T3" fmla="*/ 37 h 359"/>
                <a:gd name="T4" fmla="*/ 208 w 611"/>
                <a:gd name="T5" fmla="*/ 107 h 359"/>
                <a:gd name="T6" fmla="*/ 11 w 611"/>
                <a:gd name="T7" fmla="*/ 37 h 359"/>
                <a:gd name="T8" fmla="*/ 132 w 611"/>
                <a:gd name="T9" fmla="*/ 125 h 359"/>
                <a:gd name="T10" fmla="*/ 0 w 611"/>
                <a:gd name="T11" fmla="*/ 143 h 359"/>
                <a:gd name="T12" fmla="*/ 106 w 611"/>
                <a:gd name="T13" fmla="*/ 194 h 359"/>
                <a:gd name="T14" fmla="*/ 3 w 611"/>
                <a:gd name="T15" fmla="*/ 242 h 359"/>
                <a:gd name="T16" fmla="*/ 161 w 611"/>
                <a:gd name="T17" fmla="*/ 231 h 359"/>
                <a:gd name="T18" fmla="*/ 135 w 611"/>
                <a:gd name="T19" fmla="*/ 293 h 359"/>
                <a:gd name="T20" fmla="*/ 219 w 611"/>
                <a:gd name="T21" fmla="*/ 260 h 359"/>
                <a:gd name="T22" fmla="*/ 241 w 611"/>
                <a:gd name="T23" fmla="*/ 359 h 359"/>
                <a:gd name="T24" fmla="*/ 300 w 611"/>
                <a:gd name="T25" fmla="*/ 249 h 359"/>
                <a:gd name="T26" fmla="*/ 377 w 611"/>
                <a:gd name="T27" fmla="*/ 330 h 359"/>
                <a:gd name="T28" fmla="*/ 399 w 611"/>
                <a:gd name="T29" fmla="*/ 242 h 359"/>
                <a:gd name="T30" fmla="*/ 516 w 611"/>
                <a:gd name="T31" fmla="*/ 301 h 359"/>
                <a:gd name="T32" fmla="*/ 476 w 611"/>
                <a:gd name="T33" fmla="*/ 216 h 359"/>
                <a:gd name="T34" fmla="*/ 611 w 611"/>
                <a:gd name="T35" fmla="*/ 220 h 359"/>
                <a:gd name="T36" fmla="*/ 498 w 611"/>
                <a:gd name="T37" fmla="*/ 176 h 359"/>
                <a:gd name="T38" fmla="*/ 597 w 611"/>
                <a:gd name="T39" fmla="*/ 136 h 359"/>
                <a:gd name="T40" fmla="*/ 472 w 611"/>
                <a:gd name="T41" fmla="*/ 121 h 359"/>
                <a:gd name="T42" fmla="*/ 520 w 611"/>
                <a:gd name="T43" fmla="*/ 74 h 359"/>
                <a:gd name="T44" fmla="*/ 402 w 611"/>
                <a:gd name="T45" fmla="*/ 88 h 359"/>
                <a:gd name="T46" fmla="*/ 413 w 611"/>
                <a:gd name="T47" fmla="*/ 0 h 359"/>
                <a:gd name="T48" fmla="*/ 307 w 611"/>
                <a:gd name="T49" fmla="*/ 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1" h="359">
                  <a:moveTo>
                    <a:pt x="307" y="96"/>
                  </a:moveTo>
                  <a:lnTo>
                    <a:pt x="238" y="37"/>
                  </a:lnTo>
                  <a:lnTo>
                    <a:pt x="208" y="107"/>
                  </a:lnTo>
                  <a:lnTo>
                    <a:pt x="11" y="37"/>
                  </a:lnTo>
                  <a:lnTo>
                    <a:pt x="132" y="125"/>
                  </a:lnTo>
                  <a:lnTo>
                    <a:pt x="0" y="143"/>
                  </a:lnTo>
                  <a:lnTo>
                    <a:pt x="106" y="194"/>
                  </a:lnTo>
                  <a:lnTo>
                    <a:pt x="3" y="242"/>
                  </a:lnTo>
                  <a:lnTo>
                    <a:pt x="161" y="231"/>
                  </a:lnTo>
                  <a:lnTo>
                    <a:pt x="135" y="293"/>
                  </a:lnTo>
                  <a:lnTo>
                    <a:pt x="219" y="260"/>
                  </a:lnTo>
                  <a:lnTo>
                    <a:pt x="241" y="359"/>
                  </a:lnTo>
                  <a:lnTo>
                    <a:pt x="300" y="249"/>
                  </a:lnTo>
                  <a:lnTo>
                    <a:pt x="377" y="330"/>
                  </a:lnTo>
                  <a:lnTo>
                    <a:pt x="399" y="242"/>
                  </a:lnTo>
                  <a:lnTo>
                    <a:pt x="516" y="301"/>
                  </a:lnTo>
                  <a:lnTo>
                    <a:pt x="476" y="216"/>
                  </a:lnTo>
                  <a:lnTo>
                    <a:pt x="611" y="220"/>
                  </a:lnTo>
                  <a:lnTo>
                    <a:pt x="498" y="176"/>
                  </a:lnTo>
                  <a:lnTo>
                    <a:pt x="597" y="136"/>
                  </a:lnTo>
                  <a:lnTo>
                    <a:pt x="472" y="121"/>
                  </a:lnTo>
                  <a:lnTo>
                    <a:pt x="520" y="74"/>
                  </a:lnTo>
                  <a:lnTo>
                    <a:pt x="402" y="88"/>
                  </a:lnTo>
                  <a:lnTo>
                    <a:pt x="413" y="0"/>
                  </a:lnTo>
                  <a:lnTo>
                    <a:pt x="307" y="96"/>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 name="Rectangle 90"/>
            <p:cNvSpPr>
              <a:spLocks noChangeArrowheads="1"/>
            </p:cNvSpPr>
            <p:nvPr/>
          </p:nvSpPr>
          <p:spPr bwMode="auto">
            <a:xfrm>
              <a:off x="4146550" y="3170238"/>
              <a:ext cx="6732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Arial" pitchFamily="34" charset="0"/>
                  <a:cs typeface="Arial" pitchFamily="34" charset="0"/>
                </a:rPr>
                <a:t>Insurance Costs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 name="Freeform 91"/>
            <p:cNvSpPr>
              <a:spLocks/>
            </p:cNvSpPr>
            <p:nvPr/>
          </p:nvSpPr>
          <p:spPr bwMode="auto">
            <a:xfrm>
              <a:off x="4552951" y="868131"/>
              <a:ext cx="1237932" cy="1517881"/>
            </a:xfrm>
            <a:custGeom>
              <a:avLst/>
              <a:gdLst>
                <a:gd name="T0" fmla="*/ 131 w 864"/>
                <a:gd name="T1" fmla="*/ 0 h 922"/>
                <a:gd name="T2" fmla="*/ 102 w 864"/>
                <a:gd name="T3" fmla="*/ 4 h 922"/>
                <a:gd name="T4" fmla="*/ 76 w 864"/>
                <a:gd name="T5" fmla="*/ 7 h 922"/>
                <a:gd name="T6" fmla="*/ 51 w 864"/>
                <a:gd name="T7" fmla="*/ 18 h 922"/>
                <a:gd name="T8" fmla="*/ 33 w 864"/>
                <a:gd name="T9" fmla="*/ 29 h 922"/>
                <a:gd name="T10" fmla="*/ 18 w 864"/>
                <a:gd name="T11" fmla="*/ 44 h 922"/>
                <a:gd name="T12" fmla="*/ 7 w 864"/>
                <a:gd name="T13" fmla="*/ 59 h 922"/>
                <a:gd name="T14" fmla="*/ 0 w 864"/>
                <a:gd name="T15" fmla="*/ 73 h 922"/>
                <a:gd name="T16" fmla="*/ 0 w 864"/>
                <a:gd name="T17" fmla="*/ 293 h 922"/>
                <a:gd name="T18" fmla="*/ 0 w 864"/>
                <a:gd name="T19" fmla="*/ 425 h 922"/>
                <a:gd name="T20" fmla="*/ 7 w 864"/>
                <a:gd name="T21" fmla="*/ 443 h 922"/>
                <a:gd name="T22" fmla="*/ 18 w 864"/>
                <a:gd name="T23" fmla="*/ 458 h 922"/>
                <a:gd name="T24" fmla="*/ 33 w 864"/>
                <a:gd name="T25" fmla="*/ 469 h 922"/>
                <a:gd name="T26" fmla="*/ 51 w 864"/>
                <a:gd name="T27" fmla="*/ 483 h 922"/>
                <a:gd name="T28" fmla="*/ 76 w 864"/>
                <a:gd name="T29" fmla="*/ 490 h 922"/>
                <a:gd name="T30" fmla="*/ 102 w 864"/>
                <a:gd name="T31" fmla="*/ 498 h 922"/>
                <a:gd name="T32" fmla="*/ 131 w 864"/>
                <a:gd name="T33" fmla="*/ 501 h 922"/>
                <a:gd name="T34" fmla="*/ 18 w 864"/>
                <a:gd name="T35" fmla="*/ 922 h 922"/>
                <a:gd name="T36" fmla="*/ 721 w 864"/>
                <a:gd name="T37" fmla="*/ 501 h 922"/>
                <a:gd name="T38" fmla="*/ 750 w 864"/>
                <a:gd name="T39" fmla="*/ 498 h 922"/>
                <a:gd name="T40" fmla="*/ 776 w 864"/>
                <a:gd name="T41" fmla="*/ 494 h 922"/>
                <a:gd name="T42" fmla="*/ 801 w 864"/>
                <a:gd name="T43" fmla="*/ 487 h 922"/>
                <a:gd name="T44" fmla="*/ 823 w 864"/>
                <a:gd name="T45" fmla="*/ 476 h 922"/>
                <a:gd name="T46" fmla="*/ 842 w 864"/>
                <a:gd name="T47" fmla="*/ 465 h 922"/>
                <a:gd name="T48" fmla="*/ 853 w 864"/>
                <a:gd name="T49" fmla="*/ 450 h 922"/>
                <a:gd name="T50" fmla="*/ 864 w 864"/>
                <a:gd name="T51" fmla="*/ 436 h 922"/>
                <a:gd name="T52" fmla="*/ 864 w 864"/>
                <a:gd name="T53" fmla="*/ 417 h 922"/>
                <a:gd name="T54" fmla="*/ 864 w 864"/>
                <a:gd name="T55" fmla="*/ 81 h 922"/>
                <a:gd name="T56" fmla="*/ 864 w 864"/>
                <a:gd name="T57" fmla="*/ 66 h 922"/>
                <a:gd name="T58" fmla="*/ 853 w 864"/>
                <a:gd name="T59" fmla="*/ 51 h 922"/>
                <a:gd name="T60" fmla="*/ 842 w 864"/>
                <a:gd name="T61" fmla="*/ 37 h 922"/>
                <a:gd name="T62" fmla="*/ 823 w 864"/>
                <a:gd name="T63" fmla="*/ 22 h 922"/>
                <a:gd name="T64" fmla="*/ 801 w 864"/>
                <a:gd name="T65" fmla="*/ 11 h 922"/>
                <a:gd name="T66" fmla="*/ 776 w 864"/>
                <a:gd name="T67" fmla="*/ 4 h 922"/>
                <a:gd name="T68" fmla="*/ 750 w 864"/>
                <a:gd name="T69" fmla="*/ 0 h 922"/>
                <a:gd name="T70" fmla="*/ 721 w 864"/>
                <a:gd name="T71" fmla="*/ 0 h 922"/>
                <a:gd name="T72" fmla="*/ 146 w 864"/>
                <a:gd name="T73" fmla="*/ 0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4" h="922">
                  <a:moveTo>
                    <a:pt x="146" y="0"/>
                  </a:moveTo>
                  <a:lnTo>
                    <a:pt x="131" y="0"/>
                  </a:lnTo>
                  <a:lnTo>
                    <a:pt x="117" y="0"/>
                  </a:lnTo>
                  <a:lnTo>
                    <a:pt x="102" y="4"/>
                  </a:lnTo>
                  <a:lnTo>
                    <a:pt x="87" y="4"/>
                  </a:lnTo>
                  <a:lnTo>
                    <a:pt x="76" y="7"/>
                  </a:lnTo>
                  <a:lnTo>
                    <a:pt x="62" y="11"/>
                  </a:lnTo>
                  <a:lnTo>
                    <a:pt x="51" y="18"/>
                  </a:lnTo>
                  <a:lnTo>
                    <a:pt x="44" y="22"/>
                  </a:lnTo>
                  <a:lnTo>
                    <a:pt x="33" y="29"/>
                  </a:lnTo>
                  <a:lnTo>
                    <a:pt x="25" y="37"/>
                  </a:lnTo>
                  <a:lnTo>
                    <a:pt x="18" y="44"/>
                  </a:lnTo>
                  <a:lnTo>
                    <a:pt x="11" y="51"/>
                  </a:lnTo>
                  <a:lnTo>
                    <a:pt x="7" y="59"/>
                  </a:lnTo>
                  <a:lnTo>
                    <a:pt x="3" y="66"/>
                  </a:lnTo>
                  <a:lnTo>
                    <a:pt x="0" y="73"/>
                  </a:lnTo>
                  <a:lnTo>
                    <a:pt x="0" y="81"/>
                  </a:lnTo>
                  <a:lnTo>
                    <a:pt x="0" y="293"/>
                  </a:lnTo>
                  <a:lnTo>
                    <a:pt x="0" y="417"/>
                  </a:lnTo>
                  <a:lnTo>
                    <a:pt x="0" y="425"/>
                  </a:lnTo>
                  <a:lnTo>
                    <a:pt x="3" y="436"/>
                  </a:lnTo>
                  <a:lnTo>
                    <a:pt x="7" y="443"/>
                  </a:lnTo>
                  <a:lnTo>
                    <a:pt x="11" y="450"/>
                  </a:lnTo>
                  <a:lnTo>
                    <a:pt x="18" y="458"/>
                  </a:lnTo>
                  <a:lnTo>
                    <a:pt x="25" y="465"/>
                  </a:lnTo>
                  <a:lnTo>
                    <a:pt x="33" y="469"/>
                  </a:lnTo>
                  <a:lnTo>
                    <a:pt x="44" y="476"/>
                  </a:lnTo>
                  <a:lnTo>
                    <a:pt x="51" y="483"/>
                  </a:lnTo>
                  <a:lnTo>
                    <a:pt x="62" y="487"/>
                  </a:lnTo>
                  <a:lnTo>
                    <a:pt x="76" y="490"/>
                  </a:lnTo>
                  <a:lnTo>
                    <a:pt x="87" y="494"/>
                  </a:lnTo>
                  <a:lnTo>
                    <a:pt x="102" y="498"/>
                  </a:lnTo>
                  <a:lnTo>
                    <a:pt x="117" y="498"/>
                  </a:lnTo>
                  <a:lnTo>
                    <a:pt x="131" y="501"/>
                  </a:lnTo>
                  <a:lnTo>
                    <a:pt x="146" y="501"/>
                  </a:lnTo>
                  <a:lnTo>
                    <a:pt x="18" y="922"/>
                  </a:lnTo>
                  <a:lnTo>
                    <a:pt x="362" y="501"/>
                  </a:lnTo>
                  <a:lnTo>
                    <a:pt x="721" y="501"/>
                  </a:lnTo>
                  <a:lnTo>
                    <a:pt x="736" y="501"/>
                  </a:lnTo>
                  <a:lnTo>
                    <a:pt x="750" y="498"/>
                  </a:lnTo>
                  <a:lnTo>
                    <a:pt x="765" y="498"/>
                  </a:lnTo>
                  <a:lnTo>
                    <a:pt x="776" y="494"/>
                  </a:lnTo>
                  <a:lnTo>
                    <a:pt x="790" y="490"/>
                  </a:lnTo>
                  <a:lnTo>
                    <a:pt x="801" y="487"/>
                  </a:lnTo>
                  <a:lnTo>
                    <a:pt x="812" y="483"/>
                  </a:lnTo>
                  <a:lnTo>
                    <a:pt x="823" y="476"/>
                  </a:lnTo>
                  <a:lnTo>
                    <a:pt x="831" y="469"/>
                  </a:lnTo>
                  <a:lnTo>
                    <a:pt x="842" y="465"/>
                  </a:lnTo>
                  <a:lnTo>
                    <a:pt x="849" y="458"/>
                  </a:lnTo>
                  <a:lnTo>
                    <a:pt x="853" y="450"/>
                  </a:lnTo>
                  <a:lnTo>
                    <a:pt x="860" y="443"/>
                  </a:lnTo>
                  <a:lnTo>
                    <a:pt x="864" y="436"/>
                  </a:lnTo>
                  <a:lnTo>
                    <a:pt x="864" y="425"/>
                  </a:lnTo>
                  <a:lnTo>
                    <a:pt x="864" y="417"/>
                  </a:lnTo>
                  <a:lnTo>
                    <a:pt x="864" y="293"/>
                  </a:lnTo>
                  <a:lnTo>
                    <a:pt x="864" y="81"/>
                  </a:lnTo>
                  <a:lnTo>
                    <a:pt x="864" y="73"/>
                  </a:lnTo>
                  <a:lnTo>
                    <a:pt x="864" y="66"/>
                  </a:lnTo>
                  <a:lnTo>
                    <a:pt x="860" y="59"/>
                  </a:lnTo>
                  <a:lnTo>
                    <a:pt x="853" y="51"/>
                  </a:lnTo>
                  <a:lnTo>
                    <a:pt x="849" y="44"/>
                  </a:lnTo>
                  <a:lnTo>
                    <a:pt x="842" y="37"/>
                  </a:lnTo>
                  <a:lnTo>
                    <a:pt x="831" y="29"/>
                  </a:lnTo>
                  <a:lnTo>
                    <a:pt x="823" y="22"/>
                  </a:lnTo>
                  <a:lnTo>
                    <a:pt x="812" y="18"/>
                  </a:lnTo>
                  <a:lnTo>
                    <a:pt x="801" y="11"/>
                  </a:lnTo>
                  <a:lnTo>
                    <a:pt x="790" y="7"/>
                  </a:lnTo>
                  <a:lnTo>
                    <a:pt x="776" y="4"/>
                  </a:lnTo>
                  <a:lnTo>
                    <a:pt x="765" y="4"/>
                  </a:lnTo>
                  <a:lnTo>
                    <a:pt x="750" y="0"/>
                  </a:lnTo>
                  <a:lnTo>
                    <a:pt x="736" y="0"/>
                  </a:lnTo>
                  <a:lnTo>
                    <a:pt x="721" y="0"/>
                  </a:lnTo>
                  <a:lnTo>
                    <a:pt x="362" y="0"/>
                  </a:lnTo>
                  <a:lnTo>
                    <a:pt x="146" y="0"/>
                  </a:lnTo>
                  <a:lnTo>
                    <a:pt x="146" y="0"/>
                  </a:lnTo>
                  <a:close/>
                </a:path>
              </a:pathLst>
            </a:custGeom>
            <a:solidFill>
              <a:srgbClr val="33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Rectangle 92"/>
            <p:cNvSpPr>
              <a:spLocks noChangeArrowheads="1"/>
            </p:cNvSpPr>
            <p:nvPr/>
          </p:nvSpPr>
          <p:spPr bwMode="auto">
            <a:xfrm>
              <a:off x="4786312" y="998538"/>
              <a:ext cx="73818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Affected process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 name="Rectangle 93"/>
            <p:cNvSpPr>
              <a:spLocks noChangeArrowheads="1"/>
            </p:cNvSpPr>
            <p:nvPr/>
          </p:nvSpPr>
          <p:spPr bwMode="auto">
            <a:xfrm>
              <a:off x="4762500" y="1149351"/>
              <a:ext cx="7826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costs are typically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 name="Rectangle 94"/>
            <p:cNvSpPr>
              <a:spLocks noChangeArrowheads="1"/>
            </p:cNvSpPr>
            <p:nvPr/>
          </p:nvSpPr>
          <p:spPr bwMode="auto">
            <a:xfrm>
              <a:off x="4860925" y="1306513"/>
              <a:ext cx="5289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8</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8" name="Rectangle 95"/>
            <p:cNvSpPr>
              <a:spLocks noChangeArrowheads="1"/>
            </p:cNvSpPr>
            <p:nvPr/>
          </p:nvSpPr>
          <p:spPr bwMode="auto">
            <a:xfrm>
              <a:off x="4930775" y="1306513"/>
              <a:ext cx="324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 name="Rectangle 96"/>
            <p:cNvSpPr>
              <a:spLocks noChangeArrowheads="1"/>
            </p:cNvSpPr>
            <p:nvPr/>
          </p:nvSpPr>
          <p:spPr bwMode="auto">
            <a:xfrm>
              <a:off x="4978400" y="1306513"/>
              <a:ext cx="54702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12 times the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 name="Rectangle 97"/>
            <p:cNvSpPr>
              <a:spLocks noChangeArrowheads="1"/>
            </p:cNvSpPr>
            <p:nvPr/>
          </p:nvSpPr>
          <p:spPr bwMode="auto">
            <a:xfrm>
              <a:off x="4821237" y="1457326"/>
              <a:ext cx="6648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FFFFFF"/>
                  </a:solidFill>
                  <a:effectLst/>
                  <a:latin typeface="Arial" pitchFamily="34" charset="0"/>
                  <a:cs typeface="Arial" pitchFamily="34" charset="0"/>
                </a:rPr>
                <a:t>chemical spend</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37932" y="1761093"/>
            <a:ext cx="3926417"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7" name="Group 116"/>
          <p:cNvGrpSpPr/>
          <p:nvPr/>
        </p:nvGrpSpPr>
        <p:grpSpPr>
          <a:xfrm>
            <a:off x="8587605" y="4139168"/>
            <a:ext cx="3056467" cy="1302534"/>
            <a:chOff x="940594" y="4115618"/>
            <a:chExt cx="2292350" cy="1302534"/>
          </a:xfrm>
        </p:grpSpPr>
        <p:sp>
          <p:nvSpPr>
            <p:cNvPr id="118" name="Rectangle 117"/>
            <p:cNvSpPr/>
            <p:nvPr/>
          </p:nvSpPr>
          <p:spPr>
            <a:xfrm>
              <a:off x="940594" y="4161658"/>
              <a:ext cx="195262" cy="19367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9" name="TextBox 118"/>
            <p:cNvSpPr txBox="1">
              <a:spLocks noChangeArrowheads="1"/>
            </p:cNvSpPr>
            <p:nvPr/>
          </p:nvSpPr>
          <p:spPr bwMode="auto">
            <a:xfrm>
              <a:off x="1158081" y="4115618"/>
              <a:ext cx="20669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dirty="0">
                  <a:solidFill>
                    <a:srgbClr val="505150"/>
                  </a:solidFill>
                  <a:latin typeface="Arial Narrow" pitchFamily="34" charset="0"/>
                </a:rPr>
                <a:t>REPLACEMENT PARTS</a:t>
              </a:r>
            </a:p>
          </p:txBody>
        </p:sp>
        <p:sp>
          <p:nvSpPr>
            <p:cNvPr id="120" name="Rectangle 119"/>
            <p:cNvSpPr/>
            <p:nvPr/>
          </p:nvSpPr>
          <p:spPr>
            <a:xfrm>
              <a:off x="945363" y="4496628"/>
              <a:ext cx="193675" cy="19526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A5A6A5"/>
                </a:solidFill>
              </a:endParaRPr>
            </a:p>
          </p:txBody>
        </p:sp>
        <p:sp>
          <p:nvSpPr>
            <p:cNvPr id="121" name="TextBox 120"/>
            <p:cNvSpPr txBox="1">
              <a:spLocks noChangeArrowheads="1"/>
            </p:cNvSpPr>
            <p:nvPr/>
          </p:nvSpPr>
          <p:spPr bwMode="auto">
            <a:xfrm>
              <a:off x="1162844" y="4450591"/>
              <a:ext cx="2066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dirty="0">
                  <a:solidFill>
                    <a:srgbClr val="505150"/>
                  </a:solidFill>
                  <a:latin typeface="Arial Narrow" pitchFamily="34" charset="0"/>
                </a:rPr>
                <a:t>LUBRICANTS/CHEMICALS</a:t>
              </a:r>
            </a:p>
          </p:txBody>
        </p:sp>
        <p:sp>
          <p:nvSpPr>
            <p:cNvPr id="122" name="Rectangle 121"/>
            <p:cNvSpPr/>
            <p:nvPr/>
          </p:nvSpPr>
          <p:spPr>
            <a:xfrm>
              <a:off x="945363" y="4852228"/>
              <a:ext cx="193675" cy="193675"/>
            </a:xfrm>
            <a:prstGeom prst="rect">
              <a:avLst/>
            </a:prstGeom>
            <a:solidFill>
              <a:srgbClr val="E7F80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3" name="TextBox 122"/>
            <p:cNvSpPr txBox="1">
              <a:spLocks noChangeArrowheads="1"/>
            </p:cNvSpPr>
            <p:nvPr/>
          </p:nvSpPr>
          <p:spPr bwMode="auto">
            <a:xfrm>
              <a:off x="1162844" y="4806191"/>
              <a:ext cx="2066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dirty="0">
                  <a:solidFill>
                    <a:srgbClr val="505150"/>
                  </a:solidFill>
                  <a:latin typeface="Arial Narrow" pitchFamily="34" charset="0"/>
                </a:rPr>
                <a:t>MISC. </a:t>
              </a:r>
              <a:r>
                <a:rPr lang="en-US" altLang="en-US" sz="1200" dirty="0" smtClean="0">
                  <a:solidFill>
                    <a:srgbClr val="505150"/>
                  </a:solidFill>
                  <a:latin typeface="Arial Narrow" pitchFamily="34" charset="0"/>
                </a:rPr>
                <a:t>SUPPLIERS/EQUIPMENT</a:t>
              </a:r>
              <a:endParaRPr lang="en-US" altLang="en-US" sz="1200" dirty="0">
                <a:solidFill>
                  <a:srgbClr val="505150"/>
                </a:solidFill>
                <a:latin typeface="Arial Narrow" pitchFamily="34" charset="0"/>
              </a:endParaRPr>
            </a:p>
          </p:txBody>
        </p:sp>
        <p:sp>
          <p:nvSpPr>
            <p:cNvPr id="124" name="Rectangle 123"/>
            <p:cNvSpPr/>
            <p:nvPr/>
          </p:nvSpPr>
          <p:spPr>
            <a:xfrm>
              <a:off x="962818" y="5224477"/>
              <a:ext cx="195263" cy="193675"/>
            </a:xfrm>
            <a:prstGeom prst="rect">
              <a:avLst/>
            </a:prstGeom>
            <a:solidFill>
              <a:srgbClr val="00B050">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5" name="TextBox 124"/>
            <p:cNvSpPr txBox="1">
              <a:spLocks noChangeArrowheads="1"/>
            </p:cNvSpPr>
            <p:nvPr/>
          </p:nvSpPr>
          <p:spPr bwMode="auto">
            <a:xfrm>
              <a:off x="1166019" y="5141153"/>
              <a:ext cx="2066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dirty="0">
                  <a:solidFill>
                    <a:srgbClr val="505150"/>
                  </a:solidFill>
                  <a:latin typeface="Arial Narrow" pitchFamily="34" charset="0"/>
                </a:rPr>
                <a:t>MAINTENANCE LABOR</a:t>
              </a:r>
            </a:p>
          </p:txBody>
        </p:sp>
      </p:grpSp>
      <p:sp>
        <p:nvSpPr>
          <p:cNvPr id="3" name="TextBox 2"/>
          <p:cNvSpPr txBox="1"/>
          <p:nvPr/>
        </p:nvSpPr>
        <p:spPr>
          <a:xfrm>
            <a:off x="8037933" y="1191505"/>
            <a:ext cx="3713837" cy="707886"/>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The right lubricants can reduce operational costs </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14214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err="1" smtClean="0"/>
              <a:t>Molub</a:t>
            </a:r>
            <a:r>
              <a:rPr lang="en-US" sz="3200" dirty="0" smtClean="0"/>
              <a:t>-Alloy</a:t>
            </a:r>
            <a:r>
              <a:rPr lang="en-US" sz="3200" baseline="30000" dirty="0" smtClean="0"/>
              <a:t>®</a:t>
            </a:r>
            <a:r>
              <a:rPr lang="en-US" sz="3200" dirty="0" smtClean="0"/>
              <a:t> </a:t>
            </a:r>
            <a:r>
              <a:rPr lang="en-US" sz="3200" dirty="0" smtClean="0"/>
              <a:t>860 ES - Properties</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3894988020"/>
              </p:ext>
            </p:extLst>
          </p:nvPr>
        </p:nvGraphicFramePr>
        <p:xfrm>
          <a:off x="508000" y="1447800"/>
          <a:ext cx="11074400" cy="3606800"/>
        </p:xfrm>
        <a:graphic>
          <a:graphicData uri="http://schemas.openxmlformats.org/drawingml/2006/table">
            <a:tbl>
              <a:tblPr bandRow="1">
                <a:tableStyleId>{5C22544A-7EE6-4342-B048-85BDC9FD1C3A}</a:tableStyleId>
              </a:tblPr>
              <a:tblGrid>
                <a:gridCol w="5537200"/>
                <a:gridCol w="5537200"/>
              </a:tblGrid>
              <a:tr h="370840">
                <a:tc>
                  <a:txBody>
                    <a:bodyPr/>
                    <a:lstStyle/>
                    <a:p>
                      <a:r>
                        <a:rPr lang="en-US" dirty="0" smtClean="0">
                          <a:latin typeface="Arial" panose="020B0604020202020204" pitchFamily="34" charset="0"/>
                          <a:cs typeface="Arial" panose="020B0604020202020204" pitchFamily="34" charset="0"/>
                        </a:rPr>
                        <a:t>Base Fluid</a:t>
                      </a:r>
                      <a:endParaRPr lang="en-US" dirty="0">
                        <a:latin typeface="Arial" panose="020B0604020202020204" pitchFamily="34" charset="0"/>
                        <a:cs typeface="Arial" panose="020B0604020202020204" pitchFamily="34" charset="0"/>
                      </a:endParaRPr>
                    </a:p>
                  </a:txBody>
                  <a:tcPr marL="121920" marR="12192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Highly</a:t>
                      </a:r>
                      <a:r>
                        <a:rPr lang="en-US" baseline="0" dirty="0" smtClean="0">
                          <a:latin typeface="Arial" panose="020B0604020202020204" pitchFamily="34" charset="0"/>
                          <a:cs typeface="Arial" panose="020B0604020202020204" pitchFamily="34" charset="0"/>
                        </a:rPr>
                        <a:t> refined m</a:t>
                      </a:r>
                      <a:r>
                        <a:rPr lang="en-US" dirty="0" smtClean="0">
                          <a:latin typeface="Arial" panose="020B0604020202020204" pitchFamily="34" charset="0"/>
                          <a:cs typeface="Arial" panose="020B0604020202020204" pitchFamily="34" charset="0"/>
                        </a:rPr>
                        <a:t>ineral oil</a:t>
                      </a:r>
                    </a:p>
                  </a:txBody>
                  <a:tcPr marL="121920" marR="121920"/>
                </a:tc>
              </a:tr>
              <a:tr h="370840">
                <a:tc>
                  <a:txBody>
                    <a:bodyPr/>
                    <a:lstStyle/>
                    <a:p>
                      <a:r>
                        <a:rPr lang="en-US" dirty="0" smtClean="0">
                          <a:latin typeface="Arial" panose="020B0604020202020204" pitchFamily="34" charset="0"/>
                          <a:cs typeface="Arial" panose="020B0604020202020204" pitchFamily="34" charset="0"/>
                        </a:rPr>
                        <a:t>Base Fluid Viscosities</a:t>
                      </a:r>
                      <a:endParaRPr lang="en-US" dirty="0">
                        <a:latin typeface="Arial" panose="020B0604020202020204" pitchFamily="34" charset="0"/>
                        <a:cs typeface="Arial" panose="020B0604020202020204" pitchFamily="34" charset="0"/>
                      </a:endParaRPr>
                    </a:p>
                  </a:txBody>
                  <a:tcPr marL="121920" marR="12192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ISO 150, 220, 460</a:t>
                      </a:r>
                    </a:p>
                  </a:txBody>
                  <a:tcPr marL="121920" marR="121920"/>
                </a:tc>
              </a:tr>
              <a:tr h="370840">
                <a:tc>
                  <a:txBody>
                    <a:bodyPr/>
                    <a:lstStyle/>
                    <a:p>
                      <a:r>
                        <a:rPr lang="en-US" dirty="0" smtClean="0">
                          <a:latin typeface="Arial" panose="020B0604020202020204" pitchFamily="34" charset="0"/>
                          <a:cs typeface="Arial" panose="020B0604020202020204" pitchFamily="34" charset="0"/>
                        </a:rPr>
                        <a:t>Thickener</a:t>
                      </a:r>
                      <a:endParaRPr lang="en-US" dirty="0">
                        <a:latin typeface="Arial" panose="020B0604020202020204" pitchFamily="34" charset="0"/>
                        <a:cs typeface="Arial" panose="020B0604020202020204" pitchFamily="34" charset="0"/>
                      </a:endParaRPr>
                    </a:p>
                  </a:txBody>
                  <a:tcPr marL="121920" marR="12192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Lithium Complex</a:t>
                      </a:r>
                    </a:p>
                  </a:txBody>
                  <a:tcPr marL="121920" marR="121920"/>
                </a:tc>
              </a:tr>
              <a:tr h="370840">
                <a:tc>
                  <a:txBody>
                    <a:bodyPr/>
                    <a:lstStyle/>
                    <a:p>
                      <a:r>
                        <a:rPr lang="en-US" dirty="0" smtClean="0">
                          <a:latin typeface="Arial" panose="020B0604020202020204" pitchFamily="34" charset="0"/>
                          <a:cs typeface="Arial" panose="020B0604020202020204" pitchFamily="34" charset="0"/>
                        </a:rPr>
                        <a:t>NLGI Grades</a:t>
                      </a:r>
                      <a:endParaRPr lang="en-US" dirty="0">
                        <a:latin typeface="Arial" panose="020B0604020202020204" pitchFamily="34" charset="0"/>
                        <a:cs typeface="Arial" panose="020B0604020202020204" pitchFamily="34" charset="0"/>
                      </a:endParaRPr>
                    </a:p>
                  </a:txBody>
                  <a:tcPr marL="121920" marR="121920"/>
                </a:tc>
                <a:tc>
                  <a:txBody>
                    <a:bodyPr/>
                    <a:lstStyle/>
                    <a:p>
                      <a:r>
                        <a:rPr lang="en-US" dirty="0" smtClean="0">
                          <a:latin typeface="Arial" panose="020B0604020202020204" pitchFamily="34" charset="0"/>
                          <a:cs typeface="Arial" panose="020B0604020202020204" pitchFamily="34" charset="0"/>
                        </a:rPr>
                        <a:t>0,1,2</a:t>
                      </a:r>
                      <a:endParaRPr lang="en-US" dirty="0">
                        <a:latin typeface="Arial" panose="020B0604020202020204" pitchFamily="34" charset="0"/>
                        <a:cs typeface="Arial" panose="020B0604020202020204" pitchFamily="34" charset="0"/>
                      </a:endParaRPr>
                    </a:p>
                  </a:txBody>
                  <a:tcPr marL="121920" marR="121920"/>
                </a:tc>
              </a:tr>
              <a:tr h="370840">
                <a:tc>
                  <a:txBody>
                    <a:bodyPr/>
                    <a:lstStyle/>
                    <a:p>
                      <a:r>
                        <a:rPr lang="en-US" dirty="0" smtClean="0">
                          <a:latin typeface="Arial" panose="020B0604020202020204" pitchFamily="34" charset="0"/>
                          <a:cs typeface="Arial" panose="020B0604020202020204" pitchFamily="34" charset="0"/>
                        </a:rPr>
                        <a:t>Additives</a:t>
                      </a:r>
                      <a:endParaRPr lang="en-US" dirty="0">
                        <a:latin typeface="Arial" panose="020B0604020202020204" pitchFamily="34" charset="0"/>
                        <a:cs typeface="Arial" panose="020B0604020202020204" pitchFamily="34" charset="0"/>
                      </a:endParaRPr>
                    </a:p>
                  </a:txBody>
                  <a:tcPr marL="121920" marR="121920"/>
                </a:tc>
                <a:tc>
                  <a:txBody>
                    <a:bodyPr/>
                    <a:lstStyle/>
                    <a:p>
                      <a:r>
                        <a:rPr lang="en-US" dirty="0" smtClean="0">
                          <a:latin typeface="Arial" panose="020B0604020202020204" pitchFamily="34" charset="0"/>
                          <a:cs typeface="Arial" panose="020B0604020202020204" pitchFamily="34" charset="0"/>
                        </a:rPr>
                        <a:t>Moly, oxidation</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inhibitors, rust inhibitors, tackiness agents</a:t>
                      </a:r>
                      <a:endParaRPr lang="en-US" dirty="0">
                        <a:latin typeface="Arial" panose="020B0604020202020204" pitchFamily="34" charset="0"/>
                        <a:cs typeface="Arial" panose="020B0604020202020204" pitchFamily="34" charset="0"/>
                      </a:endParaRPr>
                    </a:p>
                  </a:txBody>
                  <a:tcPr marL="121920" marR="121920"/>
                </a:tc>
              </a:tr>
              <a:tr h="370840">
                <a:tc>
                  <a:txBody>
                    <a:bodyPr/>
                    <a:lstStyle/>
                    <a:p>
                      <a:r>
                        <a:rPr lang="en-US" dirty="0" smtClean="0">
                          <a:latin typeface="Arial" panose="020B0604020202020204" pitchFamily="34" charset="0"/>
                          <a:cs typeface="Arial" panose="020B0604020202020204" pitchFamily="34" charset="0"/>
                        </a:rPr>
                        <a:t>Temp Range</a:t>
                      </a:r>
                      <a:endParaRPr lang="en-US" dirty="0">
                        <a:latin typeface="Arial" panose="020B0604020202020204" pitchFamily="34" charset="0"/>
                        <a:cs typeface="Arial" panose="020B0604020202020204" pitchFamily="34" charset="0"/>
                      </a:endParaRPr>
                    </a:p>
                  </a:txBody>
                  <a:tcPr marL="121920" marR="12192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10°F</a:t>
                      </a:r>
                      <a:r>
                        <a:rPr lang="en-US" baseline="0" dirty="0" smtClean="0">
                          <a:latin typeface="Arial" panose="020B0604020202020204" pitchFamily="34" charset="0"/>
                          <a:cs typeface="Arial" panose="020B0604020202020204" pitchFamily="34" charset="0"/>
                        </a:rPr>
                        <a:t> - </a:t>
                      </a:r>
                      <a:r>
                        <a:rPr lang="en-US" dirty="0" smtClean="0">
                          <a:latin typeface="Arial" panose="020B0604020202020204" pitchFamily="34" charset="0"/>
                          <a:cs typeface="Arial" panose="020B0604020202020204" pitchFamily="34" charset="0"/>
                        </a:rPr>
                        <a:t>350+°F</a:t>
                      </a:r>
                    </a:p>
                  </a:txBody>
                  <a:tcPr marL="121920" marR="121920"/>
                </a:tc>
              </a:tr>
              <a:tr h="370840">
                <a:tc>
                  <a:txBody>
                    <a:bodyPr/>
                    <a:lstStyle/>
                    <a:p>
                      <a:r>
                        <a:rPr lang="en-US" dirty="0" smtClean="0">
                          <a:latin typeface="Arial" panose="020B0604020202020204" pitchFamily="34" charset="0"/>
                          <a:cs typeface="Arial" panose="020B0604020202020204" pitchFamily="34" charset="0"/>
                        </a:rPr>
                        <a:t>Water Wash Resistance</a:t>
                      </a:r>
                      <a:endParaRPr lang="en-US" dirty="0">
                        <a:latin typeface="Arial" panose="020B0604020202020204" pitchFamily="34" charset="0"/>
                        <a:cs typeface="Arial" panose="020B0604020202020204" pitchFamily="34" charset="0"/>
                      </a:endParaRPr>
                    </a:p>
                  </a:txBody>
                  <a:tcPr marL="121920" marR="121920"/>
                </a:tc>
                <a:tc>
                  <a:txBody>
                    <a:bodyPr/>
                    <a:lstStyle/>
                    <a:p>
                      <a:r>
                        <a:rPr lang="en-US" dirty="0" smtClean="0">
                          <a:latin typeface="Arial" panose="020B0604020202020204" pitchFamily="34" charset="0"/>
                          <a:cs typeface="Arial" panose="020B0604020202020204" pitchFamily="34" charset="0"/>
                        </a:rPr>
                        <a:t>Excellent</a:t>
                      </a:r>
                      <a:endParaRPr lang="en-US" dirty="0">
                        <a:latin typeface="Arial" panose="020B0604020202020204" pitchFamily="34" charset="0"/>
                        <a:cs typeface="Arial" panose="020B0604020202020204" pitchFamily="34" charset="0"/>
                      </a:endParaRPr>
                    </a:p>
                  </a:txBody>
                  <a:tcPr marL="121920" marR="121920"/>
                </a:tc>
              </a:tr>
              <a:tr h="370840">
                <a:tc>
                  <a:txBody>
                    <a:bodyPr/>
                    <a:lstStyle/>
                    <a:p>
                      <a:r>
                        <a:rPr lang="en-US" dirty="0" smtClean="0">
                          <a:latin typeface="Arial" panose="020B0604020202020204" pitchFamily="34" charset="0"/>
                          <a:cs typeface="Arial" panose="020B0604020202020204" pitchFamily="34" charset="0"/>
                        </a:rPr>
                        <a:t>Heavy Load Capability</a:t>
                      </a:r>
                      <a:endParaRPr lang="en-US" dirty="0">
                        <a:latin typeface="Arial" panose="020B0604020202020204" pitchFamily="34" charset="0"/>
                        <a:cs typeface="Arial" panose="020B0604020202020204" pitchFamily="34" charset="0"/>
                      </a:endParaRPr>
                    </a:p>
                  </a:txBody>
                  <a:tcPr marL="121920" marR="12192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Excellent</a:t>
                      </a:r>
                    </a:p>
                  </a:txBody>
                  <a:tcPr marL="121920" marR="121920"/>
                </a:tc>
              </a:tr>
              <a:tr h="370840">
                <a:tc>
                  <a:txBody>
                    <a:bodyPr/>
                    <a:lstStyle/>
                    <a:p>
                      <a:r>
                        <a:rPr lang="en-US" dirty="0" smtClean="0">
                          <a:latin typeface="Arial" panose="020B0604020202020204" pitchFamily="34" charset="0"/>
                          <a:cs typeface="Arial" panose="020B0604020202020204" pitchFamily="34" charset="0"/>
                        </a:rPr>
                        <a:t>High Temp Capability</a:t>
                      </a:r>
                      <a:endParaRPr lang="en-US" dirty="0">
                        <a:latin typeface="Arial" panose="020B0604020202020204" pitchFamily="34" charset="0"/>
                        <a:cs typeface="Arial" panose="020B0604020202020204" pitchFamily="34" charset="0"/>
                      </a:endParaRPr>
                    </a:p>
                  </a:txBody>
                  <a:tcPr marL="121920" marR="12192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Excellent</a:t>
                      </a:r>
                    </a:p>
                  </a:txBody>
                  <a:tcPr marL="121920" marR="121920"/>
                </a:tc>
              </a:tr>
            </a:tbl>
          </a:graphicData>
        </a:graphic>
      </p:graphicFrame>
    </p:spTree>
    <p:extLst>
      <p:ext uri="{BB962C8B-B14F-4D97-AF65-F5344CB8AC3E}">
        <p14:creationId xmlns:p14="http://schemas.microsoft.com/office/powerpoint/2010/main" val="285333013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err="1" smtClean="0"/>
              <a:t>Molub</a:t>
            </a:r>
            <a:r>
              <a:rPr lang="en-US" sz="3200" dirty="0" smtClean="0"/>
              <a:t>-Alloy</a:t>
            </a:r>
            <a:r>
              <a:rPr lang="en-US" sz="3200" baseline="30000" dirty="0" smtClean="0"/>
              <a:t>®</a:t>
            </a:r>
            <a:r>
              <a:rPr lang="en-US" sz="3200" dirty="0" smtClean="0"/>
              <a:t> </a:t>
            </a:r>
            <a:r>
              <a:rPr lang="en-US" sz="3200" dirty="0"/>
              <a:t>860 ES </a:t>
            </a:r>
            <a:r>
              <a:rPr lang="en-US" sz="3200" dirty="0" smtClean="0"/>
              <a:t>– Features and Benefits</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3429740862"/>
              </p:ext>
            </p:extLst>
          </p:nvPr>
        </p:nvGraphicFramePr>
        <p:xfrm>
          <a:off x="609600" y="1524000"/>
          <a:ext cx="10668000" cy="3413760"/>
        </p:xfrm>
        <a:graphic>
          <a:graphicData uri="http://schemas.openxmlformats.org/drawingml/2006/table">
            <a:tbl>
              <a:tblPr firstRow="1" bandRow="1">
                <a:tableStyleId>{F5AB1C69-6EDB-4FF4-983F-18BD219EF322}</a:tableStyleId>
              </a:tblPr>
              <a:tblGrid>
                <a:gridCol w="3556000"/>
                <a:gridCol w="3556000"/>
                <a:gridCol w="3556000"/>
              </a:tblGrid>
              <a:tr h="370840">
                <a:tc>
                  <a:txBody>
                    <a:bodyPr/>
                    <a:lstStyle/>
                    <a:p>
                      <a:r>
                        <a:rPr lang="en-US" sz="2000" dirty="0" smtClean="0">
                          <a:latin typeface="Arial" panose="020B0604020202020204" pitchFamily="34" charset="0"/>
                          <a:cs typeface="Arial" panose="020B0604020202020204" pitchFamily="34" charset="0"/>
                        </a:rPr>
                        <a:t>Feature</a:t>
                      </a:r>
                      <a:endParaRPr lang="en-US" sz="2000" dirty="0">
                        <a:latin typeface="Arial" panose="020B0604020202020204" pitchFamily="34" charset="0"/>
                        <a:cs typeface="Arial" panose="020B0604020202020204" pitchFamily="34" charset="0"/>
                      </a:endParaRPr>
                    </a:p>
                  </a:txBody>
                  <a:tcPr marL="121920" marR="121920">
                    <a:solidFill>
                      <a:srgbClr val="007B32"/>
                    </a:solidFill>
                  </a:tcPr>
                </a:tc>
                <a:tc>
                  <a:txBody>
                    <a:bodyPr/>
                    <a:lstStyle/>
                    <a:p>
                      <a:r>
                        <a:rPr lang="en-US" sz="2000" dirty="0" smtClean="0">
                          <a:latin typeface="Arial" panose="020B0604020202020204" pitchFamily="34" charset="0"/>
                          <a:cs typeface="Arial" panose="020B0604020202020204" pitchFamily="34" charset="0"/>
                        </a:rPr>
                        <a:t>Benefit</a:t>
                      </a:r>
                      <a:endParaRPr lang="en-US" sz="2000" dirty="0">
                        <a:latin typeface="Arial" panose="020B0604020202020204" pitchFamily="34" charset="0"/>
                        <a:cs typeface="Arial" panose="020B0604020202020204" pitchFamily="34" charset="0"/>
                      </a:endParaRPr>
                    </a:p>
                  </a:txBody>
                  <a:tcPr marL="121920" marR="121920">
                    <a:solidFill>
                      <a:srgbClr val="007B32"/>
                    </a:solidFill>
                  </a:tcPr>
                </a:tc>
                <a:tc>
                  <a:txBody>
                    <a:bodyPr/>
                    <a:lstStyle/>
                    <a:p>
                      <a:r>
                        <a:rPr lang="en-US" sz="2000" dirty="0" smtClean="0">
                          <a:latin typeface="Arial" panose="020B0604020202020204" pitchFamily="34" charset="0"/>
                          <a:cs typeface="Arial" panose="020B0604020202020204" pitchFamily="34" charset="0"/>
                        </a:rPr>
                        <a:t>Value</a:t>
                      </a:r>
                      <a:endParaRPr lang="en-US" sz="2000" dirty="0">
                        <a:latin typeface="Arial" panose="020B0604020202020204" pitchFamily="34" charset="0"/>
                        <a:cs typeface="Arial" panose="020B0604020202020204" pitchFamily="34" charset="0"/>
                      </a:endParaRPr>
                    </a:p>
                  </a:txBody>
                  <a:tcPr marL="121920" marR="121920">
                    <a:solidFill>
                      <a:srgbClr val="007B32"/>
                    </a:solidFill>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Solid lubricants (Moly)</a:t>
                      </a:r>
                    </a:p>
                  </a:txBody>
                  <a:tcPr marL="121920" marR="12192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Excellent EP and metal protection</a:t>
                      </a:r>
                    </a:p>
                  </a:txBody>
                  <a:tcPr marL="121920" marR="121920"/>
                </a:tc>
                <a:tc>
                  <a:txBody>
                    <a:bodyPr/>
                    <a:lstStyle/>
                    <a:p>
                      <a:pPr marL="285750" indent="-285750">
                        <a:buClr>
                          <a:srgbClr val="FF0000"/>
                        </a:buClr>
                        <a:buFont typeface="Wingdings" panose="05000000000000000000" pitchFamily="2" charset="2"/>
                        <a:buChar char="Ø"/>
                      </a:pPr>
                      <a:r>
                        <a:rPr lang="en-US" dirty="0" smtClean="0">
                          <a:latin typeface="Arial" panose="020B0604020202020204" pitchFamily="34" charset="0"/>
                          <a:cs typeface="Arial" panose="020B0604020202020204" pitchFamily="34" charset="0"/>
                        </a:rPr>
                        <a:t>Extended bearing life</a:t>
                      </a:r>
                      <a:endParaRPr lang="en-US" dirty="0">
                        <a:latin typeface="Arial" panose="020B0604020202020204" pitchFamily="34" charset="0"/>
                        <a:cs typeface="Arial" panose="020B0604020202020204" pitchFamily="34" charset="0"/>
                      </a:endParaRPr>
                    </a:p>
                  </a:txBody>
                  <a:tcPr marL="121920" marR="121920"/>
                </a:tc>
              </a:tr>
              <a:tr h="370840">
                <a:tc>
                  <a:txBody>
                    <a:bodyPr/>
                    <a:lstStyle/>
                    <a:p>
                      <a:r>
                        <a:rPr kumimoji="0" lang="en-US" sz="1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Adhesion</a:t>
                      </a:r>
                      <a:endParaRPr lang="en-US" dirty="0">
                        <a:latin typeface="Arial" panose="020B0604020202020204" pitchFamily="34" charset="0"/>
                        <a:cs typeface="Arial" panose="020B0604020202020204" pitchFamily="34" charset="0"/>
                      </a:endParaRPr>
                    </a:p>
                  </a:txBody>
                  <a:tcPr marL="121920" marR="121920"/>
                </a:tc>
                <a:tc>
                  <a:txBody>
                    <a:bodyPr/>
                    <a:lstStyle/>
                    <a:p>
                      <a:r>
                        <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Excellent water resistance</a:t>
                      </a:r>
                      <a:endParaRPr lang="en-US" dirty="0">
                        <a:latin typeface="Arial" panose="020B0604020202020204" pitchFamily="34" charset="0"/>
                        <a:cs typeface="Arial" panose="020B0604020202020204" pitchFamily="34" charset="0"/>
                      </a:endParaRPr>
                    </a:p>
                  </a:txBody>
                  <a:tcPr marL="121920" marR="121920"/>
                </a:tc>
                <a:tc>
                  <a:txBody>
                    <a:bodyPr/>
                    <a:lstStyle/>
                    <a:p>
                      <a:pPr marL="285750" indent="-285750">
                        <a:spcBef>
                          <a:spcPts val="600"/>
                        </a:spcBef>
                        <a:spcAft>
                          <a:spcPts val="600"/>
                        </a:spcAft>
                        <a:buClr>
                          <a:srgbClr val="C00000"/>
                        </a:buClr>
                        <a:buFont typeface="Wingdings" panose="05000000000000000000" pitchFamily="2" charset="2"/>
                        <a:buChar char="Ø"/>
                      </a:pPr>
                      <a:r>
                        <a:rPr lang="en-US" dirty="0" smtClean="0">
                          <a:latin typeface="Arial" panose="020B0604020202020204" pitchFamily="34" charset="0"/>
                          <a:cs typeface="Arial" panose="020B0604020202020204" pitchFamily="34" charset="0"/>
                        </a:rPr>
                        <a:t>Longer grease life</a:t>
                      </a:r>
                    </a:p>
                    <a:p>
                      <a:pPr marL="285750" indent="-285750">
                        <a:spcBef>
                          <a:spcPts val="600"/>
                        </a:spcBef>
                        <a:spcAft>
                          <a:spcPts val="600"/>
                        </a:spcAft>
                        <a:buClr>
                          <a:srgbClr val="C00000"/>
                        </a:buClr>
                        <a:buFont typeface="Wingdings" panose="05000000000000000000" pitchFamily="2" charset="2"/>
                        <a:buChar char="Ø"/>
                      </a:pPr>
                      <a:r>
                        <a:rPr lang="en-US" dirty="0" smtClean="0">
                          <a:latin typeface="Arial" panose="020B0604020202020204" pitchFamily="34" charset="0"/>
                          <a:cs typeface="Arial" panose="020B0604020202020204" pitchFamily="34" charset="0"/>
                        </a:rPr>
                        <a:t>Extended bearing life</a:t>
                      </a:r>
                    </a:p>
                  </a:txBody>
                  <a:tcPr marL="121920" marR="121920"/>
                </a:tc>
              </a:tr>
              <a:tr h="370840">
                <a:tc>
                  <a:txBody>
                    <a:bodyPr/>
                    <a:lstStyle/>
                    <a:p>
                      <a:r>
                        <a:rPr lang="en-US" b="1" dirty="0" smtClean="0">
                          <a:latin typeface="Arial" panose="020B0604020202020204" pitchFamily="34" charset="0"/>
                          <a:cs typeface="Arial" panose="020B0604020202020204" pitchFamily="34" charset="0"/>
                        </a:rPr>
                        <a:t>High quality base oil w/ oxidation inhibitors</a:t>
                      </a:r>
                    </a:p>
                  </a:txBody>
                  <a:tcPr marL="121920" marR="121920"/>
                </a:tc>
                <a:tc>
                  <a:txBody>
                    <a:bodyPr/>
                    <a:lstStyle/>
                    <a:p>
                      <a:r>
                        <a:rPr lang="en-US" dirty="0" smtClean="0">
                          <a:latin typeface="Arial" panose="020B0604020202020204" pitchFamily="34" charset="0"/>
                          <a:cs typeface="Arial" panose="020B0604020202020204" pitchFamily="34" charset="0"/>
                        </a:rPr>
                        <a:t>Resistance to oxidation at high temps</a:t>
                      </a:r>
                    </a:p>
                  </a:txBody>
                  <a:tcPr marL="121920" marR="121920"/>
                </a:tc>
                <a:tc>
                  <a:txBody>
                    <a:bodyPr/>
                    <a:lstStyle/>
                    <a:p>
                      <a:pPr marL="285750" indent="-285750">
                        <a:spcBef>
                          <a:spcPts val="600"/>
                        </a:spcBef>
                        <a:spcAft>
                          <a:spcPts val="600"/>
                        </a:spcAft>
                        <a:buClr>
                          <a:srgbClr val="C00000"/>
                        </a:buClr>
                        <a:buFont typeface="Wingdings" panose="05000000000000000000" pitchFamily="2" charset="2"/>
                        <a:buChar char="Ø"/>
                      </a:pPr>
                      <a:r>
                        <a:rPr lang="en-US" dirty="0" smtClean="0">
                          <a:latin typeface="Arial" panose="020B0604020202020204" pitchFamily="34" charset="0"/>
                          <a:cs typeface="Arial" panose="020B0604020202020204" pitchFamily="34" charset="0"/>
                        </a:rPr>
                        <a:t>Longer grease life</a:t>
                      </a:r>
                    </a:p>
                    <a:p>
                      <a:pPr marL="285750" indent="-285750">
                        <a:spcBef>
                          <a:spcPts val="600"/>
                        </a:spcBef>
                        <a:spcAft>
                          <a:spcPts val="600"/>
                        </a:spcAft>
                        <a:buClr>
                          <a:srgbClr val="C00000"/>
                        </a:buClr>
                        <a:buFont typeface="Wingdings" panose="05000000000000000000" pitchFamily="2" charset="2"/>
                        <a:buChar char="Ø"/>
                      </a:pPr>
                      <a:r>
                        <a:rPr lang="en-US" dirty="0" smtClean="0">
                          <a:latin typeface="Arial" panose="020B0604020202020204" pitchFamily="34" charset="0"/>
                          <a:cs typeface="Arial" panose="020B0604020202020204" pitchFamily="34" charset="0"/>
                        </a:rPr>
                        <a:t>Extended bearing life</a:t>
                      </a:r>
                    </a:p>
                  </a:txBody>
                  <a:tcPr marL="121920" marR="121920"/>
                </a:tc>
              </a:tr>
              <a:tr h="370840">
                <a:tc>
                  <a:txBody>
                    <a:bodyPr/>
                    <a:lstStyle/>
                    <a:p>
                      <a:r>
                        <a:rPr lang="en-US" b="1" dirty="0" smtClean="0">
                          <a:latin typeface="Arial" panose="020B0604020202020204" pitchFamily="34" charset="0"/>
                          <a:cs typeface="Arial" panose="020B0604020202020204" pitchFamily="34" charset="0"/>
                        </a:rPr>
                        <a:t>Multiple base oil viscosities available</a:t>
                      </a:r>
                    </a:p>
                  </a:txBody>
                  <a:tcPr marL="121920" marR="121920"/>
                </a:tc>
                <a:tc>
                  <a:txBody>
                    <a:bodyPr/>
                    <a:lstStyle/>
                    <a:p>
                      <a:r>
                        <a:rPr lang="en-US" dirty="0" smtClean="0">
                          <a:latin typeface="Arial" panose="020B0604020202020204" pitchFamily="34" charset="0"/>
                          <a:cs typeface="Arial" panose="020B0604020202020204" pitchFamily="34" charset="0"/>
                        </a:rPr>
                        <a:t>Covers almost every application</a:t>
                      </a:r>
                    </a:p>
                  </a:txBody>
                  <a:tcPr marL="121920" marR="121920"/>
                </a:tc>
                <a:tc>
                  <a:txBody>
                    <a:bodyPr/>
                    <a:lstStyle/>
                    <a:p>
                      <a:pPr marL="285750" indent="-285750">
                        <a:spcBef>
                          <a:spcPts val="600"/>
                        </a:spcBef>
                        <a:spcAft>
                          <a:spcPts val="600"/>
                        </a:spcAft>
                        <a:buClr>
                          <a:srgbClr val="C00000"/>
                        </a:buClr>
                        <a:buFont typeface="Wingdings" panose="05000000000000000000" pitchFamily="2" charset="2"/>
                        <a:buChar char="Ø"/>
                      </a:pPr>
                      <a:r>
                        <a:rPr lang="en-US" dirty="0" smtClean="0">
                          <a:latin typeface="Arial" panose="020B0604020202020204" pitchFamily="34" charset="0"/>
                          <a:cs typeface="Arial" panose="020B0604020202020204" pitchFamily="34" charset="0"/>
                        </a:rPr>
                        <a:t>Lube consolidation</a:t>
                      </a:r>
                    </a:p>
                    <a:p>
                      <a:pPr marL="285750" indent="-285750">
                        <a:spcBef>
                          <a:spcPts val="600"/>
                        </a:spcBef>
                        <a:spcAft>
                          <a:spcPts val="600"/>
                        </a:spcAft>
                        <a:buClr>
                          <a:srgbClr val="C00000"/>
                        </a:buClr>
                        <a:buFont typeface="Wingdings" panose="05000000000000000000" pitchFamily="2" charset="2"/>
                        <a:buChar char="Ø"/>
                      </a:pPr>
                      <a:r>
                        <a:rPr lang="en-US" dirty="0" smtClean="0">
                          <a:latin typeface="Arial" panose="020B0604020202020204" pitchFamily="34" charset="0"/>
                          <a:cs typeface="Arial" panose="020B0604020202020204" pitchFamily="34" charset="0"/>
                        </a:rPr>
                        <a:t>Less complexity</a:t>
                      </a:r>
                    </a:p>
                  </a:txBody>
                  <a:tcPr marL="121920" marR="121920"/>
                </a:tc>
              </a:tr>
            </a:tbl>
          </a:graphicData>
        </a:graphic>
      </p:graphicFrame>
    </p:spTree>
    <p:extLst>
      <p:ext uri="{BB962C8B-B14F-4D97-AF65-F5344CB8AC3E}">
        <p14:creationId xmlns:p14="http://schemas.microsoft.com/office/powerpoint/2010/main" val="244843970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err="1" smtClean="0"/>
              <a:t>Molub</a:t>
            </a:r>
            <a:r>
              <a:rPr lang="en-US" sz="3200" dirty="0" smtClean="0"/>
              <a:t>-Alloy</a:t>
            </a:r>
            <a:r>
              <a:rPr lang="en-US" sz="3200" baseline="30000" dirty="0" smtClean="0"/>
              <a:t>®</a:t>
            </a:r>
            <a:r>
              <a:rPr lang="en-US" sz="3200" dirty="0" smtClean="0"/>
              <a:t> </a:t>
            </a:r>
            <a:r>
              <a:rPr lang="en-US" sz="3200" dirty="0"/>
              <a:t>860 ES - </a:t>
            </a:r>
            <a:r>
              <a:rPr lang="en-US" sz="3200" dirty="0" smtClean="0"/>
              <a:t>Applications</a:t>
            </a:r>
            <a:endParaRPr lang="en-US" sz="2800" dirty="0"/>
          </a:p>
        </p:txBody>
      </p:sp>
      <p:sp>
        <p:nvSpPr>
          <p:cNvPr id="3" name="Subtitle 2"/>
          <p:cNvSpPr>
            <a:spLocks noGrp="1"/>
          </p:cNvSpPr>
          <p:nvPr>
            <p:ph type="subTitle" idx="1"/>
          </p:nvPr>
        </p:nvSpPr>
        <p:spPr>
          <a:xfrm>
            <a:off x="812800" y="1828801"/>
            <a:ext cx="5588000" cy="2210313"/>
          </a:xfrm>
        </p:spPr>
        <p:txBody>
          <a:bodyPr/>
          <a:lstStyle/>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Heavy loads and shock loads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High temperatures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High water wash</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High potential for corrosion</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High grease </a:t>
            </a:r>
            <a:r>
              <a:rPr lang="en-US" dirty="0" smtClean="0">
                <a:solidFill>
                  <a:schemeClr val="tx1"/>
                </a:solidFill>
              </a:rPr>
              <a:t>usage areas</a:t>
            </a:r>
            <a:endParaRPr lang="en-US" dirty="0">
              <a:solidFill>
                <a:schemeClr val="tx1"/>
              </a:solidFill>
            </a:endParaRPr>
          </a:p>
        </p:txBody>
      </p:sp>
      <p:sp>
        <p:nvSpPr>
          <p:cNvPr id="4" name="TextBox 3"/>
          <p:cNvSpPr txBox="1"/>
          <p:nvPr/>
        </p:nvSpPr>
        <p:spPr>
          <a:xfrm>
            <a:off x="1010297" y="1219200"/>
            <a:ext cx="7746031"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Range of viscosities &amp; NLGI grades to cover every </a:t>
            </a:r>
            <a:r>
              <a:rPr lang="en-US" sz="2000" b="1" dirty="0" smtClean="0">
                <a:latin typeface="Arial" panose="020B0604020202020204" pitchFamily="34" charset="0"/>
                <a:cs typeface="Arial" panose="020B0604020202020204" pitchFamily="34" charset="0"/>
              </a:rPr>
              <a:t>application</a:t>
            </a:r>
            <a:endParaRPr lang="en-US" sz="2000" b="1" dirty="0">
              <a:latin typeface="Arial" panose="020B0604020202020204" pitchFamily="34" charset="0"/>
              <a:cs typeface="Arial" panose="020B0604020202020204" pitchFamily="34" charset="0"/>
            </a:endParaRPr>
          </a:p>
        </p:txBody>
      </p:sp>
      <p:grpSp>
        <p:nvGrpSpPr>
          <p:cNvPr id="5" name="Group 16"/>
          <p:cNvGrpSpPr>
            <a:grpSpLocks/>
          </p:cNvGrpSpPr>
          <p:nvPr/>
        </p:nvGrpSpPr>
        <p:grpSpPr bwMode="auto">
          <a:xfrm>
            <a:off x="6784750" y="1790499"/>
            <a:ext cx="1547284" cy="685800"/>
            <a:chOff x="720" y="2544"/>
            <a:chExt cx="731" cy="432"/>
          </a:xfrm>
        </p:grpSpPr>
        <p:sp>
          <p:nvSpPr>
            <p:cNvPr id="6" name="Text Box 9"/>
            <p:cNvSpPr txBox="1">
              <a:spLocks noChangeArrowheads="1"/>
            </p:cNvSpPr>
            <p:nvPr/>
          </p:nvSpPr>
          <p:spPr bwMode="auto">
            <a:xfrm>
              <a:off x="720" y="2544"/>
              <a:ext cx="672" cy="404"/>
            </a:xfrm>
            <a:prstGeom prst="rect">
              <a:avLst/>
            </a:prstGeom>
            <a:noFill/>
            <a:ln w="12700">
              <a:noFill/>
              <a:miter lim="800000"/>
              <a:headEnd/>
              <a:tailEnd/>
            </a:ln>
            <a:effectLst/>
          </p:spPr>
          <p:txBody>
            <a:bodyPr>
              <a:spAutoFit/>
            </a:bodyPr>
            <a:lstStyle/>
            <a:p>
              <a:pPr eaLnBrk="0" hangingPunct="0">
                <a:spcBef>
                  <a:spcPct val="50000"/>
                </a:spcBef>
                <a:defRPr/>
              </a:pPr>
              <a:r>
                <a:rPr lang="en-US" sz="3600" dirty="0">
                  <a:effectLst>
                    <a:outerShdw blurRad="38100" dist="38100" dir="2700000" algn="tl">
                      <a:srgbClr val="C0C0C0"/>
                    </a:outerShdw>
                  </a:effectLst>
                  <a:latin typeface="Arial" pitchFamily="34" charset="0"/>
                  <a:cs typeface="Arial" pitchFamily="34" charset="0"/>
                </a:rPr>
                <a:t>Wet</a:t>
              </a:r>
            </a:p>
          </p:txBody>
        </p:sp>
        <p:grpSp>
          <p:nvGrpSpPr>
            <p:cNvPr id="7" name="Group 10"/>
            <p:cNvGrpSpPr>
              <a:grpSpLocks/>
            </p:cNvGrpSpPr>
            <p:nvPr/>
          </p:nvGrpSpPr>
          <p:grpSpPr bwMode="auto">
            <a:xfrm>
              <a:off x="890" y="2609"/>
              <a:ext cx="561" cy="367"/>
              <a:chOff x="1034" y="929"/>
              <a:chExt cx="561" cy="367"/>
            </a:xfrm>
          </p:grpSpPr>
          <p:sp>
            <p:nvSpPr>
              <p:cNvPr id="8" name="Freeform 11"/>
              <p:cNvSpPr>
                <a:spLocks/>
              </p:cNvSpPr>
              <p:nvPr/>
            </p:nvSpPr>
            <p:spPr bwMode="auto">
              <a:xfrm>
                <a:off x="1461" y="1020"/>
                <a:ext cx="51" cy="84"/>
              </a:xfrm>
              <a:custGeom>
                <a:avLst/>
                <a:gdLst>
                  <a:gd name="T0" fmla="*/ 25 w 114"/>
                  <a:gd name="T1" fmla="*/ 0 h 186"/>
                  <a:gd name="T2" fmla="*/ 15 w 114"/>
                  <a:gd name="T3" fmla="*/ 12 h 186"/>
                  <a:gd name="T4" fmla="*/ 7 w 114"/>
                  <a:gd name="T5" fmla="*/ 28 h 186"/>
                  <a:gd name="T6" fmla="*/ 0 w 114"/>
                  <a:gd name="T7" fmla="*/ 48 h 186"/>
                  <a:gd name="T8" fmla="*/ 10 w 114"/>
                  <a:gd name="T9" fmla="*/ 75 h 186"/>
                  <a:gd name="T10" fmla="*/ 18 w 114"/>
                  <a:gd name="T11" fmla="*/ 81 h 186"/>
                  <a:gd name="T12" fmla="*/ 26 w 114"/>
                  <a:gd name="T13" fmla="*/ 84 h 186"/>
                  <a:gd name="T14" fmla="*/ 47 w 114"/>
                  <a:gd name="T15" fmla="*/ 78 h 186"/>
                  <a:gd name="T16" fmla="*/ 51 w 114"/>
                  <a:gd name="T17" fmla="*/ 61 h 186"/>
                  <a:gd name="T18" fmla="*/ 38 w 114"/>
                  <a:gd name="T19" fmla="*/ 26 h 186"/>
                  <a:gd name="T20" fmla="*/ 29 w 114"/>
                  <a:gd name="T21" fmla="*/ 16 h 186"/>
                  <a:gd name="T22" fmla="*/ 25 w 114"/>
                  <a:gd name="T23" fmla="*/ 0 h 1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
                  <a:gd name="T37" fmla="*/ 0 h 186"/>
                  <a:gd name="T38" fmla="*/ 114 w 114"/>
                  <a:gd name="T39" fmla="*/ 186 h 1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 h="186">
                    <a:moveTo>
                      <a:pt x="56" y="0"/>
                    </a:moveTo>
                    <a:cubicBezTo>
                      <a:pt x="54" y="6"/>
                      <a:pt x="40" y="20"/>
                      <a:pt x="34" y="26"/>
                    </a:cubicBezTo>
                    <a:cubicBezTo>
                      <a:pt x="30" y="39"/>
                      <a:pt x="21" y="50"/>
                      <a:pt x="16" y="62"/>
                    </a:cubicBezTo>
                    <a:cubicBezTo>
                      <a:pt x="10" y="76"/>
                      <a:pt x="5" y="91"/>
                      <a:pt x="0" y="106"/>
                    </a:cubicBezTo>
                    <a:cubicBezTo>
                      <a:pt x="1" y="123"/>
                      <a:pt x="4" y="154"/>
                      <a:pt x="22" y="166"/>
                    </a:cubicBezTo>
                    <a:cubicBezTo>
                      <a:pt x="28" y="170"/>
                      <a:pt x="33" y="176"/>
                      <a:pt x="40" y="180"/>
                    </a:cubicBezTo>
                    <a:cubicBezTo>
                      <a:pt x="46" y="183"/>
                      <a:pt x="58" y="186"/>
                      <a:pt x="58" y="186"/>
                    </a:cubicBezTo>
                    <a:cubicBezTo>
                      <a:pt x="91" y="184"/>
                      <a:pt x="85" y="186"/>
                      <a:pt x="106" y="172"/>
                    </a:cubicBezTo>
                    <a:cubicBezTo>
                      <a:pt x="110" y="159"/>
                      <a:pt x="112" y="147"/>
                      <a:pt x="114" y="134"/>
                    </a:cubicBezTo>
                    <a:cubicBezTo>
                      <a:pt x="112" y="111"/>
                      <a:pt x="108" y="73"/>
                      <a:pt x="86" y="58"/>
                    </a:cubicBezTo>
                    <a:cubicBezTo>
                      <a:pt x="80" y="49"/>
                      <a:pt x="73" y="42"/>
                      <a:pt x="64" y="36"/>
                    </a:cubicBezTo>
                    <a:cubicBezTo>
                      <a:pt x="60" y="23"/>
                      <a:pt x="52" y="15"/>
                      <a:pt x="56" y="0"/>
                    </a:cubicBezTo>
                    <a:close/>
                  </a:path>
                </a:pathLst>
              </a:custGeom>
              <a:solidFill>
                <a:srgbClr val="6666FF"/>
              </a:solidFill>
              <a:ln w="12700">
                <a:solidFill>
                  <a:srgbClr val="6666FF"/>
                </a:solidFill>
                <a:round/>
                <a:headEnd/>
                <a:tailEnd/>
              </a:ln>
            </p:spPr>
            <p:txBody>
              <a:bodyPr wrap="none" anchor="ctr"/>
              <a:lstStyle/>
              <a:p>
                <a:endParaRPr lang="en-US" sz="1800" dirty="0"/>
              </a:p>
            </p:txBody>
          </p:sp>
          <p:sp>
            <p:nvSpPr>
              <p:cNvPr id="9" name="Freeform 12"/>
              <p:cNvSpPr>
                <a:spLocks/>
              </p:cNvSpPr>
              <p:nvPr/>
            </p:nvSpPr>
            <p:spPr bwMode="auto">
              <a:xfrm>
                <a:off x="1536" y="1104"/>
                <a:ext cx="59" cy="96"/>
              </a:xfrm>
              <a:custGeom>
                <a:avLst/>
                <a:gdLst>
                  <a:gd name="T0" fmla="*/ 29 w 114"/>
                  <a:gd name="T1" fmla="*/ 0 h 186"/>
                  <a:gd name="T2" fmla="*/ 18 w 114"/>
                  <a:gd name="T3" fmla="*/ 13 h 186"/>
                  <a:gd name="T4" fmla="*/ 8 w 114"/>
                  <a:gd name="T5" fmla="*/ 32 h 186"/>
                  <a:gd name="T6" fmla="*/ 0 w 114"/>
                  <a:gd name="T7" fmla="*/ 55 h 186"/>
                  <a:gd name="T8" fmla="*/ 11 w 114"/>
                  <a:gd name="T9" fmla="*/ 86 h 186"/>
                  <a:gd name="T10" fmla="*/ 21 w 114"/>
                  <a:gd name="T11" fmla="*/ 93 h 186"/>
                  <a:gd name="T12" fmla="*/ 30 w 114"/>
                  <a:gd name="T13" fmla="*/ 96 h 186"/>
                  <a:gd name="T14" fmla="*/ 55 w 114"/>
                  <a:gd name="T15" fmla="*/ 89 h 186"/>
                  <a:gd name="T16" fmla="*/ 59 w 114"/>
                  <a:gd name="T17" fmla="*/ 69 h 186"/>
                  <a:gd name="T18" fmla="*/ 45 w 114"/>
                  <a:gd name="T19" fmla="*/ 30 h 186"/>
                  <a:gd name="T20" fmla="*/ 33 w 114"/>
                  <a:gd name="T21" fmla="*/ 19 h 186"/>
                  <a:gd name="T22" fmla="*/ 29 w 114"/>
                  <a:gd name="T23" fmla="*/ 0 h 1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
                  <a:gd name="T37" fmla="*/ 0 h 186"/>
                  <a:gd name="T38" fmla="*/ 114 w 114"/>
                  <a:gd name="T39" fmla="*/ 186 h 1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 h="186">
                    <a:moveTo>
                      <a:pt x="56" y="0"/>
                    </a:moveTo>
                    <a:cubicBezTo>
                      <a:pt x="54" y="6"/>
                      <a:pt x="40" y="20"/>
                      <a:pt x="34" y="26"/>
                    </a:cubicBezTo>
                    <a:cubicBezTo>
                      <a:pt x="30" y="39"/>
                      <a:pt x="21" y="50"/>
                      <a:pt x="16" y="62"/>
                    </a:cubicBezTo>
                    <a:cubicBezTo>
                      <a:pt x="10" y="76"/>
                      <a:pt x="5" y="91"/>
                      <a:pt x="0" y="106"/>
                    </a:cubicBezTo>
                    <a:cubicBezTo>
                      <a:pt x="1" y="123"/>
                      <a:pt x="4" y="154"/>
                      <a:pt x="22" y="166"/>
                    </a:cubicBezTo>
                    <a:cubicBezTo>
                      <a:pt x="28" y="170"/>
                      <a:pt x="33" y="176"/>
                      <a:pt x="40" y="180"/>
                    </a:cubicBezTo>
                    <a:cubicBezTo>
                      <a:pt x="46" y="183"/>
                      <a:pt x="58" y="186"/>
                      <a:pt x="58" y="186"/>
                    </a:cubicBezTo>
                    <a:cubicBezTo>
                      <a:pt x="91" y="184"/>
                      <a:pt x="85" y="186"/>
                      <a:pt x="106" y="172"/>
                    </a:cubicBezTo>
                    <a:cubicBezTo>
                      <a:pt x="110" y="159"/>
                      <a:pt x="112" y="147"/>
                      <a:pt x="114" y="134"/>
                    </a:cubicBezTo>
                    <a:cubicBezTo>
                      <a:pt x="112" y="111"/>
                      <a:pt x="108" y="73"/>
                      <a:pt x="86" y="58"/>
                    </a:cubicBezTo>
                    <a:cubicBezTo>
                      <a:pt x="80" y="49"/>
                      <a:pt x="73" y="42"/>
                      <a:pt x="64" y="36"/>
                    </a:cubicBezTo>
                    <a:cubicBezTo>
                      <a:pt x="60" y="23"/>
                      <a:pt x="52" y="15"/>
                      <a:pt x="56" y="0"/>
                    </a:cubicBezTo>
                    <a:close/>
                  </a:path>
                </a:pathLst>
              </a:custGeom>
              <a:solidFill>
                <a:srgbClr val="6666FF"/>
              </a:solidFill>
              <a:ln w="12700">
                <a:solidFill>
                  <a:srgbClr val="6666FF"/>
                </a:solidFill>
                <a:round/>
                <a:headEnd/>
                <a:tailEnd/>
              </a:ln>
            </p:spPr>
            <p:txBody>
              <a:bodyPr wrap="none" anchor="ctr"/>
              <a:lstStyle/>
              <a:p>
                <a:endParaRPr lang="en-US" sz="1800" dirty="0"/>
              </a:p>
            </p:txBody>
          </p:sp>
          <p:sp>
            <p:nvSpPr>
              <p:cNvPr id="10" name="Freeform 13"/>
              <p:cNvSpPr>
                <a:spLocks/>
              </p:cNvSpPr>
              <p:nvPr/>
            </p:nvSpPr>
            <p:spPr bwMode="auto">
              <a:xfrm>
                <a:off x="1488" y="1200"/>
                <a:ext cx="59" cy="96"/>
              </a:xfrm>
              <a:custGeom>
                <a:avLst/>
                <a:gdLst>
                  <a:gd name="T0" fmla="*/ 29 w 114"/>
                  <a:gd name="T1" fmla="*/ 0 h 186"/>
                  <a:gd name="T2" fmla="*/ 18 w 114"/>
                  <a:gd name="T3" fmla="*/ 13 h 186"/>
                  <a:gd name="T4" fmla="*/ 8 w 114"/>
                  <a:gd name="T5" fmla="*/ 32 h 186"/>
                  <a:gd name="T6" fmla="*/ 0 w 114"/>
                  <a:gd name="T7" fmla="*/ 55 h 186"/>
                  <a:gd name="T8" fmla="*/ 11 w 114"/>
                  <a:gd name="T9" fmla="*/ 86 h 186"/>
                  <a:gd name="T10" fmla="*/ 21 w 114"/>
                  <a:gd name="T11" fmla="*/ 93 h 186"/>
                  <a:gd name="T12" fmla="*/ 30 w 114"/>
                  <a:gd name="T13" fmla="*/ 96 h 186"/>
                  <a:gd name="T14" fmla="*/ 55 w 114"/>
                  <a:gd name="T15" fmla="*/ 89 h 186"/>
                  <a:gd name="T16" fmla="*/ 59 w 114"/>
                  <a:gd name="T17" fmla="*/ 69 h 186"/>
                  <a:gd name="T18" fmla="*/ 45 w 114"/>
                  <a:gd name="T19" fmla="*/ 30 h 186"/>
                  <a:gd name="T20" fmla="*/ 33 w 114"/>
                  <a:gd name="T21" fmla="*/ 19 h 186"/>
                  <a:gd name="T22" fmla="*/ 29 w 114"/>
                  <a:gd name="T23" fmla="*/ 0 h 1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
                  <a:gd name="T37" fmla="*/ 0 h 186"/>
                  <a:gd name="T38" fmla="*/ 114 w 114"/>
                  <a:gd name="T39" fmla="*/ 186 h 1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 h="186">
                    <a:moveTo>
                      <a:pt x="56" y="0"/>
                    </a:moveTo>
                    <a:cubicBezTo>
                      <a:pt x="54" y="6"/>
                      <a:pt x="40" y="20"/>
                      <a:pt x="34" y="26"/>
                    </a:cubicBezTo>
                    <a:cubicBezTo>
                      <a:pt x="30" y="39"/>
                      <a:pt x="21" y="50"/>
                      <a:pt x="16" y="62"/>
                    </a:cubicBezTo>
                    <a:cubicBezTo>
                      <a:pt x="10" y="76"/>
                      <a:pt x="5" y="91"/>
                      <a:pt x="0" y="106"/>
                    </a:cubicBezTo>
                    <a:cubicBezTo>
                      <a:pt x="1" y="123"/>
                      <a:pt x="4" y="154"/>
                      <a:pt x="22" y="166"/>
                    </a:cubicBezTo>
                    <a:cubicBezTo>
                      <a:pt x="28" y="170"/>
                      <a:pt x="33" y="176"/>
                      <a:pt x="40" y="180"/>
                    </a:cubicBezTo>
                    <a:cubicBezTo>
                      <a:pt x="46" y="183"/>
                      <a:pt x="58" y="186"/>
                      <a:pt x="58" y="186"/>
                    </a:cubicBezTo>
                    <a:cubicBezTo>
                      <a:pt x="91" y="184"/>
                      <a:pt x="85" y="186"/>
                      <a:pt x="106" y="172"/>
                    </a:cubicBezTo>
                    <a:cubicBezTo>
                      <a:pt x="110" y="159"/>
                      <a:pt x="112" y="147"/>
                      <a:pt x="114" y="134"/>
                    </a:cubicBezTo>
                    <a:cubicBezTo>
                      <a:pt x="112" y="111"/>
                      <a:pt x="108" y="73"/>
                      <a:pt x="86" y="58"/>
                    </a:cubicBezTo>
                    <a:cubicBezTo>
                      <a:pt x="80" y="49"/>
                      <a:pt x="73" y="42"/>
                      <a:pt x="64" y="36"/>
                    </a:cubicBezTo>
                    <a:cubicBezTo>
                      <a:pt x="60" y="23"/>
                      <a:pt x="52" y="15"/>
                      <a:pt x="56" y="0"/>
                    </a:cubicBezTo>
                    <a:close/>
                  </a:path>
                </a:pathLst>
              </a:custGeom>
              <a:solidFill>
                <a:srgbClr val="6666FF"/>
              </a:solidFill>
              <a:ln w="12700">
                <a:solidFill>
                  <a:srgbClr val="6666FF"/>
                </a:solidFill>
                <a:round/>
                <a:headEnd/>
                <a:tailEnd/>
              </a:ln>
            </p:spPr>
            <p:txBody>
              <a:bodyPr wrap="none" anchor="ctr"/>
              <a:lstStyle/>
              <a:p>
                <a:endParaRPr lang="en-US" sz="1800" dirty="0"/>
              </a:p>
            </p:txBody>
          </p:sp>
          <p:sp>
            <p:nvSpPr>
              <p:cNvPr id="11" name="Freeform 14"/>
              <p:cNvSpPr>
                <a:spLocks/>
              </p:cNvSpPr>
              <p:nvPr/>
            </p:nvSpPr>
            <p:spPr bwMode="auto">
              <a:xfrm>
                <a:off x="1034" y="929"/>
                <a:ext cx="424" cy="59"/>
              </a:xfrm>
              <a:custGeom>
                <a:avLst/>
                <a:gdLst>
                  <a:gd name="T0" fmla="*/ 0 w 424"/>
                  <a:gd name="T1" fmla="*/ 25 h 59"/>
                  <a:gd name="T2" fmla="*/ 84 w 424"/>
                  <a:gd name="T3" fmla="*/ 7 h 59"/>
                  <a:gd name="T4" fmla="*/ 164 w 424"/>
                  <a:gd name="T5" fmla="*/ 5 h 59"/>
                  <a:gd name="T6" fmla="*/ 314 w 424"/>
                  <a:gd name="T7" fmla="*/ 11 h 59"/>
                  <a:gd name="T8" fmla="*/ 370 w 424"/>
                  <a:gd name="T9" fmla="*/ 21 h 59"/>
                  <a:gd name="T10" fmla="*/ 406 w 424"/>
                  <a:gd name="T11" fmla="*/ 29 h 59"/>
                  <a:gd name="T12" fmla="*/ 424 w 424"/>
                  <a:gd name="T13" fmla="*/ 47 h 59"/>
                  <a:gd name="T14" fmla="*/ 400 w 424"/>
                  <a:gd name="T15" fmla="*/ 53 h 59"/>
                  <a:gd name="T16" fmla="*/ 304 w 424"/>
                  <a:gd name="T17" fmla="*/ 27 h 59"/>
                  <a:gd name="T18" fmla="*/ 96 w 424"/>
                  <a:gd name="T19" fmla="*/ 33 h 59"/>
                  <a:gd name="T20" fmla="*/ 0 w 424"/>
                  <a:gd name="T21" fmla="*/ 25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4"/>
                  <a:gd name="T34" fmla="*/ 0 h 59"/>
                  <a:gd name="T35" fmla="*/ 424 w 424"/>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4" h="59">
                    <a:moveTo>
                      <a:pt x="0" y="25"/>
                    </a:moveTo>
                    <a:cubicBezTo>
                      <a:pt x="30" y="21"/>
                      <a:pt x="53" y="9"/>
                      <a:pt x="84" y="7"/>
                    </a:cubicBezTo>
                    <a:cubicBezTo>
                      <a:pt x="117" y="0"/>
                      <a:pt x="105" y="3"/>
                      <a:pt x="164" y="5"/>
                    </a:cubicBezTo>
                    <a:cubicBezTo>
                      <a:pt x="213" y="12"/>
                      <a:pt x="266" y="10"/>
                      <a:pt x="314" y="11"/>
                    </a:cubicBezTo>
                    <a:cubicBezTo>
                      <a:pt x="333" y="14"/>
                      <a:pt x="351" y="18"/>
                      <a:pt x="370" y="21"/>
                    </a:cubicBezTo>
                    <a:cubicBezTo>
                      <a:pt x="382" y="25"/>
                      <a:pt x="406" y="29"/>
                      <a:pt x="406" y="29"/>
                    </a:cubicBezTo>
                    <a:cubicBezTo>
                      <a:pt x="415" y="35"/>
                      <a:pt x="420" y="36"/>
                      <a:pt x="424" y="47"/>
                    </a:cubicBezTo>
                    <a:cubicBezTo>
                      <a:pt x="420" y="59"/>
                      <a:pt x="412" y="55"/>
                      <a:pt x="400" y="53"/>
                    </a:cubicBezTo>
                    <a:cubicBezTo>
                      <a:pt x="370" y="33"/>
                      <a:pt x="338" y="33"/>
                      <a:pt x="304" y="27"/>
                    </a:cubicBezTo>
                    <a:cubicBezTo>
                      <a:pt x="235" y="29"/>
                      <a:pt x="165" y="32"/>
                      <a:pt x="96" y="33"/>
                    </a:cubicBezTo>
                    <a:cubicBezTo>
                      <a:pt x="87" y="33"/>
                      <a:pt x="19" y="34"/>
                      <a:pt x="0" y="25"/>
                    </a:cubicBezTo>
                    <a:close/>
                  </a:path>
                </a:pathLst>
              </a:custGeom>
              <a:solidFill>
                <a:srgbClr val="6666FF"/>
              </a:solidFill>
              <a:ln w="12700">
                <a:solidFill>
                  <a:srgbClr val="6666FF"/>
                </a:solidFill>
                <a:round/>
                <a:headEnd/>
                <a:tailEnd/>
              </a:ln>
            </p:spPr>
            <p:txBody>
              <a:bodyPr wrap="none" anchor="ctr"/>
              <a:lstStyle/>
              <a:p>
                <a:endParaRPr lang="en-US" sz="1800" dirty="0"/>
              </a:p>
            </p:txBody>
          </p:sp>
        </p:grpSp>
      </p:grpSp>
      <p:sp>
        <p:nvSpPr>
          <p:cNvPr id="12" name="AutoShape 17"/>
          <p:cNvSpPr>
            <a:spLocks noChangeArrowheads="1"/>
          </p:cNvSpPr>
          <p:nvPr/>
        </p:nvSpPr>
        <p:spPr bwMode="auto">
          <a:xfrm>
            <a:off x="9565532" y="3200914"/>
            <a:ext cx="1524000" cy="838200"/>
          </a:xfrm>
          <a:prstGeom prst="downArrow">
            <a:avLst>
              <a:gd name="adj1" fmla="val 50000"/>
              <a:gd name="adj2" fmla="val 25000"/>
            </a:avLst>
          </a:prstGeom>
          <a:solidFill>
            <a:srgbClr val="FF0000"/>
          </a:solidFill>
          <a:ln w="12700">
            <a:solidFill>
              <a:schemeClr val="hlink"/>
            </a:solidFill>
            <a:miter lim="800000"/>
            <a:headEnd/>
            <a:tailEnd/>
          </a:ln>
        </p:spPr>
        <p:txBody>
          <a:bodyPr wrap="none" anchor="ctr"/>
          <a:lstStyle/>
          <a:p>
            <a:pPr algn="ctr" eaLnBrk="0" hangingPunct="0"/>
            <a:r>
              <a:rPr lang="en-US" b="1" dirty="0"/>
              <a:t>HEAVY</a:t>
            </a:r>
            <a:endParaRPr lang="en-US" dirty="0"/>
          </a:p>
          <a:p>
            <a:pPr algn="ctr" eaLnBrk="0" hangingPunct="0"/>
            <a:r>
              <a:rPr lang="en-US" dirty="0"/>
              <a:t>Loads</a:t>
            </a:r>
          </a:p>
        </p:txBody>
      </p:sp>
      <p:graphicFrame>
        <p:nvGraphicFramePr>
          <p:cNvPr id="13" name="Object 12"/>
          <p:cNvGraphicFramePr>
            <a:graphicFrameLocks noChangeAspect="1"/>
          </p:cNvGraphicFramePr>
          <p:nvPr>
            <p:extLst>
              <p:ext uri="{D42A27DB-BD31-4B8C-83A1-F6EECF244321}">
                <p14:modId xmlns:p14="http://schemas.microsoft.com/office/powerpoint/2010/main" val="1339686400"/>
              </p:ext>
            </p:extLst>
          </p:nvPr>
        </p:nvGraphicFramePr>
        <p:xfrm>
          <a:off x="6732164" y="4707917"/>
          <a:ext cx="1421116" cy="700375"/>
        </p:xfrm>
        <a:graphic>
          <a:graphicData uri="http://schemas.openxmlformats.org/presentationml/2006/ole">
            <mc:AlternateContent xmlns:mc="http://schemas.openxmlformats.org/markup-compatibility/2006">
              <mc:Choice xmlns:v="urn:schemas-microsoft-com:vml" Requires="v">
                <p:oleObj spid="_x0000_s19652" name="Clip" r:id="rId3" imgW="4090320" imgH="2177640" progId="MS_ClipArt_Gallery.2">
                  <p:embed/>
                </p:oleObj>
              </mc:Choice>
              <mc:Fallback>
                <p:oleObj name="Clip" r:id="rId3" imgW="4090320" imgH="217764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164" y="4707917"/>
                        <a:ext cx="1421116" cy="700375"/>
                      </a:xfrm>
                      <a:prstGeom prst="rect">
                        <a:avLst/>
                      </a:prstGeom>
                      <a:noFill/>
                      <a:ln>
                        <a:noFill/>
                      </a:ln>
                      <a:effectLst/>
                      <a:extLst/>
                    </p:spPr>
                  </p:pic>
                </p:oleObj>
              </mc:Fallback>
            </mc:AlternateContent>
          </a:graphicData>
        </a:graphic>
      </p:graphicFrame>
      <p:sp>
        <p:nvSpPr>
          <p:cNvPr id="14" name="Text Box 13"/>
          <p:cNvSpPr txBox="1">
            <a:spLocks noChangeArrowheads="1"/>
          </p:cNvSpPr>
          <p:nvPr/>
        </p:nvSpPr>
        <p:spPr bwMode="auto">
          <a:xfrm>
            <a:off x="8105550" y="4772582"/>
            <a:ext cx="2300630" cy="36933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Slow to Fast Speeds</a:t>
            </a:r>
          </a:p>
        </p:txBody>
      </p:sp>
      <p:grpSp>
        <p:nvGrpSpPr>
          <p:cNvPr id="15" name="Group 14"/>
          <p:cNvGrpSpPr>
            <a:grpSpLocks/>
          </p:cNvGrpSpPr>
          <p:nvPr/>
        </p:nvGrpSpPr>
        <p:grpSpPr bwMode="auto">
          <a:xfrm>
            <a:off x="6784750" y="2959099"/>
            <a:ext cx="1727200" cy="1371600"/>
            <a:chOff x="3120" y="1190"/>
            <a:chExt cx="816" cy="864"/>
          </a:xfrm>
        </p:grpSpPr>
        <p:pic>
          <p:nvPicPr>
            <p:cNvPr id="16" name="Picture 15" descr="rust"/>
            <p:cNvPicPr>
              <a:picLocks noChangeAspect="1" noChangeArrowheads="1"/>
            </p:cNvPicPr>
            <p:nvPr/>
          </p:nvPicPr>
          <p:blipFill>
            <a:blip r:embed="rId5" cstate="print">
              <a:extLst>
                <a:ext uri="{28A0092B-C50C-407E-A947-70E740481C1C}">
                  <a14:useLocalDpi xmlns:a14="http://schemas.microsoft.com/office/drawing/2010/main" val="0"/>
                </a:ext>
              </a:extLst>
            </a:blip>
            <a:srcRect l="17999" t="16667" r="13000" b="14000"/>
            <a:stretch>
              <a:fillRect/>
            </a:stretch>
          </p:blipFill>
          <p:spPr bwMode="auto">
            <a:xfrm>
              <a:off x="3120" y="1440"/>
              <a:ext cx="816" cy="6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p:cNvSpPr txBox="1">
              <a:spLocks noChangeArrowheads="1"/>
            </p:cNvSpPr>
            <p:nvPr/>
          </p:nvSpPr>
          <p:spPr bwMode="auto">
            <a:xfrm>
              <a:off x="3299" y="1190"/>
              <a:ext cx="311" cy="23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Rust</a:t>
              </a:r>
            </a:p>
          </p:txBody>
        </p:sp>
      </p:grpSp>
      <p:grpSp>
        <p:nvGrpSpPr>
          <p:cNvPr id="18" name="Group 5"/>
          <p:cNvGrpSpPr>
            <a:grpSpLocks/>
          </p:cNvGrpSpPr>
          <p:nvPr/>
        </p:nvGrpSpPr>
        <p:grpSpPr bwMode="auto">
          <a:xfrm>
            <a:off x="9572017" y="1696837"/>
            <a:ext cx="946150" cy="815975"/>
            <a:chOff x="441" y="1056"/>
            <a:chExt cx="447" cy="514"/>
          </a:xfrm>
        </p:grpSpPr>
        <p:graphicFrame>
          <p:nvGraphicFramePr>
            <p:cNvPr id="19" name="Object 6"/>
            <p:cNvGraphicFramePr>
              <a:graphicFrameLocks noChangeAspect="1"/>
            </p:cNvGraphicFramePr>
            <p:nvPr/>
          </p:nvGraphicFramePr>
          <p:xfrm>
            <a:off x="564" y="1056"/>
            <a:ext cx="324" cy="514"/>
          </p:xfrm>
          <a:graphic>
            <a:graphicData uri="http://schemas.openxmlformats.org/presentationml/2006/ole">
              <mc:AlternateContent xmlns:mc="http://schemas.openxmlformats.org/markup-compatibility/2006">
                <mc:Choice xmlns:v="urn:schemas-microsoft-com:vml" Requires="v">
                  <p:oleObj spid="_x0000_s19653" name="Drawing" r:id="rId6" imgW="514800" imgH="817200" progId="FLW3Drawing">
                    <p:embed/>
                  </p:oleObj>
                </mc:Choice>
                <mc:Fallback>
                  <p:oleObj name="Drawing" r:id="rId6" imgW="514800" imgH="817200" progId="FLW3Drawing">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 y="1056"/>
                          <a:ext cx="324" cy="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7"/>
            <p:cNvSpPr txBox="1">
              <a:spLocks noChangeArrowheads="1"/>
            </p:cNvSpPr>
            <p:nvPr/>
          </p:nvSpPr>
          <p:spPr bwMode="auto">
            <a:xfrm>
              <a:off x="441" y="1083"/>
              <a:ext cx="427" cy="407"/>
            </a:xfrm>
            <a:prstGeom prst="rect">
              <a:avLst/>
            </a:prstGeom>
            <a:noFill/>
            <a:ln w="12700">
              <a:noFill/>
              <a:miter lim="800000"/>
              <a:headEnd/>
              <a:tailEnd/>
            </a:ln>
            <a:effectLst/>
          </p:spPr>
          <p:txBody>
            <a:bodyPr wrap="none">
              <a:spAutoFit/>
            </a:bodyPr>
            <a:lstStyle/>
            <a:p>
              <a:pPr eaLnBrk="0" hangingPunct="0">
                <a:defRPr/>
              </a:pPr>
              <a:r>
                <a:rPr lang="en-US" sz="3600" dirty="0">
                  <a:solidFill>
                    <a:srgbClr val="F71C05"/>
                  </a:solidFill>
                  <a:effectLst>
                    <a:outerShdw blurRad="38100" dist="38100" dir="2700000" algn="tl">
                      <a:srgbClr val="C0C0C0"/>
                    </a:outerShdw>
                  </a:effectLst>
                  <a:latin typeface="Arial" pitchFamily="34" charset="0"/>
                  <a:cs typeface="Arial" pitchFamily="34" charset="0"/>
                </a:rPr>
                <a:t>Hot</a:t>
              </a:r>
            </a:p>
          </p:txBody>
        </p:sp>
      </p:grpSp>
      <p:pic>
        <p:nvPicPr>
          <p:cNvPr id="21" name="Picture 20" descr="MCj0318942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36821" y="4567538"/>
            <a:ext cx="860195" cy="68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0865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prstGeom prst="rect">
            <a:avLst/>
          </a:prstGeom>
        </p:spPr>
        <p:txBody>
          <a:bodyPr/>
          <a:lstStyle/>
          <a:p>
            <a:r>
              <a:rPr lang="en-US" sz="3200" dirty="0" err="1" smtClean="0"/>
              <a:t>Molub</a:t>
            </a:r>
            <a:r>
              <a:rPr lang="en-US" sz="3200" dirty="0" smtClean="0"/>
              <a:t>-Alloy</a:t>
            </a:r>
            <a:r>
              <a:rPr lang="en-US" sz="3200" baseline="30000" dirty="0" smtClean="0"/>
              <a:t>®</a:t>
            </a:r>
            <a:r>
              <a:rPr lang="en-US" sz="3200" dirty="0" smtClean="0"/>
              <a:t> </a:t>
            </a:r>
            <a:r>
              <a:rPr lang="en-US" sz="3200" dirty="0" smtClean="0"/>
              <a:t>860 vs Conventional Grease</a:t>
            </a:r>
            <a:endParaRPr lang="en-US" sz="2400" dirty="0">
              <a:solidFill>
                <a:schemeClr val="hlink"/>
              </a:solidFill>
            </a:endParaRPr>
          </a:p>
        </p:txBody>
      </p:sp>
      <p:graphicFrame>
        <p:nvGraphicFramePr>
          <p:cNvPr id="7" name="Group 406"/>
          <p:cNvGraphicFramePr>
            <a:graphicFrameLocks/>
          </p:cNvGraphicFramePr>
          <p:nvPr>
            <p:extLst>
              <p:ext uri="{D42A27DB-BD31-4B8C-83A1-F6EECF244321}">
                <p14:modId xmlns:p14="http://schemas.microsoft.com/office/powerpoint/2010/main" val="3868534832"/>
              </p:ext>
            </p:extLst>
          </p:nvPr>
        </p:nvGraphicFramePr>
        <p:xfrm>
          <a:off x="609600" y="1304038"/>
          <a:ext cx="7145867" cy="3962376"/>
        </p:xfrm>
        <a:graphic>
          <a:graphicData uri="http://schemas.openxmlformats.org/drawingml/2006/table">
            <a:tbl>
              <a:tblPr/>
              <a:tblGrid>
                <a:gridCol w="2667000"/>
                <a:gridCol w="1397000"/>
                <a:gridCol w="1574800"/>
                <a:gridCol w="1507067"/>
              </a:tblGrid>
              <a:tr h="34290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Test</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Method</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Molub-Alloy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860/220-2 ES</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Conventional Grease</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1138">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Thickener Type</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Lithium Complex</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Lithium</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NLGI Grade</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2</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2</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1138">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Base Oil Type </a:t>
                      </a:r>
                      <a:r>
                        <a:rPr kumimoji="0" lang="en-US" sz="1000" b="1" i="0" u="none" strike="noStrike" cap="none" normalizeH="0" baseline="0" dirty="0" smtClean="0">
                          <a:ln>
                            <a:noFill/>
                          </a:ln>
                          <a:solidFill>
                            <a:srgbClr val="C00000"/>
                          </a:solidFill>
                          <a:effectLst/>
                          <a:latin typeface="Arial" charset="0"/>
                          <a:ea typeface="Times New Roman" pitchFamily="18" charset="0"/>
                          <a:cs typeface="Arial" charset="0"/>
                        </a:rPr>
                        <a:t>(A)</a:t>
                      </a:r>
                      <a:endParaRPr kumimoji="0" lang="en-US" sz="1800" b="0" i="0" u="none" strike="noStrike" cap="none" normalizeH="0" baseline="0" dirty="0" smtClean="0">
                        <a:ln>
                          <a:noFill/>
                        </a:ln>
                        <a:solidFill>
                          <a:srgbClr val="C00000"/>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Highly Refined Mineral Oil</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Mineral Oil</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11138">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Base Oil Viscosity</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ASTM D445</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ISO 220</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ISO 220</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1138">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Dropping Point </a:t>
                      </a:r>
                      <a:r>
                        <a:rPr kumimoji="0" lang="en-US" sz="1000" b="1" i="0" u="none" strike="noStrike" cap="none" normalizeH="0" baseline="0" dirty="0" smtClean="0">
                          <a:ln>
                            <a:noFill/>
                          </a:ln>
                          <a:solidFill>
                            <a:srgbClr val="C00000"/>
                          </a:solidFill>
                          <a:effectLst/>
                          <a:latin typeface="Arial" charset="0"/>
                          <a:ea typeface="Times New Roman" pitchFamily="18" charset="0"/>
                          <a:cs typeface="Arial" charset="0"/>
                        </a:rPr>
                        <a:t>(B)</a:t>
                      </a:r>
                      <a:endParaRPr kumimoji="0" lang="en-US" sz="1800" b="0" i="0" u="none" strike="noStrike" cap="none" normalizeH="0" baseline="0" dirty="0" smtClean="0">
                        <a:ln>
                          <a:noFill/>
                        </a:ln>
                        <a:solidFill>
                          <a:srgbClr val="C00000"/>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ASTM D2265</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500+°F</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315°F</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11138">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Four-Ball EP Test </a:t>
                      </a:r>
                      <a:r>
                        <a:rPr kumimoji="0" lang="en-US" sz="1000" b="1" i="0" u="none" strike="noStrike" cap="none" normalizeH="0" baseline="0" dirty="0" smtClean="0">
                          <a:ln>
                            <a:noFill/>
                          </a:ln>
                          <a:solidFill>
                            <a:srgbClr val="C00000"/>
                          </a:solidFill>
                          <a:effectLst/>
                          <a:latin typeface="Arial" charset="0"/>
                          <a:ea typeface="Times New Roman" pitchFamily="18" charset="0"/>
                          <a:cs typeface="Arial" charset="0"/>
                        </a:rPr>
                        <a:t>(C)</a:t>
                      </a:r>
                      <a:endParaRPr kumimoji="0" lang="en-US" sz="1800" b="0" i="0" u="none" strike="noStrike" cap="none" normalizeH="0" baseline="0" dirty="0" smtClean="0">
                        <a:ln>
                          <a:noFill/>
                        </a:ln>
                        <a:solidFill>
                          <a:srgbClr val="C00000"/>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ASTM D2596</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500 kg</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315 kg</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0955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Load Wear Index </a:t>
                      </a:r>
                      <a:r>
                        <a:rPr kumimoji="0" lang="en-US" sz="1000" b="1" i="0" u="none" strike="noStrike" cap="none" normalizeH="0" baseline="0" dirty="0" smtClean="0">
                          <a:ln>
                            <a:noFill/>
                          </a:ln>
                          <a:solidFill>
                            <a:srgbClr val="C00000"/>
                          </a:solidFill>
                          <a:effectLst/>
                          <a:latin typeface="Arial" charset="0"/>
                          <a:ea typeface="Times New Roman" pitchFamily="18" charset="0"/>
                          <a:cs typeface="Arial" charset="0"/>
                        </a:rPr>
                        <a:t>(C)</a:t>
                      </a:r>
                      <a:endParaRPr kumimoji="0" lang="en-US" sz="1800" b="0" i="0" u="none" strike="noStrike" cap="none" normalizeH="0" baseline="0" dirty="0" smtClean="0">
                        <a:ln>
                          <a:noFill/>
                        </a:ln>
                        <a:solidFill>
                          <a:srgbClr val="C00000"/>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ASTM D2596</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60</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Not Available</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11138">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Timken EP Test, OK load </a:t>
                      </a:r>
                      <a:r>
                        <a:rPr kumimoji="0" lang="en-US" sz="1000" b="1" i="0" u="none" strike="noStrike" cap="none" normalizeH="0" baseline="0" dirty="0" smtClean="0">
                          <a:ln>
                            <a:noFill/>
                          </a:ln>
                          <a:solidFill>
                            <a:srgbClr val="C00000"/>
                          </a:solidFill>
                          <a:effectLst/>
                          <a:latin typeface="Arial" charset="0"/>
                          <a:ea typeface="Times New Roman" pitchFamily="18" charset="0"/>
                          <a:cs typeface="Arial" charset="0"/>
                        </a:rPr>
                        <a:t>(C)</a:t>
                      </a:r>
                      <a:endParaRPr kumimoji="0" lang="en-US" sz="1800" b="0" i="0" u="none" strike="noStrike" cap="none" normalizeH="0" baseline="0" dirty="0" smtClean="0">
                        <a:ln>
                          <a:noFill/>
                        </a:ln>
                        <a:solidFill>
                          <a:srgbClr val="C00000"/>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ASTM D2509</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60 lbs</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40 lbs</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11138">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Copper Corrosion</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ASTM D4048</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1B</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1B</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1138">
                <a:tc>
                  <a:txBody>
                    <a:bodyPr/>
                    <a:lstStyle>
                      <a:lvl1pPr marL="0" algn="l" defTabSz="914400" rtl="0" eaLnBrk="1" latinLnBrk="0" hangingPunct="1">
                        <a:defRPr sz="1800" kern="1200">
                          <a:solidFill>
                            <a:schemeClr val="tx1"/>
                          </a:solidFill>
                          <a:latin typeface="Arial"/>
                          <a:ea typeface=""/>
                          <a:cs typeface="Arial"/>
                        </a:defRPr>
                      </a:lvl1pPr>
                      <a:lvl2pPr marL="457200" algn="l" defTabSz="914400" rtl="0" eaLnBrk="1" latinLnBrk="0" hangingPunct="1">
                        <a:defRPr sz="1800" kern="1200">
                          <a:solidFill>
                            <a:schemeClr val="tx1"/>
                          </a:solidFill>
                          <a:latin typeface="Arial"/>
                          <a:ea typeface=""/>
                          <a:cs typeface="Arial"/>
                        </a:defRPr>
                      </a:lvl2pPr>
                      <a:lvl3pPr marL="914400" algn="l" defTabSz="914400" rtl="0" eaLnBrk="1" latinLnBrk="0" hangingPunct="1">
                        <a:defRPr sz="1800" kern="1200">
                          <a:solidFill>
                            <a:schemeClr val="tx1"/>
                          </a:solidFill>
                          <a:latin typeface="Arial"/>
                          <a:ea typeface=""/>
                          <a:cs typeface="Arial"/>
                        </a:defRPr>
                      </a:lvl3pPr>
                      <a:lvl4pPr marL="1371600" algn="l" defTabSz="914400" rtl="0" eaLnBrk="1" latinLnBrk="0" hangingPunct="1">
                        <a:defRPr sz="1800" kern="1200">
                          <a:solidFill>
                            <a:schemeClr val="tx1"/>
                          </a:solidFill>
                          <a:latin typeface="Arial"/>
                          <a:ea typeface=""/>
                          <a:cs typeface="Arial"/>
                        </a:defRPr>
                      </a:lvl4pPr>
                      <a:lvl5pPr marL="1828800" algn="l" defTabSz="914400" rtl="0" eaLnBrk="1" latinLnBrk="0" hangingPunct="1">
                        <a:defRPr sz="1800" kern="1200">
                          <a:solidFill>
                            <a:schemeClr val="tx1"/>
                          </a:solidFill>
                          <a:latin typeface="Arial"/>
                          <a:ea typeface=""/>
                          <a:cs typeface="Arial"/>
                        </a:defRPr>
                      </a:lvl5pPr>
                      <a:lvl6pPr marL="2286000" algn="l" defTabSz="914400" rtl="0" eaLnBrk="1" latinLnBrk="0" hangingPunct="1">
                        <a:defRPr sz="1800" kern="1200">
                          <a:solidFill>
                            <a:schemeClr val="tx1"/>
                          </a:solidFill>
                          <a:latin typeface="Arial"/>
                          <a:ea typeface=""/>
                          <a:cs typeface="Arial"/>
                        </a:defRPr>
                      </a:lvl6pPr>
                      <a:lvl7pPr marL="2743200" algn="l" defTabSz="914400" rtl="0" eaLnBrk="1" latinLnBrk="0" hangingPunct="1">
                        <a:defRPr sz="1800" kern="1200">
                          <a:solidFill>
                            <a:schemeClr val="tx1"/>
                          </a:solidFill>
                          <a:latin typeface="Arial"/>
                          <a:ea typeface=""/>
                          <a:cs typeface="Arial"/>
                        </a:defRPr>
                      </a:lvl7pPr>
                      <a:lvl8pPr marL="3200400" algn="l" defTabSz="914400" rtl="0" eaLnBrk="1" latinLnBrk="0" hangingPunct="1">
                        <a:defRPr sz="1800" kern="1200">
                          <a:solidFill>
                            <a:schemeClr val="tx1"/>
                          </a:solidFill>
                          <a:latin typeface="Arial"/>
                          <a:ea typeface=""/>
                          <a:cs typeface="Arial"/>
                        </a:defRPr>
                      </a:lvl8pPr>
                      <a:lvl9pPr marL="3657600" algn="l" defTabSz="914400" rtl="0" eaLnBrk="1" latinLnBrk="0" hangingPunct="1">
                        <a:defRPr sz="1800" kern="1200">
                          <a:solidFill>
                            <a:schemeClr val="tx1"/>
                          </a:solidFill>
                          <a:latin typeface="Arial"/>
                          <a:ea typeface=""/>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Rust Test – distilled water</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Arial"/>
                        </a:defRPr>
                      </a:lvl1pPr>
                      <a:lvl2pPr marL="457200" algn="l" defTabSz="914400" rtl="0" eaLnBrk="1" latinLnBrk="0" hangingPunct="1">
                        <a:defRPr sz="1800" kern="1200">
                          <a:solidFill>
                            <a:schemeClr val="tx1"/>
                          </a:solidFill>
                          <a:latin typeface="Arial"/>
                          <a:ea typeface=""/>
                          <a:cs typeface="Arial"/>
                        </a:defRPr>
                      </a:lvl2pPr>
                      <a:lvl3pPr marL="914400" algn="l" defTabSz="914400" rtl="0" eaLnBrk="1" latinLnBrk="0" hangingPunct="1">
                        <a:defRPr sz="1800" kern="1200">
                          <a:solidFill>
                            <a:schemeClr val="tx1"/>
                          </a:solidFill>
                          <a:latin typeface="Arial"/>
                          <a:ea typeface=""/>
                          <a:cs typeface="Arial"/>
                        </a:defRPr>
                      </a:lvl3pPr>
                      <a:lvl4pPr marL="1371600" algn="l" defTabSz="914400" rtl="0" eaLnBrk="1" latinLnBrk="0" hangingPunct="1">
                        <a:defRPr sz="1800" kern="1200">
                          <a:solidFill>
                            <a:schemeClr val="tx1"/>
                          </a:solidFill>
                          <a:latin typeface="Arial"/>
                          <a:ea typeface=""/>
                          <a:cs typeface="Arial"/>
                        </a:defRPr>
                      </a:lvl4pPr>
                      <a:lvl5pPr marL="1828800" algn="l" defTabSz="914400" rtl="0" eaLnBrk="1" latinLnBrk="0" hangingPunct="1">
                        <a:defRPr sz="1800" kern="1200">
                          <a:solidFill>
                            <a:schemeClr val="tx1"/>
                          </a:solidFill>
                          <a:latin typeface="Arial"/>
                          <a:ea typeface=""/>
                          <a:cs typeface="Arial"/>
                        </a:defRPr>
                      </a:lvl5pPr>
                      <a:lvl6pPr marL="2286000" algn="l" defTabSz="914400" rtl="0" eaLnBrk="1" latinLnBrk="0" hangingPunct="1">
                        <a:defRPr sz="1800" kern="1200">
                          <a:solidFill>
                            <a:schemeClr val="tx1"/>
                          </a:solidFill>
                          <a:latin typeface="Arial"/>
                          <a:ea typeface=""/>
                          <a:cs typeface="Arial"/>
                        </a:defRPr>
                      </a:lvl6pPr>
                      <a:lvl7pPr marL="2743200" algn="l" defTabSz="914400" rtl="0" eaLnBrk="1" latinLnBrk="0" hangingPunct="1">
                        <a:defRPr sz="1800" kern="1200">
                          <a:solidFill>
                            <a:schemeClr val="tx1"/>
                          </a:solidFill>
                          <a:latin typeface="Arial"/>
                          <a:ea typeface=""/>
                          <a:cs typeface="Arial"/>
                        </a:defRPr>
                      </a:lvl7pPr>
                      <a:lvl8pPr marL="3200400" algn="l" defTabSz="914400" rtl="0" eaLnBrk="1" latinLnBrk="0" hangingPunct="1">
                        <a:defRPr sz="1800" kern="1200">
                          <a:solidFill>
                            <a:schemeClr val="tx1"/>
                          </a:solidFill>
                          <a:latin typeface="Arial"/>
                          <a:ea typeface=""/>
                          <a:cs typeface="Arial"/>
                        </a:defRPr>
                      </a:lvl8pPr>
                      <a:lvl9pPr marL="3657600" algn="l" defTabSz="914400" rtl="0" eaLnBrk="1" latinLnBrk="0" hangingPunct="1">
                        <a:defRPr sz="1800" kern="1200">
                          <a:solidFill>
                            <a:schemeClr val="tx1"/>
                          </a:solidFill>
                          <a:latin typeface="Arial"/>
                          <a:ea typeface=""/>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ASTM D665A</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Arial"/>
                        </a:defRPr>
                      </a:lvl1pPr>
                      <a:lvl2pPr marL="457200" algn="l" defTabSz="914400" rtl="0" eaLnBrk="1" latinLnBrk="0" hangingPunct="1">
                        <a:defRPr sz="1800" kern="1200">
                          <a:solidFill>
                            <a:schemeClr val="tx1"/>
                          </a:solidFill>
                          <a:latin typeface="Arial"/>
                          <a:ea typeface=""/>
                          <a:cs typeface="Arial"/>
                        </a:defRPr>
                      </a:lvl2pPr>
                      <a:lvl3pPr marL="914400" algn="l" defTabSz="914400" rtl="0" eaLnBrk="1" latinLnBrk="0" hangingPunct="1">
                        <a:defRPr sz="1800" kern="1200">
                          <a:solidFill>
                            <a:schemeClr val="tx1"/>
                          </a:solidFill>
                          <a:latin typeface="Arial"/>
                          <a:ea typeface=""/>
                          <a:cs typeface="Arial"/>
                        </a:defRPr>
                      </a:lvl3pPr>
                      <a:lvl4pPr marL="1371600" algn="l" defTabSz="914400" rtl="0" eaLnBrk="1" latinLnBrk="0" hangingPunct="1">
                        <a:defRPr sz="1800" kern="1200">
                          <a:solidFill>
                            <a:schemeClr val="tx1"/>
                          </a:solidFill>
                          <a:latin typeface="Arial"/>
                          <a:ea typeface=""/>
                          <a:cs typeface="Arial"/>
                        </a:defRPr>
                      </a:lvl4pPr>
                      <a:lvl5pPr marL="1828800" algn="l" defTabSz="914400" rtl="0" eaLnBrk="1" latinLnBrk="0" hangingPunct="1">
                        <a:defRPr sz="1800" kern="1200">
                          <a:solidFill>
                            <a:schemeClr val="tx1"/>
                          </a:solidFill>
                          <a:latin typeface="Arial"/>
                          <a:ea typeface=""/>
                          <a:cs typeface="Arial"/>
                        </a:defRPr>
                      </a:lvl5pPr>
                      <a:lvl6pPr marL="2286000" algn="l" defTabSz="914400" rtl="0" eaLnBrk="1" latinLnBrk="0" hangingPunct="1">
                        <a:defRPr sz="1800" kern="1200">
                          <a:solidFill>
                            <a:schemeClr val="tx1"/>
                          </a:solidFill>
                          <a:latin typeface="Arial"/>
                          <a:ea typeface=""/>
                          <a:cs typeface="Arial"/>
                        </a:defRPr>
                      </a:lvl6pPr>
                      <a:lvl7pPr marL="2743200" algn="l" defTabSz="914400" rtl="0" eaLnBrk="1" latinLnBrk="0" hangingPunct="1">
                        <a:defRPr sz="1800" kern="1200">
                          <a:solidFill>
                            <a:schemeClr val="tx1"/>
                          </a:solidFill>
                          <a:latin typeface="Arial"/>
                          <a:ea typeface=""/>
                          <a:cs typeface="Arial"/>
                        </a:defRPr>
                      </a:lvl7pPr>
                      <a:lvl8pPr marL="3200400" algn="l" defTabSz="914400" rtl="0" eaLnBrk="1" latinLnBrk="0" hangingPunct="1">
                        <a:defRPr sz="1800" kern="1200">
                          <a:solidFill>
                            <a:schemeClr val="tx1"/>
                          </a:solidFill>
                          <a:latin typeface="Arial"/>
                          <a:ea typeface=""/>
                          <a:cs typeface="Arial"/>
                        </a:defRPr>
                      </a:lvl8pPr>
                      <a:lvl9pPr marL="3657600" algn="l" defTabSz="914400" rtl="0" eaLnBrk="1" latinLnBrk="0" hangingPunct="1">
                        <a:defRPr sz="1800" kern="1200">
                          <a:solidFill>
                            <a:schemeClr val="tx1"/>
                          </a:solidFill>
                          <a:latin typeface="Arial"/>
                          <a:ea typeface=""/>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Pass</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Arial"/>
                        </a:defRPr>
                      </a:lvl1pPr>
                      <a:lvl2pPr marL="457200" algn="l" defTabSz="914400" rtl="0" eaLnBrk="1" latinLnBrk="0" hangingPunct="1">
                        <a:defRPr sz="1800" kern="1200">
                          <a:solidFill>
                            <a:schemeClr val="tx1"/>
                          </a:solidFill>
                          <a:latin typeface="Arial"/>
                          <a:ea typeface=""/>
                          <a:cs typeface="Arial"/>
                        </a:defRPr>
                      </a:lvl2pPr>
                      <a:lvl3pPr marL="914400" algn="l" defTabSz="914400" rtl="0" eaLnBrk="1" latinLnBrk="0" hangingPunct="1">
                        <a:defRPr sz="1800" kern="1200">
                          <a:solidFill>
                            <a:schemeClr val="tx1"/>
                          </a:solidFill>
                          <a:latin typeface="Arial"/>
                          <a:ea typeface=""/>
                          <a:cs typeface="Arial"/>
                        </a:defRPr>
                      </a:lvl3pPr>
                      <a:lvl4pPr marL="1371600" algn="l" defTabSz="914400" rtl="0" eaLnBrk="1" latinLnBrk="0" hangingPunct="1">
                        <a:defRPr sz="1800" kern="1200">
                          <a:solidFill>
                            <a:schemeClr val="tx1"/>
                          </a:solidFill>
                          <a:latin typeface="Arial"/>
                          <a:ea typeface=""/>
                          <a:cs typeface="Arial"/>
                        </a:defRPr>
                      </a:lvl4pPr>
                      <a:lvl5pPr marL="1828800" algn="l" defTabSz="914400" rtl="0" eaLnBrk="1" latinLnBrk="0" hangingPunct="1">
                        <a:defRPr sz="1800" kern="1200">
                          <a:solidFill>
                            <a:schemeClr val="tx1"/>
                          </a:solidFill>
                          <a:latin typeface="Arial"/>
                          <a:ea typeface=""/>
                          <a:cs typeface="Arial"/>
                        </a:defRPr>
                      </a:lvl5pPr>
                      <a:lvl6pPr marL="2286000" algn="l" defTabSz="914400" rtl="0" eaLnBrk="1" latinLnBrk="0" hangingPunct="1">
                        <a:defRPr sz="1800" kern="1200">
                          <a:solidFill>
                            <a:schemeClr val="tx1"/>
                          </a:solidFill>
                          <a:latin typeface="Arial"/>
                          <a:ea typeface=""/>
                          <a:cs typeface="Arial"/>
                        </a:defRPr>
                      </a:lvl6pPr>
                      <a:lvl7pPr marL="2743200" algn="l" defTabSz="914400" rtl="0" eaLnBrk="1" latinLnBrk="0" hangingPunct="1">
                        <a:defRPr sz="1800" kern="1200">
                          <a:solidFill>
                            <a:schemeClr val="tx1"/>
                          </a:solidFill>
                          <a:latin typeface="Arial"/>
                          <a:ea typeface=""/>
                          <a:cs typeface="Arial"/>
                        </a:defRPr>
                      </a:lvl7pPr>
                      <a:lvl8pPr marL="3200400" algn="l" defTabSz="914400" rtl="0" eaLnBrk="1" latinLnBrk="0" hangingPunct="1">
                        <a:defRPr sz="1800" kern="1200">
                          <a:solidFill>
                            <a:schemeClr val="tx1"/>
                          </a:solidFill>
                          <a:latin typeface="Arial"/>
                          <a:ea typeface=""/>
                          <a:cs typeface="Arial"/>
                        </a:defRPr>
                      </a:lvl8pPr>
                      <a:lvl9pPr marL="3657600" algn="l" defTabSz="914400" rtl="0" eaLnBrk="1" latinLnBrk="0" hangingPunct="1">
                        <a:defRPr sz="1800" kern="1200">
                          <a:solidFill>
                            <a:schemeClr val="tx1"/>
                          </a:solidFill>
                          <a:latin typeface="Arial"/>
                          <a:ea typeface=""/>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Pass</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a:txBody>
                    <a:bodyPr/>
                    <a:lstStyle>
                      <a:lvl1pPr marL="0" algn="l" defTabSz="914400" rtl="0" eaLnBrk="1" latinLnBrk="0" hangingPunct="1">
                        <a:defRPr sz="1800" kern="1200">
                          <a:solidFill>
                            <a:schemeClr val="tx1"/>
                          </a:solidFill>
                          <a:latin typeface="Arial"/>
                          <a:ea typeface=""/>
                          <a:cs typeface="Arial"/>
                        </a:defRPr>
                      </a:lvl1pPr>
                      <a:lvl2pPr marL="457200" algn="l" defTabSz="914400" rtl="0" eaLnBrk="1" latinLnBrk="0" hangingPunct="1">
                        <a:defRPr sz="1800" kern="1200">
                          <a:solidFill>
                            <a:schemeClr val="tx1"/>
                          </a:solidFill>
                          <a:latin typeface="Arial"/>
                          <a:ea typeface=""/>
                          <a:cs typeface="Arial"/>
                        </a:defRPr>
                      </a:lvl2pPr>
                      <a:lvl3pPr marL="914400" algn="l" defTabSz="914400" rtl="0" eaLnBrk="1" latinLnBrk="0" hangingPunct="1">
                        <a:defRPr sz="1800" kern="1200">
                          <a:solidFill>
                            <a:schemeClr val="tx1"/>
                          </a:solidFill>
                          <a:latin typeface="Arial"/>
                          <a:ea typeface=""/>
                          <a:cs typeface="Arial"/>
                        </a:defRPr>
                      </a:lvl3pPr>
                      <a:lvl4pPr marL="1371600" algn="l" defTabSz="914400" rtl="0" eaLnBrk="1" latinLnBrk="0" hangingPunct="1">
                        <a:defRPr sz="1800" kern="1200">
                          <a:solidFill>
                            <a:schemeClr val="tx1"/>
                          </a:solidFill>
                          <a:latin typeface="Arial"/>
                          <a:ea typeface=""/>
                          <a:cs typeface="Arial"/>
                        </a:defRPr>
                      </a:lvl4pPr>
                      <a:lvl5pPr marL="1828800" algn="l" defTabSz="914400" rtl="0" eaLnBrk="1" latinLnBrk="0" hangingPunct="1">
                        <a:defRPr sz="1800" kern="1200">
                          <a:solidFill>
                            <a:schemeClr val="tx1"/>
                          </a:solidFill>
                          <a:latin typeface="Arial"/>
                          <a:ea typeface=""/>
                          <a:cs typeface="Arial"/>
                        </a:defRPr>
                      </a:lvl5pPr>
                      <a:lvl6pPr marL="2286000" algn="l" defTabSz="914400" rtl="0" eaLnBrk="1" latinLnBrk="0" hangingPunct="1">
                        <a:defRPr sz="1800" kern="1200">
                          <a:solidFill>
                            <a:schemeClr val="tx1"/>
                          </a:solidFill>
                          <a:latin typeface="Arial"/>
                          <a:ea typeface=""/>
                          <a:cs typeface="Arial"/>
                        </a:defRPr>
                      </a:lvl6pPr>
                      <a:lvl7pPr marL="2743200" algn="l" defTabSz="914400" rtl="0" eaLnBrk="1" latinLnBrk="0" hangingPunct="1">
                        <a:defRPr sz="1800" kern="1200">
                          <a:solidFill>
                            <a:schemeClr val="tx1"/>
                          </a:solidFill>
                          <a:latin typeface="Arial"/>
                          <a:ea typeface=""/>
                          <a:cs typeface="Arial"/>
                        </a:defRPr>
                      </a:lvl7pPr>
                      <a:lvl8pPr marL="3200400" algn="l" defTabSz="914400" rtl="0" eaLnBrk="1" latinLnBrk="0" hangingPunct="1">
                        <a:defRPr sz="1800" kern="1200">
                          <a:solidFill>
                            <a:schemeClr val="tx1"/>
                          </a:solidFill>
                          <a:latin typeface="Arial"/>
                          <a:ea typeface=""/>
                          <a:cs typeface="Arial"/>
                        </a:defRPr>
                      </a:lvl8pPr>
                      <a:lvl9pPr marL="3657600" algn="l" defTabSz="914400" rtl="0" eaLnBrk="1" latinLnBrk="0" hangingPunct="1">
                        <a:defRPr sz="1800" kern="1200">
                          <a:solidFill>
                            <a:schemeClr val="tx1"/>
                          </a:solidFill>
                          <a:latin typeface="Arial"/>
                          <a:ea typeface=""/>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Rust Test – salt water </a:t>
                      </a:r>
                      <a:r>
                        <a:rPr kumimoji="0" lang="en-US" sz="1000" b="1" i="0" u="none" strike="noStrike" cap="none" normalizeH="0" baseline="0" dirty="0" smtClean="0">
                          <a:ln>
                            <a:noFill/>
                          </a:ln>
                          <a:solidFill>
                            <a:srgbClr val="C00000"/>
                          </a:solidFill>
                          <a:effectLst/>
                          <a:latin typeface="Arial" charset="0"/>
                          <a:ea typeface="Times New Roman" pitchFamily="18" charset="0"/>
                          <a:cs typeface="Arial" charset="0"/>
                        </a:rPr>
                        <a:t>(D)</a:t>
                      </a:r>
                    </a:p>
                  </a:txBody>
                  <a:tcPr marL="121920" marR="121920"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Arial"/>
                        </a:defRPr>
                      </a:lvl1pPr>
                      <a:lvl2pPr marL="457200" algn="l" defTabSz="914400" rtl="0" eaLnBrk="1" latinLnBrk="0" hangingPunct="1">
                        <a:defRPr sz="1800" kern="1200">
                          <a:solidFill>
                            <a:schemeClr val="tx1"/>
                          </a:solidFill>
                          <a:latin typeface="Arial"/>
                          <a:ea typeface=""/>
                          <a:cs typeface="Arial"/>
                        </a:defRPr>
                      </a:lvl2pPr>
                      <a:lvl3pPr marL="914400" algn="l" defTabSz="914400" rtl="0" eaLnBrk="1" latinLnBrk="0" hangingPunct="1">
                        <a:defRPr sz="1800" kern="1200">
                          <a:solidFill>
                            <a:schemeClr val="tx1"/>
                          </a:solidFill>
                          <a:latin typeface="Arial"/>
                          <a:ea typeface=""/>
                          <a:cs typeface="Arial"/>
                        </a:defRPr>
                      </a:lvl3pPr>
                      <a:lvl4pPr marL="1371600" algn="l" defTabSz="914400" rtl="0" eaLnBrk="1" latinLnBrk="0" hangingPunct="1">
                        <a:defRPr sz="1800" kern="1200">
                          <a:solidFill>
                            <a:schemeClr val="tx1"/>
                          </a:solidFill>
                          <a:latin typeface="Arial"/>
                          <a:ea typeface=""/>
                          <a:cs typeface="Arial"/>
                        </a:defRPr>
                      </a:lvl4pPr>
                      <a:lvl5pPr marL="1828800" algn="l" defTabSz="914400" rtl="0" eaLnBrk="1" latinLnBrk="0" hangingPunct="1">
                        <a:defRPr sz="1800" kern="1200">
                          <a:solidFill>
                            <a:schemeClr val="tx1"/>
                          </a:solidFill>
                          <a:latin typeface="Arial"/>
                          <a:ea typeface=""/>
                          <a:cs typeface="Arial"/>
                        </a:defRPr>
                      </a:lvl5pPr>
                      <a:lvl6pPr marL="2286000" algn="l" defTabSz="914400" rtl="0" eaLnBrk="1" latinLnBrk="0" hangingPunct="1">
                        <a:defRPr sz="1800" kern="1200">
                          <a:solidFill>
                            <a:schemeClr val="tx1"/>
                          </a:solidFill>
                          <a:latin typeface="Arial"/>
                          <a:ea typeface=""/>
                          <a:cs typeface="Arial"/>
                        </a:defRPr>
                      </a:lvl6pPr>
                      <a:lvl7pPr marL="2743200" algn="l" defTabSz="914400" rtl="0" eaLnBrk="1" latinLnBrk="0" hangingPunct="1">
                        <a:defRPr sz="1800" kern="1200">
                          <a:solidFill>
                            <a:schemeClr val="tx1"/>
                          </a:solidFill>
                          <a:latin typeface="Arial"/>
                          <a:ea typeface=""/>
                          <a:cs typeface="Arial"/>
                        </a:defRPr>
                      </a:lvl7pPr>
                      <a:lvl8pPr marL="3200400" algn="l" defTabSz="914400" rtl="0" eaLnBrk="1" latinLnBrk="0" hangingPunct="1">
                        <a:defRPr sz="1800" kern="1200">
                          <a:solidFill>
                            <a:schemeClr val="tx1"/>
                          </a:solidFill>
                          <a:latin typeface="Arial"/>
                          <a:ea typeface=""/>
                          <a:cs typeface="Arial"/>
                        </a:defRPr>
                      </a:lvl8pPr>
                      <a:lvl9pPr marL="3657600" algn="l" defTabSz="914400" rtl="0" eaLnBrk="1" latinLnBrk="0" hangingPunct="1">
                        <a:defRPr sz="1800" kern="1200">
                          <a:solidFill>
                            <a:schemeClr val="tx1"/>
                          </a:solidFill>
                          <a:latin typeface="Arial"/>
                          <a:ea typeface=""/>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ASTM D665B</a:t>
                      </a:r>
                    </a:p>
                  </a:txBody>
                  <a:tcPr marL="121920" marR="121920"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Arial"/>
                        </a:defRPr>
                      </a:lvl1pPr>
                      <a:lvl2pPr marL="457200" algn="l" defTabSz="914400" rtl="0" eaLnBrk="1" latinLnBrk="0" hangingPunct="1">
                        <a:defRPr sz="1800" kern="1200">
                          <a:solidFill>
                            <a:schemeClr val="tx1"/>
                          </a:solidFill>
                          <a:latin typeface="Arial"/>
                          <a:ea typeface=""/>
                          <a:cs typeface="Arial"/>
                        </a:defRPr>
                      </a:lvl2pPr>
                      <a:lvl3pPr marL="914400" algn="l" defTabSz="914400" rtl="0" eaLnBrk="1" latinLnBrk="0" hangingPunct="1">
                        <a:defRPr sz="1800" kern="1200">
                          <a:solidFill>
                            <a:schemeClr val="tx1"/>
                          </a:solidFill>
                          <a:latin typeface="Arial"/>
                          <a:ea typeface=""/>
                          <a:cs typeface="Arial"/>
                        </a:defRPr>
                      </a:lvl3pPr>
                      <a:lvl4pPr marL="1371600" algn="l" defTabSz="914400" rtl="0" eaLnBrk="1" latinLnBrk="0" hangingPunct="1">
                        <a:defRPr sz="1800" kern="1200">
                          <a:solidFill>
                            <a:schemeClr val="tx1"/>
                          </a:solidFill>
                          <a:latin typeface="Arial"/>
                          <a:ea typeface=""/>
                          <a:cs typeface="Arial"/>
                        </a:defRPr>
                      </a:lvl4pPr>
                      <a:lvl5pPr marL="1828800" algn="l" defTabSz="914400" rtl="0" eaLnBrk="1" latinLnBrk="0" hangingPunct="1">
                        <a:defRPr sz="1800" kern="1200">
                          <a:solidFill>
                            <a:schemeClr val="tx1"/>
                          </a:solidFill>
                          <a:latin typeface="Arial"/>
                          <a:ea typeface=""/>
                          <a:cs typeface="Arial"/>
                        </a:defRPr>
                      </a:lvl5pPr>
                      <a:lvl6pPr marL="2286000" algn="l" defTabSz="914400" rtl="0" eaLnBrk="1" latinLnBrk="0" hangingPunct="1">
                        <a:defRPr sz="1800" kern="1200">
                          <a:solidFill>
                            <a:schemeClr val="tx1"/>
                          </a:solidFill>
                          <a:latin typeface="Arial"/>
                          <a:ea typeface=""/>
                          <a:cs typeface="Arial"/>
                        </a:defRPr>
                      </a:lvl6pPr>
                      <a:lvl7pPr marL="2743200" algn="l" defTabSz="914400" rtl="0" eaLnBrk="1" latinLnBrk="0" hangingPunct="1">
                        <a:defRPr sz="1800" kern="1200">
                          <a:solidFill>
                            <a:schemeClr val="tx1"/>
                          </a:solidFill>
                          <a:latin typeface="Arial"/>
                          <a:ea typeface=""/>
                          <a:cs typeface="Arial"/>
                        </a:defRPr>
                      </a:lvl7pPr>
                      <a:lvl8pPr marL="3200400" algn="l" defTabSz="914400" rtl="0" eaLnBrk="1" latinLnBrk="0" hangingPunct="1">
                        <a:defRPr sz="1800" kern="1200">
                          <a:solidFill>
                            <a:schemeClr val="tx1"/>
                          </a:solidFill>
                          <a:latin typeface="Arial"/>
                          <a:ea typeface=""/>
                          <a:cs typeface="Arial"/>
                        </a:defRPr>
                      </a:lvl8pPr>
                      <a:lvl9pPr marL="3657600" algn="l" defTabSz="914400" rtl="0" eaLnBrk="1" latinLnBrk="0" hangingPunct="1">
                        <a:defRPr sz="1800" kern="1200">
                          <a:solidFill>
                            <a:schemeClr val="tx1"/>
                          </a:solidFill>
                          <a:latin typeface="Arial"/>
                          <a:ea typeface=""/>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Pass</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Arial"/>
                        </a:defRPr>
                      </a:lvl1pPr>
                      <a:lvl2pPr marL="457200" algn="l" defTabSz="914400" rtl="0" eaLnBrk="1" latinLnBrk="0" hangingPunct="1">
                        <a:defRPr sz="1800" kern="1200">
                          <a:solidFill>
                            <a:schemeClr val="tx1"/>
                          </a:solidFill>
                          <a:latin typeface="Arial"/>
                          <a:ea typeface=""/>
                          <a:cs typeface="Arial"/>
                        </a:defRPr>
                      </a:lvl2pPr>
                      <a:lvl3pPr marL="914400" algn="l" defTabSz="914400" rtl="0" eaLnBrk="1" latinLnBrk="0" hangingPunct="1">
                        <a:defRPr sz="1800" kern="1200">
                          <a:solidFill>
                            <a:schemeClr val="tx1"/>
                          </a:solidFill>
                          <a:latin typeface="Arial"/>
                          <a:ea typeface=""/>
                          <a:cs typeface="Arial"/>
                        </a:defRPr>
                      </a:lvl3pPr>
                      <a:lvl4pPr marL="1371600" algn="l" defTabSz="914400" rtl="0" eaLnBrk="1" latinLnBrk="0" hangingPunct="1">
                        <a:defRPr sz="1800" kern="1200">
                          <a:solidFill>
                            <a:schemeClr val="tx1"/>
                          </a:solidFill>
                          <a:latin typeface="Arial"/>
                          <a:ea typeface=""/>
                          <a:cs typeface="Arial"/>
                        </a:defRPr>
                      </a:lvl4pPr>
                      <a:lvl5pPr marL="1828800" algn="l" defTabSz="914400" rtl="0" eaLnBrk="1" latinLnBrk="0" hangingPunct="1">
                        <a:defRPr sz="1800" kern="1200">
                          <a:solidFill>
                            <a:schemeClr val="tx1"/>
                          </a:solidFill>
                          <a:latin typeface="Arial"/>
                          <a:ea typeface=""/>
                          <a:cs typeface="Arial"/>
                        </a:defRPr>
                      </a:lvl5pPr>
                      <a:lvl6pPr marL="2286000" algn="l" defTabSz="914400" rtl="0" eaLnBrk="1" latinLnBrk="0" hangingPunct="1">
                        <a:defRPr sz="1800" kern="1200">
                          <a:solidFill>
                            <a:schemeClr val="tx1"/>
                          </a:solidFill>
                          <a:latin typeface="Arial"/>
                          <a:ea typeface=""/>
                          <a:cs typeface="Arial"/>
                        </a:defRPr>
                      </a:lvl6pPr>
                      <a:lvl7pPr marL="2743200" algn="l" defTabSz="914400" rtl="0" eaLnBrk="1" latinLnBrk="0" hangingPunct="1">
                        <a:defRPr sz="1800" kern="1200">
                          <a:solidFill>
                            <a:schemeClr val="tx1"/>
                          </a:solidFill>
                          <a:latin typeface="Arial"/>
                          <a:ea typeface=""/>
                          <a:cs typeface="Arial"/>
                        </a:defRPr>
                      </a:lvl7pPr>
                      <a:lvl8pPr marL="3200400" algn="l" defTabSz="914400" rtl="0" eaLnBrk="1" latinLnBrk="0" hangingPunct="1">
                        <a:defRPr sz="1800" kern="1200">
                          <a:solidFill>
                            <a:schemeClr val="tx1"/>
                          </a:solidFill>
                          <a:latin typeface="Arial"/>
                          <a:ea typeface=""/>
                          <a:cs typeface="Arial"/>
                        </a:defRPr>
                      </a:lvl8pPr>
                      <a:lvl9pPr marL="3657600" algn="l" defTabSz="914400" rtl="0" eaLnBrk="1" latinLnBrk="0" hangingPunct="1">
                        <a:defRPr sz="1800" kern="1200">
                          <a:solidFill>
                            <a:schemeClr val="tx1"/>
                          </a:solidFill>
                          <a:latin typeface="Arial"/>
                          <a:ea typeface=""/>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Fail</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0955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Solid Film Lubricants </a:t>
                      </a:r>
                      <a:r>
                        <a:rPr kumimoji="0" lang="en-US" sz="1000" b="1" i="0" u="none" strike="noStrike" cap="none" normalizeH="0" baseline="0" dirty="0" smtClean="0">
                          <a:ln>
                            <a:noFill/>
                          </a:ln>
                          <a:solidFill>
                            <a:srgbClr val="C00000"/>
                          </a:solidFill>
                          <a:effectLst/>
                          <a:latin typeface="Arial" charset="0"/>
                          <a:ea typeface="Times New Roman" pitchFamily="18" charset="0"/>
                          <a:cs typeface="Arial" charset="0"/>
                        </a:rPr>
                        <a:t>(E)</a:t>
                      </a:r>
                      <a:endParaRPr kumimoji="0" lang="en-US" sz="1800" b="0" i="0" u="none" strike="noStrike" cap="none" normalizeH="0" baseline="0" dirty="0" smtClean="0">
                        <a:ln>
                          <a:noFill/>
                        </a:ln>
                        <a:solidFill>
                          <a:srgbClr val="C00000"/>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Moly, Graphite</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None</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11138">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Roll Stability, % change </a:t>
                      </a:r>
                      <a:r>
                        <a:rPr kumimoji="0" lang="en-US" sz="1000" b="1" i="0" u="none" strike="noStrike" cap="none" normalizeH="0" baseline="0" dirty="0" smtClean="0">
                          <a:ln>
                            <a:noFill/>
                          </a:ln>
                          <a:solidFill>
                            <a:srgbClr val="C00000"/>
                          </a:solidFill>
                          <a:effectLst/>
                          <a:latin typeface="Arial" charset="0"/>
                          <a:ea typeface="Times New Roman" pitchFamily="18" charset="0"/>
                          <a:cs typeface="Arial" charset="0"/>
                        </a:rPr>
                        <a:t>(F)</a:t>
                      </a:r>
                      <a:endParaRPr kumimoji="0" lang="en-US" sz="1800" b="0" i="0" u="none" strike="noStrike" cap="none" normalizeH="0" baseline="0" dirty="0" smtClean="0">
                        <a:ln>
                          <a:noFill/>
                        </a:ln>
                        <a:solidFill>
                          <a:srgbClr val="C00000"/>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ASTM D1831</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10%</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Up to 50%</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11138">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Water Washout </a:t>
                      </a:r>
                      <a:r>
                        <a:rPr kumimoji="0" lang="en-US" sz="1000" b="1" i="0" u="none" strike="noStrike" cap="none" normalizeH="0" baseline="0" dirty="0" smtClean="0">
                          <a:ln>
                            <a:noFill/>
                          </a:ln>
                          <a:solidFill>
                            <a:srgbClr val="C00000"/>
                          </a:solidFill>
                          <a:effectLst/>
                          <a:latin typeface="Arial" charset="0"/>
                          <a:ea typeface="Times New Roman" pitchFamily="18" charset="0"/>
                          <a:cs typeface="Arial" charset="0"/>
                        </a:rPr>
                        <a:t>(G)</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ASTM D1264</a:t>
                      </a: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4%</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Up to 30%</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bl>
          </a:graphicData>
        </a:graphic>
      </p:graphicFrame>
      <p:sp>
        <p:nvSpPr>
          <p:cNvPr id="8" name="Text Box 407"/>
          <p:cNvSpPr txBox="1">
            <a:spLocks noChangeArrowheads="1"/>
          </p:cNvSpPr>
          <p:nvPr/>
        </p:nvSpPr>
        <p:spPr bwMode="auto">
          <a:xfrm>
            <a:off x="7990192" y="1447800"/>
            <a:ext cx="3998609" cy="367485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8600" marR="0" lvl="0" indent="-228600" defTabSz="914400" eaLnBrk="1" fontAlgn="auto" latinLnBrk="0" hangingPunct="1">
              <a:lnSpc>
                <a:spcPct val="100000"/>
              </a:lnSpc>
              <a:spcBef>
                <a:spcPts val="0"/>
              </a:spcBef>
              <a:spcAft>
                <a:spcPct val="40000"/>
              </a:spcAft>
              <a:buClr>
                <a:srgbClr val="C00000"/>
              </a:buClr>
              <a:buSzTx/>
              <a:buFont typeface="+mj-lt"/>
              <a:buAutoNum type="alphaUcPeriod"/>
              <a:tabLst/>
              <a:defRPr/>
            </a:pPr>
            <a:r>
              <a:rPr kumimoji="0" lang="en-US" sz="12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The highly refined base</a:t>
            </a:r>
            <a:r>
              <a:rPr kumimoji="0" lang="en-US" sz="1200" b="0" i="0" u="none" strike="noStrike" kern="0" cap="none" spc="0" normalizeH="0" noProof="0" dirty="0" smtClean="0">
                <a:ln>
                  <a:noFill/>
                </a:ln>
                <a:solidFill>
                  <a:sysClr val="windowText" lastClr="000000"/>
                </a:solidFill>
                <a:effectLst/>
                <a:uLnTx/>
                <a:uFillTx/>
                <a:latin typeface="Arial" panose="020B0604020202020204" pitchFamily="34" charset="0"/>
                <a:cs typeface="Arial" panose="020B0604020202020204" pitchFamily="34" charset="0"/>
              </a:rPr>
              <a:t> oil in Molub-Alloy 860 has high resistance to oxidation and provides long grease life</a:t>
            </a:r>
            <a:endParaRPr kumimoji="0" lang="en-US" sz="12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a:p>
            <a:pPr marL="228600" marR="0" lvl="0" indent="-228600" defTabSz="914400" eaLnBrk="1" fontAlgn="auto" latinLnBrk="0" hangingPunct="1">
              <a:lnSpc>
                <a:spcPct val="100000"/>
              </a:lnSpc>
              <a:spcBef>
                <a:spcPts val="0"/>
              </a:spcBef>
              <a:spcAft>
                <a:spcPct val="40000"/>
              </a:spcAft>
              <a:buClr>
                <a:srgbClr val="C00000"/>
              </a:buClr>
              <a:buSzTx/>
              <a:buFont typeface="+mj-lt"/>
              <a:buAutoNum type="alphaUcPeriod"/>
              <a:tabLst/>
              <a:defRPr/>
            </a:pPr>
            <a:r>
              <a:rPr kumimoji="0" lang="en-US" sz="12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The dropping point is important in medium and high temp applications</a:t>
            </a:r>
          </a:p>
          <a:p>
            <a:pPr marL="228600" marR="0" lvl="0" indent="-228600" defTabSz="914400" eaLnBrk="1" fontAlgn="auto" latinLnBrk="0" hangingPunct="1">
              <a:lnSpc>
                <a:spcPct val="100000"/>
              </a:lnSpc>
              <a:spcBef>
                <a:spcPts val="0"/>
              </a:spcBef>
              <a:spcAft>
                <a:spcPct val="40000"/>
              </a:spcAft>
              <a:buClr>
                <a:srgbClr val="C00000"/>
              </a:buClr>
              <a:buSzTx/>
              <a:buFont typeface="+mj-lt"/>
              <a:buAutoNum type="alphaUcPeriod"/>
              <a:tabLst/>
              <a:defRPr/>
            </a:pPr>
            <a:r>
              <a:rPr kumimoji="0" lang="en-US" sz="12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The EP and anti-wear tests demonstrate 860’s superior protection under heavy loads</a:t>
            </a:r>
          </a:p>
          <a:p>
            <a:pPr marL="228600" marR="0" lvl="0" indent="-228600" defTabSz="914400" eaLnBrk="1" fontAlgn="auto" latinLnBrk="0" hangingPunct="1">
              <a:lnSpc>
                <a:spcPct val="100000"/>
              </a:lnSpc>
              <a:spcBef>
                <a:spcPts val="0"/>
              </a:spcBef>
              <a:spcAft>
                <a:spcPct val="40000"/>
              </a:spcAft>
              <a:buClr>
                <a:srgbClr val="C00000"/>
              </a:buClr>
              <a:buSzTx/>
              <a:buFont typeface="+mj-lt"/>
              <a:buAutoNum type="alphaUcPeriod"/>
              <a:tabLst/>
              <a:defRPr/>
            </a:pPr>
            <a:r>
              <a:rPr kumimoji="0" lang="en-US" sz="12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860 grease is designed for maximum corrosion protection with aggressive</a:t>
            </a:r>
            <a:r>
              <a:rPr kumimoji="0" lang="en-US" sz="1200" b="0" i="0" u="none" strike="noStrike" kern="0" cap="none" spc="0" normalizeH="0" noProof="0" dirty="0" smtClean="0">
                <a:ln>
                  <a:noFill/>
                </a:ln>
                <a:solidFill>
                  <a:sysClr val="windowText" lastClr="000000"/>
                </a:solidFill>
                <a:effectLst/>
                <a:uLnTx/>
                <a:uFillTx/>
                <a:latin typeface="Arial" panose="020B0604020202020204" pitchFamily="34" charset="0"/>
                <a:cs typeface="Arial" panose="020B0604020202020204" pitchFamily="34" charset="0"/>
              </a:rPr>
              <a:t> process waters</a:t>
            </a:r>
            <a:endParaRPr kumimoji="0" lang="en-US" sz="12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a:p>
            <a:pPr marL="228600" marR="0" lvl="0" indent="-228600" defTabSz="914400" eaLnBrk="1" fontAlgn="auto" latinLnBrk="0" hangingPunct="1">
              <a:lnSpc>
                <a:spcPct val="100000"/>
              </a:lnSpc>
              <a:spcBef>
                <a:spcPts val="0"/>
              </a:spcBef>
              <a:spcAft>
                <a:spcPct val="40000"/>
              </a:spcAft>
              <a:buClr>
                <a:srgbClr val="C00000"/>
              </a:buClr>
              <a:buSzTx/>
              <a:buFont typeface="+mj-lt"/>
              <a:buAutoNum type="alphaUcPeriod"/>
              <a:tabLst/>
              <a:defRPr/>
            </a:pPr>
            <a:r>
              <a:rPr kumimoji="0" lang="en-US" sz="12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Solid film lubricants offer another layer of protection to the bearings, preventing metal-to-metal contact under extreme loads and shock loads</a:t>
            </a:r>
          </a:p>
          <a:p>
            <a:pPr marL="228600" marR="0" lvl="0" indent="-228600" defTabSz="914400" eaLnBrk="1" fontAlgn="auto" latinLnBrk="0" hangingPunct="1">
              <a:lnSpc>
                <a:spcPct val="100000"/>
              </a:lnSpc>
              <a:spcBef>
                <a:spcPts val="0"/>
              </a:spcBef>
              <a:spcAft>
                <a:spcPct val="40000"/>
              </a:spcAft>
              <a:buClr>
                <a:srgbClr val="C00000"/>
              </a:buClr>
              <a:buSzTx/>
              <a:buFont typeface="+mj-lt"/>
              <a:buAutoNum type="alphaUcPeriod"/>
              <a:tabLst/>
              <a:defRPr/>
            </a:pPr>
            <a:r>
              <a:rPr kumimoji="0" lang="en-US" sz="12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Molub-Alloy 860 has exceptional roll stability performance, allowing for longer life and reduced grease usage</a:t>
            </a:r>
          </a:p>
          <a:p>
            <a:pPr marL="228600" marR="0" lvl="0" indent="-228600" defTabSz="914400" eaLnBrk="1" fontAlgn="auto" latinLnBrk="0" hangingPunct="1">
              <a:lnSpc>
                <a:spcPct val="100000"/>
              </a:lnSpc>
              <a:spcBef>
                <a:spcPts val="0"/>
              </a:spcBef>
              <a:spcAft>
                <a:spcPct val="40000"/>
              </a:spcAft>
              <a:buClr>
                <a:srgbClr val="C00000"/>
              </a:buClr>
              <a:buSzTx/>
              <a:buFont typeface="+mj-lt"/>
              <a:buAutoNum type="alphaUcPeriod"/>
              <a:tabLst/>
              <a:defRPr/>
            </a:pPr>
            <a:r>
              <a:rPr lang="en-US" sz="1200" kern="0" dirty="0" smtClean="0">
                <a:solidFill>
                  <a:sysClr val="windowText" lastClr="000000"/>
                </a:solidFill>
                <a:latin typeface="Arial" panose="020B0604020202020204" pitchFamily="34" charset="0"/>
                <a:cs typeface="Arial" panose="020B0604020202020204" pitchFamily="34" charset="0"/>
              </a:rPr>
              <a:t>Resistance to water washout is exceptional even with process waters</a:t>
            </a:r>
            <a:endParaRPr kumimoji="0" lang="en-US" sz="12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291290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err="1" smtClean="0"/>
              <a:t>Molub</a:t>
            </a:r>
            <a:r>
              <a:rPr lang="en-US" sz="3200" dirty="0" smtClean="0"/>
              <a:t>-Alloy</a:t>
            </a:r>
            <a:r>
              <a:rPr lang="en-US" sz="3200" baseline="30000" dirty="0" smtClean="0"/>
              <a:t>®</a:t>
            </a:r>
            <a:r>
              <a:rPr lang="en-US" sz="3200" dirty="0" smtClean="0"/>
              <a:t> </a:t>
            </a:r>
            <a:r>
              <a:rPr lang="en-US" sz="3200" dirty="0"/>
              <a:t>860 vs “Premium” Grease</a:t>
            </a:r>
          </a:p>
        </p:txBody>
      </p:sp>
      <p:graphicFrame>
        <p:nvGraphicFramePr>
          <p:cNvPr id="6" name="Table 5"/>
          <p:cNvGraphicFramePr>
            <a:graphicFrameLocks noGrp="1"/>
          </p:cNvGraphicFramePr>
          <p:nvPr>
            <p:extLst>
              <p:ext uri="{D42A27DB-BD31-4B8C-83A1-F6EECF244321}">
                <p14:modId xmlns:p14="http://schemas.microsoft.com/office/powerpoint/2010/main" val="3464240719"/>
              </p:ext>
            </p:extLst>
          </p:nvPr>
        </p:nvGraphicFramePr>
        <p:xfrm>
          <a:off x="708610" y="1196006"/>
          <a:ext cx="4967794" cy="4286761"/>
        </p:xfrm>
        <a:graphic>
          <a:graphicData uri="http://schemas.openxmlformats.org/drawingml/2006/table">
            <a:tbl>
              <a:tblPr/>
              <a:tblGrid>
                <a:gridCol w="1749582"/>
                <a:gridCol w="1157937"/>
                <a:gridCol w="1123786"/>
                <a:gridCol w="936489"/>
              </a:tblGrid>
              <a:tr h="359817">
                <a:tc>
                  <a:txBody>
                    <a:bodyPr/>
                    <a:lstStyle/>
                    <a:p>
                      <a:pPr algn="l" fontAlgn="b"/>
                      <a:r>
                        <a:rPr lang="en-US" sz="1200" b="1" i="0" u="none" strike="noStrike" dirty="0">
                          <a:solidFill>
                            <a:srgbClr val="000000"/>
                          </a:solidFill>
                          <a:effectLst/>
                          <a:latin typeface="Arial"/>
                        </a:rPr>
                        <a:t>Test Description</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200" b="1" i="0" u="none" strike="noStrike" dirty="0">
                          <a:solidFill>
                            <a:srgbClr val="000000"/>
                          </a:solidFill>
                          <a:effectLst/>
                          <a:latin typeface="Arial"/>
                        </a:rPr>
                        <a:t>Test Method</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200" b="1" i="0" u="none" strike="noStrike" dirty="0">
                          <a:solidFill>
                            <a:srgbClr val="000000"/>
                          </a:solidFill>
                          <a:effectLst/>
                          <a:latin typeface="Arial"/>
                        </a:rPr>
                        <a:t>Molub-Alloy 860/460-1ES</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200" b="1" i="0" u="none" strike="noStrike" dirty="0">
                          <a:solidFill>
                            <a:srgbClr val="000000"/>
                          </a:solidFill>
                          <a:effectLst/>
                          <a:latin typeface="Arial"/>
                        </a:rPr>
                        <a:t>Premium Grease</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FBFBF"/>
                    </a:solidFill>
                  </a:tcPr>
                </a:tc>
              </a:tr>
              <a:tr h="179908">
                <a:tc>
                  <a:txBody>
                    <a:bodyPr/>
                    <a:lstStyle/>
                    <a:p>
                      <a:pPr algn="l" fontAlgn="b"/>
                      <a:r>
                        <a:rPr lang="en-US" sz="1200" b="0" i="0" u="none" strike="noStrike" dirty="0">
                          <a:solidFill>
                            <a:srgbClr val="000000"/>
                          </a:solidFill>
                          <a:effectLst/>
                          <a:latin typeface="Arial"/>
                        </a:rPr>
                        <a:t>NLGI Grade</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ASTM D-1403</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1</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1</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9908">
                <a:tc>
                  <a:txBody>
                    <a:bodyPr/>
                    <a:lstStyle/>
                    <a:p>
                      <a:pPr algn="l" fontAlgn="b"/>
                      <a:r>
                        <a:rPr lang="en-US" sz="1200" b="0" i="0" u="none" strike="noStrike" dirty="0">
                          <a:solidFill>
                            <a:srgbClr val="000000"/>
                          </a:solidFill>
                          <a:effectLst/>
                          <a:latin typeface="Arial"/>
                        </a:rPr>
                        <a:t>Thicker Type</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Arc-Emission</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Li - Complex</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Li-Complex</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9908">
                <a:tc>
                  <a:txBody>
                    <a:bodyPr/>
                    <a:lstStyle/>
                    <a:p>
                      <a:pPr algn="l" fontAlgn="b"/>
                      <a:r>
                        <a:rPr lang="en-US" sz="1200" b="0" i="0" u="none" strike="noStrike" dirty="0">
                          <a:solidFill>
                            <a:srgbClr val="000000"/>
                          </a:solidFill>
                          <a:effectLst/>
                          <a:latin typeface="Arial"/>
                        </a:rPr>
                        <a:t>Fluid Type</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FTIR</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Mineral</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Mineral</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4917">
                <a:tc>
                  <a:txBody>
                    <a:bodyPr/>
                    <a:lstStyle/>
                    <a:p>
                      <a:pPr algn="l" fontAlgn="b"/>
                      <a:r>
                        <a:rPr lang="en-US" sz="1200" b="0" i="0" u="none" strike="noStrike" dirty="0">
                          <a:solidFill>
                            <a:srgbClr val="000000"/>
                          </a:solidFill>
                          <a:effectLst/>
                          <a:latin typeface="Arial"/>
                        </a:rPr>
                        <a:t>Base oil </a:t>
                      </a:r>
                      <a:r>
                        <a:rPr lang="en-US" sz="1200" b="0" i="0" u="none" strike="noStrike" dirty="0" smtClean="0">
                          <a:solidFill>
                            <a:srgbClr val="000000"/>
                          </a:solidFill>
                          <a:effectLst/>
                          <a:latin typeface="Arial"/>
                        </a:rPr>
                        <a:t>viscosity </a:t>
                      </a:r>
                      <a:r>
                        <a:rPr lang="en-US" sz="1200" b="1" i="0" u="none" strike="noStrike" dirty="0" smtClean="0">
                          <a:solidFill>
                            <a:srgbClr val="C00000"/>
                          </a:solidFill>
                          <a:effectLst/>
                          <a:latin typeface="Arial"/>
                        </a:rPr>
                        <a:t>(A)</a:t>
                      </a:r>
                      <a:endParaRPr lang="en-US" sz="1200" b="1" i="0" u="none" strike="noStrike" dirty="0">
                        <a:solidFill>
                          <a:srgbClr val="C00000"/>
                        </a:solidFill>
                        <a:effectLst/>
                        <a:latin typeface="Arial"/>
                      </a:endParaRP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ASTM D-445</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ISO 460</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ISO 460</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351249">
                <a:tc>
                  <a:txBody>
                    <a:bodyPr/>
                    <a:lstStyle/>
                    <a:p>
                      <a:pPr algn="l" fontAlgn="b"/>
                      <a:r>
                        <a:rPr lang="en-US" sz="1200" b="0" i="0" u="none" strike="noStrike" dirty="0">
                          <a:solidFill>
                            <a:srgbClr val="000000"/>
                          </a:solidFill>
                          <a:effectLst/>
                          <a:latin typeface="Arial"/>
                        </a:rPr>
                        <a:t>Four Ball EP, Welding </a:t>
                      </a:r>
                      <a:r>
                        <a:rPr lang="en-US" sz="1200" b="0" i="0" u="none" strike="noStrike" dirty="0" smtClean="0">
                          <a:solidFill>
                            <a:srgbClr val="000000"/>
                          </a:solidFill>
                          <a:effectLst/>
                          <a:latin typeface="Arial"/>
                        </a:rPr>
                        <a:t>Load </a:t>
                      </a:r>
                      <a:r>
                        <a:rPr lang="en-US" sz="1200" b="1" i="0" u="none" strike="noStrike" dirty="0" smtClean="0">
                          <a:solidFill>
                            <a:srgbClr val="C00000"/>
                          </a:solidFill>
                          <a:effectLst/>
                          <a:latin typeface="Arial"/>
                        </a:rPr>
                        <a:t>(B)</a:t>
                      </a:r>
                      <a:endParaRPr lang="en-US" sz="1200" b="1" i="0" u="none" strike="noStrike" dirty="0">
                        <a:solidFill>
                          <a:srgbClr val="C00000"/>
                        </a:solidFill>
                        <a:effectLst/>
                        <a:latin typeface="Arial"/>
                      </a:endParaRP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ASTM D-2596</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500 Kgf</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315 Kgf</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513093">
                <a:tc>
                  <a:txBody>
                    <a:bodyPr/>
                    <a:lstStyle/>
                    <a:p>
                      <a:pPr algn="l" fontAlgn="b"/>
                      <a:r>
                        <a:rPr lang="en-US" sz="1200" b="0" i="0" u="none" strike="noStrike" dirty="0">
                          <a:solidFill>
                            <a:srgbClr val="000000"/>
                          </a:solidFill>
                          <a:effectLst/>
                          <a:latin typeface="Arial"/>
                        </a:rPr>
                        <a:t>Water Washout using plant </a:t>
                      </a:r>
                      <a:r>
                        <a:rPr lang="en-US" sz="1200" b="0" i="0" u="none" strike="noStrike" dirty="0" smtClean="0">
                          <a:solidFill>
                            <a:srgbClr val="000000"/>
                          </a:solidFill>
                          <a:effectLst/>
                          <a:latin typeface="Arial"/>
                        </a:rPr>
                        <a:t>water </a:t>
                      </a:r>
                      <a:r>
                        <a:rPr lang="en-US" sz="1200" b="1" i="0" u="none" strike="noStrike" dirty="0" smtClean="0">
                          <a:solidFill>
                            <a:srgbClr val="C00000"/>
                          </a:solidFill>
                          <a:effectLst/>
                          <a:latin typeface="Arial"/>
                        </a:rPr>
                        <a:t>(C)</a:t>
                      </a:r>
                      <a:endParaRPr lang="en-US" sz="1200" b="1" i="0" u="none" strike="noStrike" dirty="0">
                        <a:solidFill>
                          <a:srgbClr val="C00000"/>
                        </a:solidFill>
                        <a:effectLst/>
                        <a:latin typeface="Arial"/>
                      </a:endParaRP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ASTM D-1264</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2.50%</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3.20%</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351249">
                <a:tc>
                  <a:txBody>
                    <a:bodyPr/>
                    <a:lstStyle/>
                    <a:p>
                      <a:pPr algn="l" fontAlgn="b"/>
                      <a:r>
                        <a:rPr lang="en-US" sz="1200" b="0" i="0" u="none" strike="noStrike" dirty="0">
                          <a:solidFill>
                            <a:srgbClr val="000000"/>
                          </a:solidFill>
                          <a:effectLst/>
                          <a:latin typeface="Arial"/>
                        </a:rPr>
                        <a:t>Rust Test-plant </a:t>
                      </a:r>
                      <a:r>
                        <a:rPr lang="en-US" sz="1200" b="0" i="0" u="none" strike="noStrike" dirty="0" smtClean="0">
                          <a:solidFill>
                            <a:srgbClr val="000000"/>
                          </a:solidFill>
                          <a:effectLst/>
                          <a:latin typeface="Arial"/>
                        </a:rPr>
                        <a:t>water </a:t>
                      </a:r>
                      <a:r>
                        <a:rPr lang="en-US" sz="1200" b="1" i="0" u="none" strike="noStrike" dirty="0" smtClean="0">
                          <a:solidFill>
                            <a:srgbClr val="C00000"/>
                          </a:solidFill>
                          <a:effectLst/>
                          <a:latin typeface="Arial"/>
                        </a:rPr>
                        <a:t>(C)</a:t>
                      </a:r>
                      <a:endParaRPr lang="en-US" sz="1200" b="1" i="0" u="none" strike="noStrike" dirty="0">
                        <a:solidFill>
                          <a:srgbClr val="C00000"/>
                        </a:solidFill>
                        <a:effectLst/>
                        <a:latin typeface="Arial"/>
                      </a:endParaRP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ASTM D-1743 MOD*</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Rating 3</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Rating 5</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351249">
                <a:tc>
                  <a:txBody>
                    <a:bodyPr/>
                    <a:lstStyle/>
                    <a:p>
                      <a:pPr algn="l" fontAlgn="b"/>
                      <a:r>
                        <a:rPr lang="en-US" sz="1200" b="0" i="0" u="none" strike="noStrike" dirty="0">
                          <a:solidFill>
                            <a:srgbClr val="000000"/>
                          </a:solidFill>
                          <a:effectLst/>
                          <a:latin typeface="Arial"/>
                        </a:rPr>
                        <a:t>TGA @ 400°F, % loss</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ASTM E-1131</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9.90%</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16%</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3093">
                <a:tc>
                  <a:txBody>
                    <a:bodyPr/>
                    <a:lstStyle/>
                    <a:p>
                      <a:pPr algn="l" fontAlgn="b"/>
                      <a:r>
                        <a:rPr lang="en-US" sz="1200" b="0" i="0" u="none" strike="noStrike" dirty="0">
                          <a:solidFill>
                            <a:srgbClr val="000000"/>
                          </a:solidFill>
                          <a:effectLst/>
                          <a:latin typeface="Arial"/>
                        </a:rPr>
                        <a:t>Thermal Stability 400°F, 4 hrs.</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PL-TM-055</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Serviceable</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Serviceable</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1268">
                <a:tc>
                  <a:txBody>
                    <a:bodyPr/>
                    <a:lstStyle/>
                    <a:p>
                      <a:pPr algn="l" fontAlgn="b"/>
                      <a:r>
                        <a:rPr lang="en-US" sz="1200" b="0" i="0" u="none" strike="noStrike" dirty="0">
                          <a:solidFill>
                            <a:srgbClr val="000000"/>
                          </a:solidFill>
                          <a:effectLst/>
                          <a:latin typeface="Arial"/>
                        </a:rPr>
                        <a:t>Roll Stability, 100°C with 10% plant water</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ASTM D-1831 MOD*</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No change</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a:rPr>
                        <a:t>No change</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9908">
                <a:tc>
                  <a:txBody>
                    <a:bodyPr/>
                    <a:lstStyle/>
                    <a:p>
                      <a:pPr algn="l" fontAlgn="b"/>
                      <a:r>
                        <a:rPr lang="en-US" sz="1200" b="0" i="0" u="none" strike="noStrike" dirty="0">
                          <a:solidFill>
                            <a:srgbClr val="000000"/>
                          </a:solidFill>
                          <a:effectLst/>
                          <a:latin typeface="Arial"/>
                        </a:rPr>
                        <a:t>Antimony, </a:t>
                      </a:r>
                      <a:r>
                        <a:rPr lang="en-US" sz="1200" b="0" i="0" u="none" strike="noStrike" dirty="0" smtClean="0">
                          <a:solidFill>
                            <a:srgbClr val="000000"/>
                          </a:solidFill>
                          <a:effectLst/>
                          <a:latin typeface="Arial"/>
                        </a:rPr>
                        <a:t>ppm </a:t>
                      </a:r>
                      <a:r>
                        <a:rPr lang="en-US" sz="1200" b="1" i="0" u="none" strike="noStrike" dirty="0" smtClean="0">
                          <a:solidFill>
                            <a:srgbClr val="C00000"/>
                          </a:solidFill>
                          <a:effectLst/>
                          <a:latin typeface="Arial"/>
                        </a:rPr>
                        <a:t>(D)</a:t>
                      </a:r>
                      <a:endParaRPr lang="en-US" sz="1200" b="1" i="0" u="none" strike="noStrike" dirty="0">
                        <a:solidFill>
                          <a:srgbClr val="C00000"/>
                        </a:solidFill>
                        <a:effectLst/>
                        <a:latin typeface="Arial"/>
                      </a:endParaRP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Arc-Emission</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None</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200" b="0" i="0" u="none" strike="noStrike" dirty="0">
                          <a:solidFill>
                            <a:srgbClr val="000000"/>
                          </a:solidFill>
                          <a:effectLst/>
                          <a:latin typeface="Arial"/>
                        </a:rPr>
                        <a:t>900</a:t>
                      </a:r>
                    </a:p>
                  </a:txBody>
                  <a:tcPr marL="7763" marR="7763" marT="7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bl>
          </a:graphicData>
        </a:graphic>
      </p:graphicFrame>
      <p:sp>
        <p:nvSpPr>
          <p:cNvPr id="7" name="TextBox 6"/>
          <p:cNvSpPr txBox="1"/>
          <p:nvPr/>
        </p:nvSpPr>
        <p:spPr>
          <a:xfrm>
            <a:off x="7528957" y="1223158"/>
            <a:ext cx="4037610" cy="3342453"/>
          </a:xfrm>
          <a:prstGeom prst="rect">
            <a:avLst/>
          </a:prstGeom>
          <a:noFill/>
        </p:spPr>
        <p:txBody>
          <a:bodyPr wrap="square" rtlCol="0">
            <a:spAutoFit/>
          </a:bodyPr>
          <a:lstStyle/>
          <a:p>
            <a:pPr marL="228600" lvl="0" indent="-228600">
              <a:spcAft>
                <a:spcPct val="40000"/>
              </a:spcAft>
              <a:buClr>
                <a:srgbClr val="C00000"/>
              </a:buClr>
              <a:buFont typeface="+mj-lt"/>
              <a:buAutoNum type="alphaUcPeriod"/>
              <a:defRPr/>
            </a:pPr>
            <a:r>
              <a:rPr lang="en-US" sz="1200" kern="0" dirty="0">
                <a:solidFill>
                  <a:sysClr val="windowText" lastClr="000000"/>
                </a:solidFill>
                <a:latin typeface="Arial" panose="020B0604020202020204" pitchFamily="34" charset="0"/>
                <a:cs typeface="Arial" panose="020B0604020202020204" pitchFamily="34" charset="0"/>
              </a:rPr>
              <a:t>Two greases have mineral base oils of ISO 460 </a:t>
            </a:r>
            <a:r>
              <a:rPr lang="en-US" sz="1200" kern="0" dirty="0" smtClean="0">
                <a:solidFill>
                  <a:sysClr val="windowText" lastClr="000000"/>
                </a:solidFill>
                <a:latin typeface="Arial" panose="020B0604020202020204" pitchFamily="34" charset="0"/>
                <a:cs typeface="Arial" panose="020B0604020202020204" pitchFamily="34" charset="0"/>
              </a:rPr>
              <a:t>viscosity</a:t>
            </a:r>
          </a:p>
          <a:p>
            <a:pPr marL="228600" lvl="0" indent="-228600">
              <a:spcAft>
                <a:spcPct val="40000"/>
              </a:spcAft>
              <a:buClr>
                <a:srgbClr val="C00000"/>
              </a:buClr>
              <a:buFont typeface="+mj-lt"/>
              <a:buAutoNum type="alphaUcPeriod"/>
              <a:defRPr/>
            </a:pPr>
            <a:r>
              <a:rPr lang="en-US" sz="1200" kern="0" dirty="0">
                <a:solidFill>
                  <a:sysClr val="windowText" lastClr="000000"/>
                </a:solidFill>
                <a:latin typeface="Arial" panose="020B0604020202020204" pitchFamily="34" charset="0"/>
                <a:cs typeface="Arial" panose="020B0604020202020204" pitchFamily="34" charset="0"/>
              </a:rPr>
              <a:t>Molub-Alloy 860/460-1 has better EP </a:t>
            </a:r>
            <a:r>
              <a:rPr lang="en-US" sz="1200" kern="0" dirty="0" smtClean="0">
                <a:solidFill>
                  <a:sysClr val="windowText" lastClr="000000"/>
                </a:solidFill>
                <a:latin typeface="Arial" panose="020B0604020202020204" pitchFamily="34" charset="0"/>
                <a:cs typeface="Arial" panose="020B0604020202020204" pitchFamily="34" charset="0"/>
              </a:rPr>
              <a:t>properties which </a:t>
            </a:r>
            <a:r>
              <a:rPr lang="en-US" sz="1200" kern="0" dirty="0">
                <a:solidFill>
                  <a:sysClr val="windowText" lastClr="000000"/>
                </a:solidFill>
                <a:latin typeface="Arial" panose="020B0604020202020204" pitchFamily="34" charset="0"/>
                <a:cs typeface="Arial" panose="020B0604020202020204" pitchFamily="34" charset="0"/>
              </a:rPr>
              <a:t>is of significant importance to shock loading applications </a:t>
            </a:r>
            <a:endParaRPr lang="en-US" sz="1200" kern="0" dirty="0" smtClean="0">
              <a:solidFill>
                <a:sysClr val="windowText" lastClr="000000"/>
              </a:solidFill>
              <a:latin typeface="Arial" panose="020B0604020202020204" pitchFamily="34" charset="0"/>
              <a:cs typeface="Arial" panose="020B0604020202020204" pitchFamily="34" charset="0"/>
            </a:endParaRPr>
          </a:p>
          <a:p>
            <a:pPr marL="228600" lvl="0" indent="-228600">
              <a:spcAft>
                <a:spcPct val="40000"/>
              </a:spcAft>
              <a:buClr>
                <a:srgbClr val="C00000"/>
              </a:buClr>
              <a:buFont typeface="+mj-lt"/>
              <a:buAutoNum type="alphaUcPeriod"/>
              <a:defRPr/>
            </a:pPr>
            <a:r>
              <a:rPr lang="en-US" sz="1200" kern="0" dirty="0" smtClean="0">
                <a:solidFill>
                  <a:sysClr val="windowText" lastClr="000000"/>
                </a:solidFill>
                <a:latin typeface="Arial" panose="020B0604020202020204" pitchFamily="34" charset="0"/>
                <a:cs typeface="Arial" panose="020B0604020202020204" pitchFamily="34" charset="0"/>
              </a:rPr>
              <a:t>Molub-Alloy </a:t>
            </a:r>
            <a:r>
              <a:rPr lang="en-US" sz="1200" kern="0" dirty="0">
                <a:solidFill>
                  <a:sysClr val="windowText" lastClr="000000"/>
                </a:solidFill>
                <a:latin typeface="Arial" panose="020B0604020202020204" pitchFamily="34" charset="0"/>
                <a:cs typeface="Arial" panose="020B0604020202020204" pitchFamily="34" charset="0"/>
              </a:rPr>
              <a:t>860/460-1 's excellent plant water resistance &amp; rust / corrosion inhibition are of paramount importance to increased life of equipment in a </a:t>
            </a:r>
            <a:r>
              <a:rPr lang="en-US" sz="1200" kern="0" dirty="0" smtClean="0">
                <a:solidFill>
                  <a:sysClr val="windowText" lastClr="000000"/>
                </a:solidFill>
                <a:latin typeface="Arial" panose="020B0604020202020204" pitchFamily="34" charset="0"/>
                <a:cs typeface="Arial" panose="020B0604020202020204" pitchFamily="34" charset="0"/>
              </a:rPr>
              <a:t>wet </a:t>
            </a:r>
            <a:r>
              <a:rPr lang="en-US" sz="1200" kern="0" dirty="0">
                <a:solidFill>
                  <a:sysClr val="windowText" lastClr="000000"/>
                </a:solidFill>
                <a:latin typeface="Arial" panose="020B0604020202020204" pitchFamily="34" charset="0"/>
                <a:cs typeface="Arial" panose="020B0604020202020204" pitchFamily="34" charset="0"/>
              </a:rPr>
              <a:t>processing environment - see photos </a:t>
            </a:r>
            <a:r>
              <a:rPr lang="en-US" sz="1200" kern="0" dirty="0" smtClean="0">
                <a:solidFill>
                  <a:sysClr val="windowText" lastClr="000000"/>
                </a:solidFill>
                <a:latin typeface="Arial" panose="020B0604020202020204" pitchFamily="34" charset="0"/>
                <a:cs typeface="Arial" panose="020B0604020202020204" pitchFamily="34" charset="0"/>
              </a:rPr>
              <a:t>and </a:t>
            </a:r>
            <a:r>
              <a:rPr lang="en-US" sz="1200" kern="0" dirty="0">
                <a:solidFill>
                  <a:sysClr val="windowText" lastClr="000000"/>
                </a:solidFill>
                <a:latin typeface="Arial" panose="020B0604020202020204" pitchFamily="34" charset="0"/>
                <a:cs typeface="Arial" panose="020B0604020202020204" pitchFamily="34" charset="0"/>
              </a:rPr>
              <a:t>water washout results</a:t>
            </a:r>
            <a:endParaRPr lang="en-US" sz="1200" kern="0" dirty="0" smtClean="0">
              <a:solidFill>
                <a:sysClr val="windowText" lastClr="000000"/>
              </a:solidFill>
              <a:latin typeface="Arial" panose="020B0604020202020204" pitchFamily="34" charset="0"/>
              <a:cs typeface="Arial" panose="020B0604020202020204" pitchFamily="34" charset="0"/>
            </a:endParaRPr>
          </a:p>
          <a:p>
            <a:pPr marL="228600" lvl="0" indent="-228600">
              <a:spcAft>
                <a:spcPct val="40000"/>
              </a:spcAft>
              <a:buClr>
                <a:srgbClr val="C00000"/>
              </a:buClr>
              <a:buFont typeface="+mj-lt"/>
              <a:buAutoNum type="alphaUcPeriod"/>
              <a:defRPr/>
            </a:pPr>
            <a:r>
              <a:rPr lang="en-US" sz="1200" kern="0" dirty="0">
                <a:solidFill>
                  <a:sysClr val="windowText" lastClr="000000"/>
                </a:solidFill>
                <a:latin typeface="Arial" panose="020B0604020202020204" pitchFamily="34" charset="0"/>
                <a:cs typeface="Arial" panose="020B0604020202020204" pitchFamily="34" charset="0"/>
              </a:rPr>
              <a:t>Antimony and its compounds are considered hazardous under one or more Federal, State and local regulations relating to various aspects of job safety, health, transportation and / or waste management / </a:t>
            </a:r>
            <a:r>
              <a:rPr lang="en-US" sz="1200" kern="0" dirty="0" smtClean="0">
                <a:solidFill>
                  <a:sysClr val="windowText" lastClr="000000"/>
                </a:solidFill>
                <a:latin typeface="Arial" panose="020B0604020202020204" pitchFamily="34" charset="0"/>
                <a:cs typeface="Arial" panose="020B0604020202020204" pitchFamily="34" charset="0"/>
              </a:rPr>
              <a:t>disposal</a:t>
            </a:r>
          </a:p>
          <a:p>
            <a:pPr marL="228600" lvl="0" indent="-228600">
              <a:spcAft>
                <a:spcPct val="40000"/>
              </a:spcAft>
              <a:buClr>
                <a:srgbClr val="C00000"/>
              </a:buClr>
              <a:buFont typeface="+mj-lt"/>
              <a:buAutoNum type="alphaUcPeriod"/>
              <a:defRPr/>
            </a:pPr>
            <a:endParaRPr lang="en-US" sz="1200" kern="0" dirty="0">
              <a:solidFill>
                <a:sysClr val="windowText" lastClr="000000"/>
              </a:solidFill>
              <a:latin typeface="Arial" panose="020B0604020202020204" pitchFamily="34" charset="0"/>
              <a:cs typeface="Arial" panose="020B0604020202020204" pitchFamily="34" charset="0"/>
            </a:endParaRP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012" y="1256734"/>
            <a:ext cx="1588092" cy="154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012" y="3350524"/>
            <a:ext cx="1588896" cy="1728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88939" y="2802052"/>
            <a:ext cx="1664238" cy="461665"/>
          </a:xfrm>
          <a:prstGeom prst="rect">
            <a:avLst/>
          </a:prstGeom>
          <a:noFill/>
        </p:spPr>
        <p:txBody>
          <a:bodyPr wrap="none" rtlCol="0">
            <a:spAutoFit/>
          </a:bodyPr>
          <a:lstStyle/>
          <a:p>
            <a:r>
              <a:rPr lang="en-US" sz="1200" b="1" dirty="0"/>
              <a:t>Molub-Alloy </a:t>
            </a:r>
            <a:r>
              <a:rPr lang="en-US" sz="1200" b="1" dirty="0" smtClean="0"/>
              <a:t>860/460</a:t>
            </a:r>
          </a:p>
          <a:p>
            <a:r>
              <a:rPr lang="en-US" sz="1200" b="1" dirty="0"/>
              <a:t>Moderate rust</a:t>
            </a:r>
          </a:p>
        </p:txBody>
      </p:sp>
      <p:sp>
        <p:nvSpPr>
          <p:cNvPr id="9" name="TextBox 8"/>
          <p:cNvSpPr txBox="1"/>
          <p:nvPr/>
        </p:nvSpPr>
        <p:spPr>
          <a:xfrm>
            <a:off x="5827012" y="5078859"/>
            <a:ext cx="1404552" cy="461665"/>
          </a:xfrm>
          <a:prstGeom prst="rect">
            <a:avLst/>
          </a:prstGeom>
          <a:noFill/>
        </p:spPr>
        <p:txBody>
          <a:bodyPr wrap="none" rtlCol="0">
            <a:spAutoFit/>
          </a:bodyPr>
          <a:lstStyle/>
          <a:p>
            <a:r>
              <a:rPr lang="en-US" sz="1200" b="1" dirty="0" smtClean="0"/>
              <a:t>Premium Grease</a:t>
            </a:r>
          </a:p>
          <a:p>
            <a:r>
              <a:rPr lang="en-US" sz="1200" b="1" dirty="0" smtClean="0"/>
              <a:t>Severe </a:t>
            </a:r>
            <a:r>
              <a:rPr lang="en-US" sz="1200" b="1" dirty="0"/>
              <a:t>rust</a:t>
            </a:r>
          </a:p>
        </p:txBody>
      </p:sp>
      <p:sp>
        <p:nvSpPr>
          <p:cNvPr id="10" name="TextBox 9"/>
          <p:cNvSpPr txBox="1"/>
          <p:nvPr/>
        </p:nvSpPr>
        <p:spPr>
          <a:xfrm>
            <a:off x="584201" y="5668534"/>
            <a:ext cx="5936240" cy="276999"/>
          </a:xfrm>
          <a:prstGeom prst="rect">
            <a:avLst/>
          </a:prstGeom>
          <a:noFill/>
        </p:spPr>
        <p:txBody>
          <a:bodyPr wrap="none" rtlCol="0">
            <a:spAutoFit/>
          </a:bodyPr>
          <a:lstStyle/>
          <a:p>
            <a:r>
              <a:rPr lang="en-US" sz="1200" dirty="0">
                <a:solidFill>
                  <a:schemeClr val="bg1"/>
                </a:solidFill>
              </a:rPr>
              <a:t>*The modification used in this method is using plant water instead of DI water / </a:t>
            </a:r>
            <a:r>
              <a:rPr lang="en-US" sz="1200" dirty="0" smtClean="0">
                <a:solidFill>
                  <a:schemeClr val="bg1"/>
                </a:solidFill>
              </a:rPr>
              <a:t>rating</a:t>
            </a:r>
            <a:endParaRPr lang="en-US" sz="1200" dirty="0">
              <a:solidFill>
                <a:schemeClr val="bg1"/>
              </a:solidFill>
            </a:endParaRPr>
          </a:p>
        </p:txBody>
      </p:sp>
    </p:spTree>
    <p:extLst>
      <p:ext uri="{BB962C8B-B14F-4D97-AF65-F5344CB8AC3E}">
        <p14:creationId xmlns:p14="http://schemas.microsoft.com/office/powerpoint/2010/main" val="4768659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08000" y="2133601"/>
            <a:ext cx="6859269" cy="1327003"/>
          </a:xfrm>
        </p:spPr>
        <p:txBody>
          <a:bodyPr>
            <a:normAutofit/>
          </a:bodyPr>
          <a:lstStyle/>
          <a:p>
            <a:r>
              <a:rPr lang="en-US" sz="4400" dirty="0" smtClean="0"/>
              <a:t>Services</a:t>
            </a:r>
            <a:endParaRPr lang="en-US" sz="4400" dirty="0"/>
          </a:p>
        </p:txBody>
      </p:sp>
    </p:spTree>
    <p:extLst>
      <p:ext uri="{BB962C8B-B14F-4D97-AF65-F5344CB8AC3E}">
        <p14:creationId xmlns:p14="http://schemas.microsoft.com/office/powerpoint/2010/main" val="185298614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Services</a:t>
            </a:r>
            <a:endParaRPr lang="en-US" sz="3200" dirty="0"/>
          </a:p>
        </p:txBody>
      </p:sp>
      <p:sp>
        <p:nvSpPr>
          <p:cNvPr id="4" name="Rectangle 3"/>
          <p:cNvSpPr txBox="1">
            <a:spLocks noChangeArrowheads="1"/>
          </p:cNvSpPr>
          <p:nvPr/>
        </p:nvSpPr>
        <p:spPr bwMode="auto">
          <a:xfrm>
            <a:off x="356738" y="1479692"/>
            <a:ext cx="6113913" cy="39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000">
                <a:solidFill>
                  <a:srgbClr val="5F5F5F"/>
                </a:solidFill>
                <a:latin typeface="+mn-lt"/>
                <a:ea typeface="+mn-ea"/>
                <a:cs typeface="+mn-cs"/>
              </a:defRPr>
            </a:lvl1pPr>
            <a:lvl2pPr marL="742950" indent="-285750" algn="l" rtl="0" eaLnBrk="0" fontAlgn="base" hangingPunct="0">
              <a:spcBef>
                <a:spcPct val="20000"/>
              </a:spcBef>
              <a:spcAft>
                <a:spcPct val="0"/>
              </a:spcAft>
              <a:buChar char="–"/>
              <a:defRPr>
                <a:solidFill>
                  <a:srgbClr val="5F5F5F"/>
                </a:solidFill>
                <a:latin typeface="+mn-lt"/>
              </a:defRPr>
            </a:lvl2pPr>
            <a:lvl3pPr marL="1143000" indent="-228600" algn="l" rtl="0" eaLnBrk="0" fontAlgn="base" hangingPunct="0">
              <a:spcBef>
                <a:spcPct val="20000"/>
              </a:spcBef>
              <a:spcAft>
                <a:spcPct val="0"/>
              </a:spcAft>
              <a:buChar char="•"/>
              <a:defRPr sz="1600">
                <a:solidFill>
                  <a:srgbClr val="5F5F5F"/>
                </a:solidFill>
                <a:latin typeface="+mn-lt"/>
              </a:defRPr>
            </a:lvl3pPr>
            <a:lvl4pPr marL="1600200" indent="-228600" algn="l" rtl="0" eaLnBrk="0" fontAlgn="base" hangingPunct="0">
              <a:spcBef>
                <a:spcPct val="20000"/>
              </a:spcBef>
              <a:spcAft>
                <a:spcPct val="0"/>
              </a:spcAft>
              <a:buChar char="–"/>
              <a:defRPr sz="1400">
                <a:solidFill>
                  <a:srgbClr val="5F5F5F"/>
                </a:solidFill>
                <a:latin typeface="+mn-lt"/>
              </a:defRPr>
            </a:lvl4pPr>
            <a:lvl5pPr marL="2057400" indent="-228600" algn="l" rtl="0" eaLnBrk="0" fontAlgn="base" hangingPunct="0">
              <a:spcBef>
                <a:spcPct val="20000"/>
              </a:spcBef>
              <a:spcAft>
                <a:spcPct val="0"/>
              </a:spcAft>
              <a:buChar char="»"/>
              <a:defRPr sz="1400">
                <a:solidFill>
                  <a:srgbClr val="5F5F5F"/>
                </a:solidFill>
                <a:latin typeface="+mn-lt"/>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marL="274320" indent="-274320">
              <a:spcBef>
                <a:spcPts val="600"/>
              </a:spcBef>
              <a:spcAft>
                <a:spcPts val="600"/>
              </a:spcAft>
              <a:buClr>
                <a:srgbClr val="C00000"/>
              </a:buClr>
              <a:buSzPct val="120000"/>
              <a:buFont typeface="Wingdings" panose="05000000000000000000" pitchFamily="2" charset="2"/>
              <a:buChar char="Ø"/>
              <a:defRPr/>
            </a:pPr>
            <a:r>
              <a:rPr lang="en-GB" dirty="0" smtClean="0">
                <a:solidFill>
                  <a:schemeClr val="tx1"/>
                </a:solidFill>
                <a:latin typeface="Arial" panose="020B0604020202020204" pitchFamily="34" charset="0"/>
                <a:cs typeface="Arial" panose="020B0604020202020204" pitchFamily="34" charset="0"/>
              </a:rPr>
              <a:t>Lab Testing</a:t>
            </a:r>
          </a:p>
          <a:p>
            <a:pPr marL="274320" indent="-274320">
              <a:spcBef>
                <a:spcPts val="600"/>
              </a:spcBef>
              <a:spcAft>
                <a:spcPts val="600"/>
              </a:spcAft>
              <a:buClr>
                <a:srgbClr val="C00000"/>
              </a:buClr>
              <a:buSzPct val="120000"/>
              <a:buFont typeface="Wingdings" panose="05000000000000000000" pitchFamily="2" charset="2"/>
              <a:buChar char="Ø"/>
              <a:defRPr/>
            </a:pPr>
            <a:r>
              <a:rPr lang="en-GB" dirty="0" smtClean="0">
                <a:solidFill>
                  <a:schemeClr val="tx1"/>
                </a:solidFill>
                <a:latin typeface="Arial" panose="020B0604020202020204" pitchFamily="34" charset="0"/>
                <a:cs typeface="Arial" panose="020B0604020202020204" pitchFamily="34" charset="0"/>
              </a:rPr>
              <a:t>Machining Test Center</a:t>
            </a:r>
            <a:endParaRPr lang="en-GB" dirty="0">
              <a:solidFill>
                <a:schemeClr val="tx1"/>
              </a:solidFill>
              <a:latin typeface="Arial" panose="020B0604020202020204" pitchFamily="34" charset="0"/>
              <a:cs typeface="Arial" panose="020B0604020202020204" pitchFamily="34" charset="0"/>
            </a:endParaRPr>
          </a:p>
          <a:p>
            <a:pPr marL="274320" indent="-274320">
              <a:spcBef>
                <a:spcPts val="600"/>
              </a:spcBef>
              <a:spcAft>
                <a:spcPts val="600"/>
              </a:spcAft>
              <a:buClr>
                <a:srgbClr val="C00000"/>
              </a:buClr>
              <a:buSzPct val="120000"/>
              <a:buFont typeface="Wingdings" panose="05000000000000000000" pitchFamily="2" charset="2"/>
              <a:buChar char="Ø"/>
              <a:defRPr/>
            </a:pPr>
            <a:r>
              <a:rPr lang="en-GB" dirty="0" smtClean="0">
                <a:solidFill>
                  <a:schemeClr val="tx1"/>
                </a:solidFill>
                <a:latin typeface="Arial" panose="020B0604020202020204" pitchFamily="34" charset="0"/>
                <a:cs typeface="Arial" panose="020B0604020202020204" pitchFamily="34" charset="0"/>
              </a:rPr>
              <a:t>Training</a:t>
            </a:r>
          </a:p>
          <a:p>
            <a:pPr marL="274320" indent="-274320">
              <a:spcBef>
                <a:spcPts val="600"/>
              </a:spcBef>
              <a:spcAft>
                <a:spcPts val="600"/>
              </a:spcAft>
              <a:buClr>
                <a:srgbClr val="C00000"/>
              </a:buClr>
              <a:buSzPct val="120000"/>
              <a:buFont typeface="Wingdings" panose="05000000000000000000" pitchFamily="2" charset="2"/>
              <a:buChar char="Ø"/>
              <a:defRPr/>
            </a:pPr>
            <a:r>
              <a:rPr lang="en-GB" dirty="0">
                <a:solidFill>
                  <a:schemeClr val="tx1"/>
                </a:solidFill>
                <a:latin typeface="Arial" panose="020B0604020202020204" pitchFamily="34" charset="0"/>
                <a:cs typeface="Arial" panose="020B0604020202020204" pitchFamily="34" charset="0"/>
              </a:rPr>
              <a:t>Application Engineering </a:t>
            </a:r>
            <a:r>
              <a:rPr lang="en-GB" dirty="0" smtClean="0">
                <a:solidFill>
                  <a:schemeClr val="tx1"/>
                </a:solidFill>
                <a:latin typeface="Arial" panose="020B0604020202020204" pitchFamily="34" charset="0"/>
                <a:cs typeface="Arial" panose="020B0604020202020204" pitchFamily="34" charset="0"/>
              </a:rPr>
              <a:t>Support</a:t>
            </a:r>
          </a:p>
          <a:p>
            <a:pPr marL="274320" indent="-274320">
              <a:spcBef>
                <a:spcPts val="600"/>
              </a:spcBef>
              <a:spcAft>
                <a:spcPts val="600"/>
              </a:spcAft>
              <a:buClr>
                <a:srgbClr val="C00000"/>
              </a:buClr>
              <a:buSzPct val="120000"/>
              <a:buFont typeface="Wingdings" panose="05000000000000000000" pitchFamily="2" charset="2"/>
              <a:buChar char="Ø"/>
              <a:defRPr/>
            </a:pPr>
            <a:r>
              <a:rPr lang="en-GB" dirty="0" smtClean="0">
                <a:solidFill>
                  <a:schemeClr val="tx1"/>
                </a:solidFill>
                <a:latin typeface="Arial" panose="020B0604020202020204" pitchFamily="34" charset="0"/>
                <a:cs typeface="Arial" panose="020B0604020202020204" pitchFamily="34" charset="0"/>
              </a:rPr>
              <a:t>Technical Help Desk</a:t>
            </a:r>
          </a:p>
        </p:txBody>
      </p:sp>
      <p:pic>
        <p:nvPicPr>
          <p:cNvPr id="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70651" y="1444625"/>
            <a:ext cx="5393267"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12143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470512" y="3282310"/>
            <a:ext cx="11416688" cy="1061091"/>
          </a:xfrm>
        </p:spPr>
        <p:txBody>
          <a:bodyPr/>
          <a:lstStyle/>
          <a:p>
            <a:r>
              <a:rPr lang="en-US" sz="3200" dirty="0" smtClean="0">
                <a:solidFill>
                  <a:schemeClr val="bg1"/>
                </a:solidFill>
              </a:rPr>
              <a:t>Lab Testing</a:t>
            </a:r>
            <a:endParaRPr lang="en-US" sz="3200" dirty="0">
              <a:solidFill>
                <a:schemeClr val="bg1"/>
              </a:solidFill>
            </a:endParaRPr>
          </a:p>
        </p:txBody>
      </p:sp>
    </p:spTree>
    <p:extLst>
      <p:ext uri="{BB962C8B-B14F-4D97-AF65-F5344CB8AC3E}">
        <p14:creationId xmlns:p14="http://schemas.microsoft.com/office/powerpoint/2010/main" val="4233443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Product and Marketing Support</a:t>
            </a:r>
            <a:endParaRPr lang="en-US" sz="3200" dirty="0"/>
          </a:p>
        </p:txBody>
      </p:sp>
      <p:sp>
        <p:nvSpPr>
          <p:cNvPr id="3" name="Subtitle 2"/>
          <p:cNvSpPr>
            <a:spLocks noGrp="1"/>
          </p:cNvSpPr>
          <p:nvPr>
            <p:ph type="subTitle" idx="1"/>
          </p:nvPr>
        </p:nvSpPr>
        <p:spPr>
          <a:xfrm>
            <a:off x="520889" y="1143000"/>
            <a:ext cx="11379200" cy="887681"/>
          </a:xfrm>
        </p:spPr>
        <p:txBody>
          <a:bodyPr/>
          <a:lstStyle/>
          <a:p>
            <a:pPr>
              <a:buClr>
                <a:srgbClr val="C00000"/>
              </a:buClr>
            </a:pPr>
            <a:r>
              <a:rPr lang="en-US" sz="2000" b="1" dirty="0">
                <a:solidFill>
                  <a:schemeClr val="tx1"/>
                </a:solidFill>
              </a:rPr>
              <a:t>Our main focus is </a:t>
            </a:r>
            <a:r>
              <a:rPr lang="en-US" sz="2000" b="1" dirty="0" smtClean="0">
                <a:solidFill>
                  <a:schemeClr val="tx1"/>
                </a:solidFill>
              </a:rPr>
              <a:t>to provide </a:t>
            </a:r>
            <a:r>
              <a:rPr lang="en-US" sz="2000" b="1" dirty="0">
                <a:solidFill>
                  <a:schemeClr val="tx1"/>
                </a:solidFill>
              </a:rPr>
              <a:t>specialist product and technical support for lubricants and metalworking fluids under the Castrol </a:t>
            </a:r>
            <a:r>
              <a:rPr lang="en-US" sz="2000" b="1" dirty="0" smtClean="0">
                <a:solidFill>
                  <a:schemeClr val="tx1"/>
                </a:solidFill>
              </a:rPr>
              <a:t>brand with state-of-the-art </a:t>
            </a:r>
            <a:r>
              <a:rPr lang="en-US" sz="2000" b="1" dirty="0">
                <a:solidFill>
                  <a:schemeClr val="tx1"/>
                </a:solidFill>
              </a:rPr>
              <a:t>analytical labs, extensive testing equipment and highly skilled technologists staff </a:t>
            </a:r>
            <a:r>
              <a:rPr lang="en-US" sz="2000" b="1" dirty="0" smtClean="0">
                <a:solidFill>
                  <a:schemeClr val="tx1"/>
                </a:solidFill>
              </a:rPr>
              <a:t> at the </a:t>
            </a:r>
            <a:r>
              <a:rPr lang="en-US" sz="2000" b="1" dirty="0">
                <a:solidFill>
                  <a:schemeClr val="tx1"/>
                </a:solidFill>
              </a:rPr>
              <a:t>Naperville </a:t>
            </a:r>
            <a:r>
              <a:rPr lang="en-US" sz="2000" b="1" dirty="0" smtClean="0">
                <a:solidFill>
                  <a:schemeClr val="tx1"/>
                </a:solidFill>
              </a:rPr>
              <a:t>laboratories </a:t>
            </a:r>
            <a:endParaRPr lang="en-US" sz="2000" b="1" dirty="0">
              <a:solidFill>
                <a:schemeClr val="tx1"/>
              </a:solidFill>
            </a:endParaRPr>
          </a:p>
          <a:p>
            <a:pPr>
              <a:buClr>
                <a:srgbClr val="C00000"/>
              </a:buClr>
            </a:pPr>
            <a:endParaRPr lang="en-US"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139" y="3705531"/>
            <a:ext cx="2213083" cy="164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C:\Users\CervanJ\AppData\Local\Microsoft\Windows\Temporary Internet Files\Content.Outlook\45BRWFJ1\140723_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142" r="10132"/>
          <a:stretch/>
        </p:blipFill>
        <p:spPr bwMode="auto">
          <a:xfrm>
            <a:off x="1626682" y="2214536"/>
            <a:ext cx="2540000" cy="1364994"/>
          </a:xfrm>
          <a:prstGeom prst="rect">
            <a:avLst/>
          </a:prstGeom>
          <a:noFill/>
          <a:effectLst>
            <a:glow rad="127000">
              <a:schemeClr val="accent1">
                <a:lumMod val="75000"/>
              </a:schemeClr>
            </a:glow>
          </a:effectLst>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6430" y="2214536"/>
            <a:ext cx="2894839" cy="144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C:\Users\CervanJ\AppData\Local\Microsoft\Windows\Temporary Internet Files\Content.Outlook\45BRWFJ1\140723_00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373" t="5970" r="3434" b="15423"/>
          <a:stretch/>
        </p:blipFill>
        <p:spPr bwMode="auto">
          <a:xfrm>
            <a:off x="6445604" y="3722851"/>
            <a:ext cx="2616489" cy="1625021"/>
          </a:xfrm>
          <a:prstGeom prst="rect">
            <a:avLst/>
          </a:prstGeom>
          <a:noFill/>
          <a:effectLst>
            <a:glow rad="127000">
              <a:schemeClr val="accent1">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2347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Activity set</a:t>
            </a:r>
            <a:endParaRPr lang="en-US" sz="3200" dirty="0"/>
          </a:p>
        </p:txBody>
      </p:sp>
      <p:sp>
        <p:nvSpPr>
          <p:cNvPr id="3" name="Subtitle 2"/>
          <p:cNvSpPr>
            <a:spLocks noGrp="1"/>
          </p:cNvSpPr>
          <p:nvPr>
            <p:ph type="subTitle" idx="1"/>
          </p:nvPr>
        </p:nvSpPr>
        <p:spPr>
          <a:xfrm>
            <a:off x="584201" y="1240458"/>
            <a:ext cx="11032065" cy="4267713"/>
          </a:xfrm>
        </p:spPr>
        <p:txBody>
          <a:bodyPr numCol="2"/>
          <a:lstStyle/>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Routine Fluid Analysis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Non Routine Fluid Analysis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Analytical Support</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Microbiology</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Technical Field Support</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Test method development</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Customer complaints &amp; queries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Quality related investigations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Customer product trials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Customer engagement</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Troubleshooting and root cause investigations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Product launch support</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Technical training</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Benchmarking of competitive products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OEM </a:t>
            </a:r>
            <a:r>
              <a:rPr lang="en-US" dirty="0" smtClean="0">
                <a:solidFill>
                  <a:schemeClr val="tx1"/>
                </a:solidFill>
              </a:rPr>
              <a:t>support/approvals</a:t>
            </a:r>
            <a:endParaRPr lang="en-US" dirty="0">
              <a:solidFill>
                <a:schemeClr val="tx1"/>
              </a:solidFill>
            </a:endParaRPr>
          </a:p>
        </p:txBody>
      </p:sp>
    </p:spTree>
    <p:extLst>
      <p:ext uri="{BB962C8B-B14F-4D97-AF65-F5344CB8AC3E}">
        <p14:creationId xmlns:p14="http://schemas.microsoft.com/office/powerpoint/2010/main" val="1994709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The Castrol</a:t>
            </a:r>
            <a:r>
              <a:rPr lang="en-US" sz="3200" baseline="30000" dirty="0" smtClean="0"/>
              <a:t>®</a:t>
            </a:r>
            <a:r>
              <a:rPr lang="en-US" sz="3200" dirty="0" smtClean="0"/>
              <a:t> Approach</a:t>
            </a:r>
            <a:endParaRPr lang="en-US" sz="3200" dirty="0"/>
          </a:p>
        </p:txBody>
      </p:sp>
      <p:sp>
        <p:nvSpPr>
          <p:cNvPr id="3" name="Subtitle 2"/>
          <p:cNvSpPr>
            <a:spLocks noGrp="1"/>
          </p:cNvSpPr>
          <p:nvPr>
            <p:ph type="subTitle" idx="1"/>
          </p:nvPr>
        </p:nvSpPr>
        <p:spPr>
          <a:xfrm>
            <a:off x="207264" y="1251959"/>
            <a:ext cx="11785939" cy="348242"/>
          </a:xfrm>
        </p:spPr>
        <p:txBody>
          <a:bodyPr>
            <a:normAutofit/>
          </a:bodyPr>
          <a:lstStyle/>
          <a:p>
            <a:pPr algn="ctr"/>
            <a:r>
              <a:rPr lang="en-US" sz="2000" b="1" i="1" dirty="0" smtClean="0">
                <a:solidFill>
                  <a:schemeClr val="tx1"/>
                </a:solidFill>
              </a:rPr>
              <a:t>Our goal is to deliver the lowest TOTAL COST of OWNERSHIP (TCO) to the customer</a:t>
            </a:r>
            <a:endParaRPr lang="en-US" sz="2000" b="1" i="1" dirty="0">
              <a:solidFill>
                <a:schemeClr val="tx1"/>
              </a:solidFill>
            </a:endParaRPr>
          </a:p>
        </p:txBody>
      </p:sp>
      <p:sp>
        <p:nvSpPr>
          <p:cNvPr id="5" name="Slide Number Placeholder 4"/>
          <p:cNvSpPr>
            <a:spLocks noGrp="1"/>
          </p:cNvSpPr>
          <p:nvPr>
            <p:ph type="sldNum" sz="quarter" idx="12"/>
          </p:nvPr>
        </p:nvSpPr>
        <p:spPr/>
        <p:txBody>
          <a:bodyPr/>
          <a:lstStyle/>
          <a:p>
            <a:fld id="{FF34C8CC-2431-6348-94D7-E8FA77BBAC1F}" type="slidenum">
              <a:rPr lang="en-GB"/>
              <a:pPr/>
              <a:t>11</a:t>
            </a:fld>
            <a:endParaRPr lang="en-GB" dirty="0"/>
          </a:p>
        </p:txBody>
      </p:sp>
      <p:pic>
        <p:nvPicPr>
          <p:cNvPr id="6" name="Picture 15" descr="mennnnn"/>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a:xfrm>
            <a:off x="9765792" y="-18288"/>
            <a:ext cx="2426208" cy="11199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14"/>
          <p:cNvSpPr>
            <a:spLocks noChangeArrowheads="1"/>
          </p:cNvSpPr>
          <p:nvPr/>
        </p:nvSpPr>
        <p:spPr bwMode="auto">
          <a:xfrm>
            <a:off x="747230" y="2771833"/>
            <a:ext cx="2073697" cy="792162"/>
          </a:xfrm>
          <a:prstGeom prst="rect">
            <a:avLst/>
          </a:prstGeom>
          <a:solidFill>
            <a:srgbClr val="008000"/>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anchor="ctr"/>
          <a:lstStyle/>
          <a:p>
            <a:pPr algn="ctr" defTabSz="457200"/>
            <a:r>
              <a:rPr lang="pt-BR" altLang="en-US" sz="1600" b="1" dirty="0">
                <a:solidFill>
                  <a:prstClr val="white"/>
                </a:solidFill>
              </a:rPr>
              <a:t>TOTAL </a:t>
            </a:r>
            <a:r>
              <a:rPr lang="pt-BR" altLang="en-US" sz="1600" b="1" dirty="0" smtClean="0">
                <a:solidFill>
                  <a:prstClr val="white"/>
                </a:solidFill>
              </a:rPr>
              <a:t>COST OF OWNERSHIP  (TCO)</a:t>
            </a:r>
            <a:endParaRPr lang="pt-BR" altLang="en-US" sz="1600" b="1" dirty="0">
              <a:solidFill>
                <a:prstClr val="white"/>
              </a:solidFill>
            </a:endParaRPr>
          </a:p>
        </p:txBody>
      </p:sp>
      <p:sp>
        <p:nvSpPr>
          <p:cNvPr id="8" name="Rectangle 8"/>
          <p:cNvSpPr>
            <a:spLocks noChangeArrowheads="1"/>
          </p:cNvSpPr>
          <p:nvPr/>
        </p:nvSpPr>
        <p:spPr bwMode="auto">
          <a:xfrm>
            <a:off x="4450430" y="2734443"/>
            <a:ext cx="2529417" cy="78911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defTabSz="457200"/>
            <a:r>
              <a:rPr lang="pt-BR" altLang="en-US" sz="1400" b="1" dirty="0">
                <a:solidFill>
                  <a:prstClr val="white"/>
                </a:solidFill>
              </a:rPr>
              <a:t>TOTAL LUBRICANT </a:t>
            </a:r>
          </a:p>
          <a:p>
            <a:pPr algn="ctr" defTabSz="457200"/>
            <a:r>
              <a:rPr lang="pt-BR" altLang="en-US" sz="1400" b="1" dirty="0" smtClean="0">
                <a:solidFill>
                  <a:prstClr val="white"/>
                </a:solidFill>
              </a:rPr>
              <a:t>COST</a:t>
            </a:r>
            <a:endParaRPr lang="pt-BR" altLang="en-US" sz="1400" b="1" dirty="0">
              <a:solidFill>
                <a:prstClr val="white"/>
              </a:solidFill>
            </a:endParaRPr>
          </a:p>
        </p:txBody>
      </p:sp>
      <p:sp>
        <p:nvSpPr>
          <p:cNvPr id="10" name="Text Box 10"/>
          <p:cNvSpPr txBox="1">
            <a:spLocks noChangeArrowheads="1"/>
          </p:cNvSpPr>
          <p:nvPr/>
        </p:nvSpPr>
        <p:spPr bwMode="auto">
          <a:xfrm>
            <a:off x="7443755" y="2583138"/>
            <a:ext cx="708848" cy="116955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pt-BR" altLang="en-US" sz="7000" dirty="0">
                <a:solidFill>
                  <a:srgbClr val="969696"/>
                </a:solidFill>
              </a:rPr>
              <a:t>+</a:t>
            </a:r>
          </a:p>
        </p:txBody>
      </p:sp>
      <p:sp>
        <p:nvSpPr>
          <p:cNvPr id="11" name="Text Box 11"/>
          <p:cNvSpPr txBox="1">
            <a:spLocks noChangeArrowheads="1"/>
          </p:cNvSpPr>
          <p:nvPr/>
        </p:nvSpPr>
        <p:spPr bwMode="auto">
          <a:xfrm>
            <a:off x="3214162" y="2597366"/>
            <a:ext cx="708848" cy="116955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pt-BR" altLang="en-US" sz="7000" dirty="0">
                <a:solidFill>
                  <a:srgbClr val="969696"/>
                </a:solidFill>
              </a:rPr>
              <a:t>=</a:t>
            </a:r>
          </a:p>
        </p:txBody>
      </p:sp>
      <p:sp>
        <p:nvSpPr>
          <p:cNvPr id="12" name="Rectangle 12"/>
          <p:cNvSpPr>
            <a:spLocks noChangeArrowheads="1"/>
          </p:cNvSpPr>
          <p:nvPr/>
        </p:nvSpPr>
        <p:spPr bwMode="auto">
          <a:xfrm>
            <a:off x="8612507" y="2774882"/>
            <a:ext cx="2529417" cy="78911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a:r>
              <a:rPr lang="pt-BR" altLang="en-US" sz="1400" b="1" dirty="0">
                <a:solidFill>
                  <a:prstClr val="white"/>
                </a:solidFill>
              </a:rPr>
              <a:t>TOTAL </a:t>
            </a:r>
            <a:r>
              <a:rPr lang="pt-BR" altLang="en-US" sz="1400" b="1" dirty="0" smtClean="0">
                <a:solidFill>
                  <a:prstClr val="white"/>
                </a:solidFill>
              </a:rPr>
              <a:t>PROCESS</a:t>
            </a:r>
          </a:p>
          <a:p>
            <a:pPr algn="ctr" defTabSz="457200"/>
            <a:r>
              <a:rPr lang="pt-BR" altLang="en-US" sz="1400" b="1" dirty="0" smtClean="0">
                <a:solidFill>
                  <a:prstClr val="white"/>
                </a:solidFill>
              </a:rPr>
              <a:t>COST</a:t>
            </a:r>
            <a:endParaRPr lang="pt-BR" altLang="en-US" sz="1400" b="1" dirty="0">
              <a:solidFill>
                <a:prstClr val="white"/>
              </a:solidFill>
            </a:endParaRPr>
          </a:p>
        </p:txBody>
      </p:sp>
      <p:sp>
        <p:nvSpPr>
          <p:cNvPr id="14" name="Down Arrow 13"/>
          <p:cNvSpPr/>
          <p:nvPr/>
        </p:nvSpPr>
        <p:spPr>
          <a:xfrm>
            <a:off x="5128516" y="3523555"/>
            <a:ext cx="1168125" cy="405845"/>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dirty="0">
              <a:solidFill>
                <a:prstClr val="black"/>
              </a:solidFill>
            </a:endParaRPr>
          </a:p>
        </p:txBody>
      </p:sp>
      <p:sp>
        <p:nvSpPr>
          <p:cNvPr id="15" name="Down Arrow 14"/>
          <p:cNvSpPr/>
          <p:nvPr/>
        </p:nvSpPr>
        <p:spPr>
          <a:xfrm>
            <a:off x="9377329" y="3573787"/>
            <a:ext cx="1168125" cy="355613"/>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dirty="0">
              <a:solidFill>
                <a:prstClr val="black"/>
              </a:solidFill>
            </a:endParaRPr>
          </a:p>
        </p:txBody>
      </p:sp>
      <p:sp>
        <p:nvSpPr>
          <p:cNvPr id="16" name="TextBox 15"/>
          <p:cNvSpPr txBox="1"/>
          <p:nvPr/>
        </p:nvSpPr>
        <p:spPr>
          <a:xfrm>
            <a:off x="4961566" y="3990972"/>
            <a:ext cx="1507144" cy="1384995"/>
          </a:xfrm>
          <a:prstGeom prst="rect">
            <a:avLst/>
          </a:prstGeom>
          <a:noFill/>
        </p:spPr>
        <p:txBody>
          <a:bodyPr wrap="none" rtlCol="0">
            <a:spAutoFit/>
          </a:bodyPr>
          <a:lstStyle/>
          <a:p>
            <a:pPr marL="285750" indent="-285750" defTabSz="457200">
              <a:buClr>
                <a:srgbClr val="C00000"/>
              </a:buClr>
              <a:buFont typeface="Wingdings" panose="05000000000000000000" pitchFamily="2" charset="2"/>
              <a:buChar char="Ø"/>
            </a:pPr>
            <a:r>
              <a:rPr lang="en-US" sz="1200" b="1" dirty="0" smtClean="0">
                <a:solidFill>
                  <a:prstClr val="black"/>
                </a:solidFill>
              </a:rPr>
              <a:t>Price</a:t>
            </a:r>
          </a:p>
          <a:p>
            <a:pPr marL="285750" indent="-285750" defTabSz="457200">
              <a:buClr>
                <a:srgbClr val="C00000"/>
              </a:buClr>
              <a:buFont typeface="Wingdings" panose="05000000000000000000" pitchFamily="2" charset="2"/>
              <a:buChar char="Ø"/>
            </a:pPr>
            <a:r>
              <a:rPr lang="en-US" sz="1200" dirty="0" smtClean="0">
                <a:solidFill>
                  <a:prstClr val="black"/>
                </a:solidFill>
              </a:rPr>
              <a:t>Annual usage</a:t>
            </a:r>
          </a:p>
          <a:p>
            <a:pPr marL="285750" indent="-285750" defTabSz="457200">
              <a:buClr>
                <a:srgbClr val="C00000"/>
              </a:buClr>
              <a:buFont typeface="Wingdings" panose="05000000000000000000" pitchFamily="2" charset="2"/>
              <a:buChar char="Ø"/>
            </a:pPr>
            <a:r>
              <a:rPr lang="en-US" sz="1200" dirty="0" smtClean="0">
                <a:solidFill>
                  <a:prstClr val="black"/>
                </a:solidFill>
              </a:rPr>
              <a:t>Lubricant life</a:t>
            </a:r>
          </a:p>
          <a:p>
            <a:pPr marL="285750" indent="-285750" defTabSz="457200">
              <a:buClr>
                <a:srgbClr val="C00000"/>
              </a:buClr>
              <a:buFont typeface="Wingdings" panose="05000000000000000000" pitchFamily="2" charset="2"/>
              <a:buChar char="Ø"/>
            </a:pPr>
            <a:r>
              <a:rPr lang="en-US" sz="1200" dirty="0" smtClean="0">
                <a:solidFill>
                  <a:prstClr val="black"/>
                </a:solidFill>
              </a:rPr>
              <a:t>Additives</a:t>
            </a:r>
          </a:p>
          <a:p>
            <a:pPr marL="285750" indent="-285750" defTabSz="457200">
              <a:buClr>
                <a:srgbClr val="C00000"/>
              </a:buClr>
              <a:buFont typeface="Wingdings" panose="05000000000000000000" pitchFamily="2" charset="2"/>
              <a:buChar char="Ø"/>
            </a:pPr>
            <a:r>
              <a:rPr lang="en-US" sz="1200" dirty="0" smtClean="0">
                <a:solidFill>
                  <a:prstClr val="black"/>
                </a:solidFill>
              </a:rPr>
              <a:t>Inventory </a:t>
            </a:r>
            <a:r>
              <a:rPr lang="en-US" sz="1200" dirty="0">
                <a:solidFill>
                  <a:prstClr val="black"/>
                </a:solidFill>
              </a:rPr>
              <a:t>costs</a:t>
            </a:r>
          </a:p>
          <a:p>
            <a:pPr marL="285750" indent="-285750" defTabSz="457200">
              <a:buClr>
                <a:srgbClr val="C00000"/>
              </a:buClr>
              <a:buFont typeface="Wingdings" panose="05000000000000000000" pitchFamily="2" charset="2"/>
              <a:buChar char="Ø"/>
            </a:pPr>
            <a:r>
              <a:rPr lang="en-US" sz="1200" dirty="0" smtClean="0">
                <a:solidFill>
                  <a:prstClr val="black"/>
                </a:solidFill>
              </a:rPr>
              <a:t>Shipping</a:t>
            </a:r>
          </a:p>
          <a:p>
            <a:pPr marL="285750" indent="-285750" defTabSz="457200">
              <a:buClr>
                <a:srgbClr val="C00000"/>
              </a:buClr>
              <a:buFont typeface="Wingdings" panose="05000000000000000000" pitchFamily="2" charset="2"/>
              <a:buChar char="Ø"/>
            </a:pPr>
            <a:r>
              <a:rPr lang="en-US" sz="1200" dirty="0" smtClean="0">
                <a:solidFill>
                  <a:prstClr val="black"/>
                </a:solidFill>
              </a:rPr>
              <a:t>Surcharges</a:t>
            </a:r>
          </a:p>
        </p:txBody>
      </p:sp>
      <p:sp>
        <p:nvSpPr>
          <p:cNvPr id="17" name="TextBox 16"/>
          <p:cNvSpPr txBox="1"/>
          <p:nvPr/>
        </p:nvSpPr>
        <p:spPr>
          <a:xfrm>
            <a:off x="9081182" y="4026596"/>
            <a:ext cx="1760418" cy="1384995"/>
          </a:xfrm>
          <a:prstGeom prst="rect">
            <a:avLst/>
          </a:prstGeom>
          <a:noFill/>
        </p:spPr>
        <p:txBody>
          <a:bodyPr wrap="none" rtlCol="0">
            <a:spAutoFit/>
          </a:bodyPr>
          <a:lstStyle/>
          <a:p>
            <a:pPr marL="285750" indent="-285750" defTabSz="457200">
              <a:buClr>
                <a:srgbClr val="C00000"/>
              </a:buClr>
              <a:buFont typeface="Wingdings" panose="05000000000000000000" pitchFamily="2" charset="2"/>
              <a:buChar char="Ø"/>
            </a:pPr>
            <a:r>
              <a:rPr lang="en-US" sz="1200" dirty="0" smtClean="0">
                <a:solidFill>
                  <a:prstClr val="black"/>
                </a:solidFill>
              </a:rPr>
              <a:t>Productivity</a:t>
            </a:r>
          </a:p>
          <a:p>
            <a:pPr marL="285750" indent="-285750" defTabSz="457200">
              <a:buClr>
                <a:srgbClr val="C00000"/>
              </a:buClr>
              <a:buFont typeface="Wingdings" panose="05000000000000000000" pitchFamily="2" charset="2"/>
              <a:buChar char="Ø"/>
            </a:pPr>
            <a:r>
              <a:rPr lang="en-US" sz="1200" dirty="0" smtClean="0">
                <a:solidFill>
                  <a:prstClr val="black"/>
                </a:solidFill>
              </a:rPr>
              <a:t>Maintenance</a:t>
            </a:r>
            <a:endParaRPr lang="en-US" sz="1200" dirty="0">
              <a:solidFill>
                <a:prstClr val="black"/>
              </a:solidFill>
            </a:endParaRPr>
          </a:p>
          <a:p>
            <a:pPr marL="285750" indent="-285750" defTabSz="457200">
              <a:buClr>
                <a:srgbClr val="C00000"/>
              </a:buClr>
              <a:buFont typeface="Wingdings" panose="05000000000000000000" pitchFamily="2" charset="2"/>
              <a:buChar char="Ø"/>
            </a:pPr>
            <a:r>
              <a:rPr lang="en-US" sz="1200" dirty="0">
                <a:solidFill>
                  <a:prstClr val="black"/>
                </a:solidFill>
              </a:rPr>
              <a:t>Replacement parts</a:t>
            </a:r>
          </a:p>
          <a:p>
            <a:pPr marL="285750" indent="-285750" defTabSz="457200">
              <a:buClr>
                <a:srgbClr val="C00000"/>
              </a:buClr>
              <a:buFont typeface="Wingdings" panose="05000000000000000000" pitchFamily="2" charset="2"/>
              <a:buChar char="Ø"/>
            </a:pPr>
            <a:r>
              <a:rPr lang="en-US" sz="1200" dirty="0" smtClean="0">
                <a:solidFill>
                  <a:prstClr val="black"/>
                </a:solidFill>
              </a:rPr>
              <a:t>Quality</a:t>
            </a:r>
            <a:endParaRPr lang="en-US" sz="1200" dirty="0">
              <a:solidFill>
                <a:prstClr val="black"/>
              </a:solidFill>
            </a:endParaRPr>
          </a:p>
          <a:p>
            <a:pPr marL="285750" indent="-285750" defTabSz="457200">
              <a:buClr>
                <a:srgbClr val="C00000"/>
              </a:buClr>
              <a:buFont typeface="Wingdings" panose="05000000000000000000" pitchFamily="2" charset="2"/>
              <a:buChar char="Ø"/>
            </a:pPr>
            <a:r>
              <a:rPr lang="en-US" sz="1200" dirty="0">
                <a:solidFill>
                  <a:prstClr val="black"/>
                </a:solidFill>
              </a:rPr>
              <a:t>Downtime</a:t>
            </a:r>
          </a:p>
          <a:p>
            <a:pPr marL="285750" indent="-285750" defTabSz="457200">
              <a:buClr>
                <a:srgbClr val="C00000"/>
              </a:buClr>
              <a:buFont typeface="Wingdings" panose="05000000000000000000" pitchFamily="2" charset="2"/>
              <a:buChar char="Ø"/>
            </a:pPr>
            <a:r>
              <a:rPr lang="en-US" sz="1200" dirty="0">
                <a:solidFill>
                  <a:prstClr val="black"/>
                </a:solidFill>
              </a:rPr>
              <a:t>Labor</a:t>
            </a:r>
          </a:p>
          <a:p>
            <a:pPr marL="285750" indent="-285750" defTabSz="457200">
              <a:buClr>
                <a:srgbClr val="C00000"/>
              </a:buClr>
              <a:buFont typeface="Wingdings" panose="05000000000000000000" pitchFamily="2" charset="2"/>
              <a:buChar char="Ø"/>
            </a:pPr>
            <a:r>
              <a:rPr lang="en-US" sz="1200" dirty="0" smtClean="0">
                <a:solidFill>
                  <a:prstClr val="black"/>
                </a:solidFill>
              </a:rPr>
              <a:t>Lubricant waste</a:t>
            </a:r>
          </a:p>
        </p:txBody>
      </p:sp>
      <p:sp>
        <p:nvSpPr>
          <p:cNvPr id="19" name="Rectangle 4"/>
          <p:cNvSpPr>
            <a:spLocks noChangeArrowheads="1"/>
          </p:cNvSpPr>
          <p:nvPr/>
        </p:nvSpPr>
        <p:spPr bwMode="auto">
          <a:xfrm>
            <a:off x="4105307" y="1689159"/>
            <a:ext cx="438266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p>
            <a:pPr fontAlgn="base">
              <a:spcBef>
                <a:spcPct val="0"/>
              </a:spcBef>
              <a:spcAft>
                <a:spcPct val="0"/>
              </a:spcAft>
              <a:tabLst>
                <a:tab pos="88900" algn="l"/>
              </a:tabLst>
            </a:pPr>
            <a:r>
              <a:rPr lang="en-US" dirty="0">
                <a:latin typeface="Arial" charset="0"/>
              </a:rPr>
              <a:t>TO MAXIMIZE </a:t>
            </a:r>
            <a:r>
              <a:rPr lang="en-US" dirty="0" smtClean="0">
                <a:latin typeface="Arial" charset="0"/>
              </a:rPr>
              <a:t> </a:t>
            </a:r>
            <a:r>
              <a:rPr lang="en-US" b="1" dirty="0" smtClean="0">
                <a:solidFill>
                  <a:srgbClr val="009933"/>
                </a:solidFill>
                <a:latin typeface="Arial" charset="0"/>
              </a:rPr>
              <a:t>YOUR </a:t>
            </a:r>
            <a:r>
              <a:rPr lang="en-US" b="1" dirty="0">
                <a:solidFill>
                  <a:srgbClr val="009933"/>
                </a:solidFill>
                <a:latin typeface="Arial" charset="0"/>
              </a:rPr>
              <a:t>PRODUCTIVITY</a:t>
            </a:r>
            <a:r>
              <a:rPr lang="en-US" b="1" dirty="0">
                <a:solidFill>
                  <a:srgbClr val="FFFFFF"/>
                </a:solidFill>
                <a:latin typeface="Arial" charset="0"/>
              </a:rPr>
              <a:t> </a:t>
            </a:r>
            <a:br>
              <a:rPr lang="en-US" b="1" dirty="0">
                <a:solidFill>
                  <a:srgbClr val="FFFFFF"/>
                </a:solidFill>
                <a:latin typeface="Arial" charset="0"/>
              </a:rPr>
            </a:br>
            <a:r>
              <a:rPr lang="en-US" dirty="0">
                <a:latin typeface="Arial" charset="0"/>
              </a:rPr>
              <a:t>AND </a:t>
            </a:r>
            <a:r>
              <a:rPr lang="en-US" dirty="0" smtClean="0">
                <a:latin typeface="Arial" charset="0"/>
              </a:rPr>
              <a:t>MINIMIZE </a:t>
            </a:r>
            <a:r>
              <a:rPr lang="en-US" b="1" dirty="0">
                <a:solidFill>
                  <a:srgbClr val="009933"/>
                </a:solidFill>
                <a:latin typeface="Arial" charset="0"/>
              </a:rPr>
              <a:t>YOUR COSTS</a:t>
            </a:r>
            <a:r>
              <a:rPr lang="en-US" dirty="0">
                <a:solidFill>
                  <a:srgbClr val="009933"/>
                </a:solidFill>
                <a:latin typeface="Arial" charset="0"/>
              </a:rPr>
              <a:t/>
            </a:r>
            <a:br>
              <a:rPr lang="en-US" dirty="0">
                <a:solidFill>
                  <a:srgbClr val="009933"/>
                </a:solidFill>
                <a:latin typeface="Arial" charset="0"/>
              </a:rPr>
            </a:br>
            <a:r>
              <a:rPr lang="en-US" dirty="0">
                <a:latin typeface="Arial" charset="0"/>
              </a:rPr>
              <a:t>WE LOOK AT </a:t>
            </a:r>
            <a:r>
              <a:rPr lang="en-US" dirty="0" smtClean="0">
                <a:latin typeface="Arial" charset="0"/>
              </a:rPr>
              <a:t>   </a:t>
            </a:r>
            <a:r>
              <a:rPr lang="en-US" b="1" dirty="0" smtClean="0">
                <a:solidFill>
                  <a:srgbClr val="009933"/>
                </a:solidFill>
                <a:latin typeface="Arial" charset="0"/>
              </a:rPr>
              <a:t>THE </a:t>
            </a:r>
            <a:r>
              <a:rPr lang="en-US" b="1" dirty="0">
                <a:solidFill>
                  <a:srgbClr val="009933"/>
                </a:solidFill>
                <a:latin typeface="Arial" charset="0"/>
              </a:rPr>
              <a:t>BIG PICTURE</a:t>
            </a:r>
          </a:p>
        </p:txBody>
      </p:sp>
      <p:sp>
        <p:nvSpPr>
          <p:cNvPr id="20" name="TextBox 19"/>
          <p:cNvSpPr txBox="1"/>
          <p:nvPr/>
        </p:nvSpPr>
        <p:spPr>
          <a:xfrm>
            <a:off x="584201" y="3893023"/>
            <a:ext cx="2719327" cy="1077218"/>
          </a:xfrm>
          <a:prstGeom prst="rect">
            <a:avLst/>
          </a:prstGeom>
          <a:noFill/>
        </p:spPr>
        <p:txBody>
          <a:bodyPr wrap="square" rtlCol="0">
            <a:spAutoFit/>
          </a:bodyPr>
          <a:lstStyle/>
          <a:p>
            <a:pPr algn="ctr"/>
            <a:r>
              <a:rPr lang="en-US" sz="1600" b="1" dirty="0" smtClean="0">
                <a:solidFill>
                  <a:schemeClr val="accent1"/>
                </a:solidFill>
              </a:rPr>
              <a:t>Most suppliers only focus on price with little concern for all the other costs</a:t>
            </a:r>
            <a:endParaRPr lang="en-US" sz="1600" b="1" dirty="0">
              <a:solidFill>
                <a:schemeClr val="accent1"/>
              </a:solidFill>
            </a:endParaRPr>
          </a:p>
        </p:txBody>
      </p:sp>
      <p:cxnSp>
        <p:nvCxnSpPr>
          <p:cNvPr id="9" name="Straight Arrow Connector 8"/>
          <p:cNvCxnSpPr/>
          <p:nvPr/>
        </p:nvCxnSpPr>
        <p:spPr>
          <a:xfrm>
            <a:off x="3683003" y="4648200"/>
            <a:ext cx="106071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91626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Lube Oil Analysis</a:t>
            </a:r>
          </a:p>
        </p:txBody>
      </p:sp>
      <p:sp>
        <p:nvSpPr>
          <p:cNvPr id="3" name="Subtitle 2"/>
          <p:cNvSpPr>
            <a:spLocks noGrp="1"/>
          </p:cNvSpPr>
          <p:nvPr>
            <p:ph type="subTitle" idx="1"/>
          </p:nvPr>
        </p:nvSpPr>
        <p:spPr>
          <a:xfrm>
            <a:off x="584201" y="1371087"/>
            <a:ext cx="5715000" cy="4275590"/>
          </a:xfrm>
        </p:spPr>
        <p:txBody>
          <a:bodyPr/>
          <a:lstStyle/>
          <a:p>
            <a:pPr marL="285750" indent="-2857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Viscosity - ASTM </a:t>
            </a:r>
            <a:r>
              <a:rPr lang="en-US" dirty="0">
                <a:solidFill>
                  <a:schemeClr val="tx1"/>
                </a:solidFill>
              </a:rPr>
              <a:t>D 445</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Flash </a:t>
            </a:r>
            <a:r>
              <a:rPr lang="en-US" dirty="0" smtClean="0">
                <a:solidFill>
                  <a:schemeClr val="tx1"/>
                </a:solidFill>
              </a:rPr>
              <a:t>Point - ASTM </a:t>
            </a:r>
            <a:r>
              <a:rPr lang="en-US" dirty="0">
                <a:solidFill>
                  <a:schemeClr val="tx1"/>
                </a:solidFill>
              </a:rPr>
              <a:t>D 92</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Copper </a:t>
            </a:r>
            <a:r>
              <a:rPr lang="en-US" dirty="0" smtClean="0">
                <a:solidFill>
                  <a:schemeClr val="tx1"/>
                </a:solidFill>
              </a:rPr>
              <a:t>Corrosion - ASTM </a:t>
            </a:r>
            <a:r>
              <a:rPr lang="en-US" dirty="0">
                <a:solidFill>
                  <a:schemeClr val="tx1"/>
                </a:solidFill>
              </a:rPr>
              <a:t>D 130</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Foam Test - D </a:t>
            </a:r>
            <a:r>
              <a:rPr lang="en-US" dirty="0">
                <a:solidFill>
                  <a:schemeClr val="tx1"/>
                </a:solidFill>
              </a:rPr>
              <a:t>892</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Four ball Wear - D 4172</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Demulsibility - D </a:t>
            </a:r>
            <a:r>
              <a:rPr lang="en-US" dirty="0">
                <a:solidFill>
                  <a:schemeClr val="tx1"/>
                </a:solidFill>
              </a:rPr>
              <a:t>1401</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SRV Wear Test</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SRV EP Test</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Elastomer </a:t>
            </a:r>
            <a:r>
              <a:rPr lang="en-US" dirty="0" smtClean="0">
                <a:solidFill>
                  <a:schemeClr val="tx1"/>
                </a:solidFill>
              </a:rPr>
              <a:t>compatibility - ASTM </a:t>
            </a:r>
            <a:r>
              <a:rPr lang="en-US" dirty="0">
                <a:solidFill>
                  <a:schemeClr val="tx1"/>
                </a:solidFill>
              </a:rPr>
              <a:t>D 471</a:t>
            </a:r>
          </a:p>
          <a:p>
            <a:endParaRPr lang="en-US" dirty="0">
              <a:solidFill>
                <a:schemeClr val="tx1"/>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81201"/>
            <a:ext cx="4671720" cy="23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2001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Grease Analysis</a:t>
            </a:r>
          </a:p>
        </p:txBody>
      </p:sp>
      <p:sp>
        <p:nvSpPr>
          <p:cNvPr id="3" name="Subtitle 2"/>
          <p:cNvSpPr>
            <a:spLocks noGrp="1"/>
          </p:cNvSpPr>
          <p:nvPr>
            <p:ph type="subTitle" idx="1"/>
          </p:nvPr>
        </p:nvSpPr>
        <p:spPr>
          <a:xfrm>
            <a:off x="584201" y="1204834"/>
            <a:ext cx="11032065" cy="4352818"/>
          </a:xfrm>
        </p:spPr>
        <p:txBody>
          <a:bodyPr numCol="2"/>
          <a:lstStyle/>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smtClean="0">
                <a:solidFill>
                  <a:schemeClr val="tx1"/>
                </a:solidFill>
              </a:rPr>
              <a:t>Penetration - ASTM D 217</a:t>
            </a:r>
            <a:endParaRPr lang="en-US" sz="1600" dirty="0">
              <a:solidFill>
                <a:schemeClr val="tx1"/>
              </a:solidFill>
            </a:endParaRP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Copper </a:t>
            </a:r>
            <a:r>
              <a:rPr lang="en-US" sz="1600" dirty="0" smtClean="0">
                <a:solidFill>
                  <a:schemeClr val="tx1"/>
                </a:solidFill>
              </a:rPr>
              <a:t>Corrosion - ASTM </a:t>
            </a:r>
            <a:r>
              <a:rPr lang="en-US" sz="1600" dirty="0">
                <a:solidFill>
                  <a:schemeClr val="tx1"/>
                </a:solidFill>
              </a:rPr>
              <a:t>D 4048</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Roll </a:t>
            </a:r>
            <a:r>
              <a:rPr lang="en-US" sz="1600" dirty="0" smtClean="0">
                <a:solidFill>
                  <a:schemeClr val="tx1"/>
                </a:solidFill>
              </a:rPr>
              <a:t>Stability – ASTM D </a:t>
            </a:r>
            <a:r>
              <a:rPr lang="en-US" sz="1600" dirty="0">
                <a:solidFill>
                  <a:schemeClr val="tx1"/>
                </a:solidFill>
              </a:rPr>
              <a:t>1831</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Four Ball </a:t>
            </a:r>
            <a:r>
              <a:rPr lang="en-US" sz="1600" dirty="0" smtClean="0">
                <a:solidFill>
                  <a:schemeClr val="tx1"/>
                </a:solidFill>
              </a:rPr>
              <a:t>Wear – ASTM D </a:t>
            </a:r>
            <a:r>
              <a:rPr lang="en-US" sz="1600" dirty="0">
                <a:solidFill>
                  <a:schemeClr val="tx1"/>
                </a:solidFill>
              </a:rPr>
              <a:t>2266</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Water Washout  </a:t>
            </a:r>
            <a:r>
              <a:rPr lang="en-US" sz="1600" dirty="0" smtClean="0">
                <a:solidFill>
                  <a:schemeClr val="tx1"/>
                </a:solidFill>
              </a:rPr>
              <a:t>- ASTM D </a:t>
            </a:r>
            <a:r>
              <a:rPr lang="en-US" sz="1600" dirty="0">
                <a:solidFill>
                  <a:schemeClr val="tx1"/>
                </a:solidFill>
              </a:rPr>
              <a:t>1264</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Water Spray </a:t>
            </a:r>
            <a:r>
              <a:rPr lang="en-US" sz="1600" dirty="0" smtClean="0">
                <a:solidFill>
                  <a:schemeClr val="tx1"/>
                </a:solidFill>
              </a:rPr>
              <a:t>off – ASTM D </a:t>
            </a:r>
            <a:r>
              <a:rPr lang="en-US" sz="1600" dirty="0">
                <a:solidFill>
                  <a:schemeClr val="tx1"/>
                </a:solidFill>
              </a:rPr>
              <a:t>4049</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Four Ball </a:t>
            </a:r>
            <a:r>
              <a:rPr lang="en-US" sz="1600" dirty="0" smtClean="0">
                <a:solidFill>
                  <a:schemeClr val="tx1"/>
                </a:solidFill>
              </a:rPr>
              <a:t>EP – ASTM D </a:t>
            </a:r>
            <a:r>
              <a:rPr lang="en-US" sz="1600" dirty="0">
                <a:solidFill>
                  <a:schemeClr val="tx1"/>
                </a:solidFill>
              </a:rPr>
              <a:t>2596</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Water Spray </a:t>
            </a:r>
            <a:r>
              <a:rPr lang="en-US" sz="1600" dirty="0" smtClean="0">
                <a:solidFill>
                  <a:schemeClr val="tx1"/>
                </a:solidFill>
              </a:rPr>
              <a:t>off  </a:t>
            </a:r>
            <a:r>
              <a:rPr lang="en-US" sz="1600" dirty="0">
                <a:solidFill>
                  <a:schemeClr val="tx1"/>
                </a:solidFill>
              </a:rPr>
              <a:t>- </a:t>
            </a:r>
            <a:r>
              <a:rPr lang="en-US" sz="1600" dirty="0" smtClean="0">
                <a:solidFill>
                  <a:schemeClr val="tx1"/>
                </a:solidFill>
              </a:rPr>
              <a:t>ASTM D </a:t>
            </a:r>
            <a:r>
              <a:rPr lang="en-US" sz="1600" dirty="0">
                <a:solidFill>
                  <a:schemeClr val="tx1"/>
                </a:solidFill>
              </a:rPr>
              <a:t>4049</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smtClean="0">
                <a:solidFill>
                  <a:schemeClr val="tx1"/>
                </a:solidFill>
              </a:rPr>
              <a:t>Oxidation – ASTM D 942</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Drop </a:t>
            </a:r>
            <a:r>
              <a:rPr lang="en-US" sz="1600" dirty="0" smtClean="0">
                <a:solidFill>
                  <a:schemeClr val="tx1"/>
                </a:solidFill>
              </a:rPr>
              <a:t>Point – ASTM D </a:t>
            </a:r>
            <a:r>
              <a:rPr lang="en-US" sz="1600" dirty="0">
                <a:solidFill>
                  <a:schemeClr val="tx1"/>
                </a:solidFill>
              </a:rPr>
              <a:t>2265</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Oil Separation - ASTMD 1742</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Rust </a:t>
            </a:r>
            <a:r>
              <a:rPr lang="en-US" sz="1600" dirty="0" smtClean="0">
                <a:solidFill>
                  <a:schemeClr val="tx1"/>
                </a:solidFill>
              </a:rPr>
              <a:t>– ASTM D </a:t>
            </a:r>
            <a:r>
              <a:rPr lang="en-US" sz="1600" dirty="0">
                <a:solidFill>
                  <a:schemeClr val="tx1"/>
                </a:solidFill>
              </a:rPr>
              <a:t>1743</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Emcor </a:t>
            </a:r>
            <a:r>
              <a:rPr lang="en-US" sz="1600" dirty="0" smtClean="0">
                <a:solidFill>
                  <a:schemeClr val="tx1"/>
                </a:solidFill>
              </a:rPr>
              <a:t>Rust - IP </a:t>
            </a:r>
            <a:r>
              <a:rPr lang="en-US" sz="1600" dirty="0">
                <a:solidFill>
                  <a:schemeClr val="tx1"/>
                </a:solidFill>
              </a:rPr>
              <a:t>220</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Fretting Corrosion </a:t>
            </a:r>
            <a:r>
              <a:rPr lang="en-US" sz="1600" dirty="0" smtClean="0">
                <a:solidFill>
                  <a:schemeClr val="tx1"/>
                </a:solidFill>
              </a:rPr>
              <a:t>– ASTM D </a:t>
            </a:r>
            <a:r>
              <a:rPr lang="en-US" sz="1600" dirty="0">
                <a:solidFill>
                  <a:schemeClr val="tx1"/>
                </a:solidFill>
              </a:rPr>
              <a:t>4170</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SRV Wear</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SRV EP</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Grease compatibility</a:t>
            </a:r>
          </a:p>
          <a:p>
            <a:pPr marL="285750" indent="-285750">
              <a:lnSpc>
                <a:spcPct val="100000"/>
              </a:lnSpc>
              <a:spcBef>
                <a:spcPts val="600"/>
              </a:spcBef>
              <a:spcAft>
                <a:spcPts val="600"/>
              </a:spcAft>
              <a:buClr>
                <a:srgbClr val="C00000"/>
              </a:buClr>
              <a:buFont typeface="Wingdings" panose="05000000000000000000" pitchFamily="2" charset="2"/>
              <a:buChar char="Ø"/>
            </a:pPr>
            <a:endParaRPr lang="en-US" dirty="0">
              <a:solidFill>
                <a:schemeClr val="tx1"/>
              </a:solidFill>
            </a:endParaRPr>
          </a:p>
          <a:p>
            <a:pPr marL="285750" indent="-285750">
              <a:lnSpc>
                <a:spcPct val="100000"/>
              </a:lnSpc>
              <a:spcBef>
                <a:spcPts val="600"/>
              </a:spcBef>
              <a:spcAft>
                <a:spcPts val="600"/>
              </a:spcAft>
              <a:buClr>
                <a:srgbClr val="C00000"/>
              </a:buClr>
              <a:buFont typeface="Wingdings" panose="05000000000000000000" pitchFamily="2" charset="2"/>
              <a:buChar char="Ø"/>
            </a:pP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7320" y="3534745"/>
            <a:ext cx="3657600" cy="183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9731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Metalworking Fluid Analysis</a:t>
            </a:r>
          </a:p>
        </p:txBody>
      </p:sp>
      <p:sp>
        <p:nvSpPr>
          <p:cNvPr id="5" name="TextBox 4"/>
          <p:cNvSpPr txBox="1"/>
          <p:nvPr/>
        </p:nvSpPr>
        <p:spPr>
          <a:xfrm>
            <a:off x="3259180" y="1543110"/>
            <a:ext cx="2528193" cy="2154436"/>
          </a:xfrm>
          <a:prstGeom prst="rect">
            <a:avLst/>
          </a:prstGeom>
          <a:noFill/>
        </p:spPr>
        <p:txBody>
          <a:bodyPr wrap="none" rtlCol="0">
            <a:spAutoFit/>
          </a:bodyPr>
          <a:lstStyle/>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Cast Iron Chip Corrosion </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Copper Corrosion </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Crackle Test </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Flash Point (°F) </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Refractometer (%) </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Viscosity @ 100°F (SUS) </a:t>
            </a:r>
          </a:p>
        </p:txBody>
      </p:sp>
      <p:sp>
        <p:nvSpPr>
          <p:cNvPr id="6" name="TextBox 5"/>
          <p:cNvSpPr txBox="1"/>
          <p:nvPr/>
        </p:nvSpPr>
        <p:spPr>
          <a:xfrm>
            <a:off x="533941" y="1543110"/>
            <a:ext cx="1705916" cy="4001095"/>
          </a:xfrm>
          <a:prstGeom prst="rect">
            <a:avLst/>
          </a:prstGeom>
          <a:noFill/>
        </p:spPr>
        <p:txBody>
          <a:bodyPr wrap="none" rtlCol="0">
            <a:spAutoFit/>
          </a:bodyPr>
          <a:lstStyle/>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Acid Split (%)</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Alkalinity (%)</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Chlorine (%)</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Fat (%)</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Fatty Acids (%)</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Hardness (gpg)</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Inhibitor (PPM)</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Lubes (%)</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pH</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Sulfonate (%)</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Sulfur (%)</a:t>
            </a:r>
          </a:p>
        </p:txBody>
      </p:sp>
      <p:sp>
        <p:nvSpPr>
          <p:cNvPr id="7" name="TextBox 6"/>
          <p:cNvSpPr txBox="1"/>
          <p:nvPr/>
        </p:nvSpPr>
        <p:spPr>
          <a:xfrm>
            <a:off x="6654066" y="1505898"/>
            <a:ext cx="1787669" cy="2154436"/>
          </a:xfrm>
          <a:prstGeom prst="rect">
            <a:avLst/>
          </a:prstGeom>
          <a:noFill/>
        </p:spPr>
        <p:txBody>
          <a:bodyPr wrap="none" rtlCol="0">
            <a:spAutoFit/>
          </a:bodyPr>
          <a:lstStyle/>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Bacteria (cfu/ml)</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Chlorides (PPM)</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Cobalt (PPM)</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Dirt (PPM)</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Fungus</a:t>
            </a:r>
          </a:p>
          <a:p>
            <a:pPr marL="285750" indent="-285750">
              <a:spcBef>
                <a:spcPts val="600"/>
              </a:spcBef>
              <a:spcAft>
                <a:spcPts val="600"/>
              </a:spcAft>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Tramp Oil (%)</a:t>
            </a:r>
          </a:p>
        </p:txBody>
      </p:sp>
      <p:sp>
        <p:nvSpPr>
          <p:cNvPr id="8" name="TextBox 7"/>
          <p:cNvSpPr txBox="1"/>
          <p:nvPr/>
        </p:nvSpPr>
        <p:spPr>
          <a:xfrm>
            <a:off x="529616" y="1143000"/>
            <a:ext cx="1096775" cy="338554"/>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Chemical</a:t>
            </a:r>
            <a:endParaRPr lang="en-US" sz="1600" b="1" dirty="0">
              <a:latin typeface="Arial" panose="020B0604020202020204" pitchFamily="34" charset="0"/>
              <a:cs typeface="Arial" panose="020B0604020202020204" pitchFamily="34" charset="0"/>
            </a:endParaRPr>
          </a:p>
        </p:txBody>
      </p:sp>
      <p:sp>
        <p:nvSpPr>
          <p:cNvPr id="9" name="TextBox 8"/>
          <p:cNvSpPr txBox="1"/>
          <p:nvPr/>
        </p:nvSpPr>
        <p:spPr>
          <a:xfrm>
            <a:off x="3556001" y="1143000"/>
            <a:ext cx="1016625" cy="338554"/>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Physical</a:t>
            </a:r>
            <a:endParaRPr lang="en-US" sz="1600" b="1" dirty="0">
              <a:latin typeface="Arial" panose="020B0604020202020204" pitchFamily="34" charset="0"/>
              <a:cs typeface="Arial" panose="020B0604020202020204" pitchFamily="34" charset="0"/>
            </a:endParaRPr>
          </a:p>
        </p:txBody>
      </p:sp>
      <p:sp>
        <p:nvSpPr>
          <p:cNvPr id="10" name="TextBox 9"/>
          <p:cNvSpPr txBox="1"/>
          <p:nvPr/>
        </p:nvSpPr>
        <p:spPr>
          <a:xfrm>
            <a:off x="6828710" y="1161300"/>
            <a:ext cx="1552028" cy="338554"/>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Contaminants</a:t>
            </a:r>
            <a:endParaRPr lang="en-US" sz="1600" b="1" dirty="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1778" y="1803182"/>
            <a:ext cx="2449111" cy="174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5868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Microbiological Analysis</a:t>
            </a:r>
          </a:p>
        </p:txBody>
      </p:sp>
      <p:sp>
        <p:nvSpPr>
          <p:cNvPr id="3" name="Subtitle 2"/>
          <p:cNvSpPr>
            <a:spLocks noGrp="1"/>
          </p:cNvSpPr>
          <p:nvPr>
            <p:ph type="subTitle" idx="1"/>
          </p:nvPr>
        </p:nvSpPr>
        <p:spPr>
          <a:xfrm>
            <a:off x="584201" y="1143000"/>
            <a:ext cx="5511800" cy="4174691"/>
          </a:xfrm>
        </p:spPr>
        <p:txBody>
          <a:bodyPr>
            <a:normAutofit/>
          </a:bodyPr>
          <a:lstStyle/>
          <a:p>
            <a:pPr marL="274320" indent="-285750">
              <a:lnSpc>
                <a:spcPct val="100000"/>
              </a:lnSpc>
              <a:spcBef>
                <a:spcPts val="600"/>
              </a:spcBef>
              <a:buClr>
                <a:srgbClr val="C00000"/>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Bacteria / Fungus total aerobic plate count</a:t>
            </a:r>
          </a:p>
          <a:p>
            <a:pPr marL="274320" indent="-285750">
              <a:lnSpc>
                <a:spcPct val="100000"/>
              </a:lnSpc>
              <a:spcBef>
                <a:spcPts val="600"/>
              </a:spcBef>
              <a:buClr>
                <a:srgbClr val="C00000"/>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Presumptive Mycobacteria quantification</a:t>
            </a:r>
          </a:p>
          <a:p>
            <a:pPr marL="274320" indent="-285750">
              <a:lnSpc>
                <a:spcPct val="100000"/>
              </a:lnSpc>
              <a:spcBef>
                <a:spcPts val="600"/>
              </a:spcBef>
              <a:buClr>
                <a:srgbClr val="C00000"/>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Sulfate Reducing Bacteria </a:t>
            </a:r>
            <a:r>
              <a:rPr lang="en-US" sz="1600" dirty="0" smtClean="0">
                <a:solidFill>
                  <a:schemeClr val="tx1"/>
                </a:solidFill>
                <a:latin typeface="Arial" panose="020B0604020202020204" pitchFamily="34" charset="0"/>
                <a:cs typeface="Arial" panose="020B0604020202020204" pitchFamily="34" charset="0"/>
              </a:rPr>
              <a:t>count</a:t>
            </a:r>
            <a:endParaRPr lang="en-US" sz="1600" dirty="0">
              <a:solidFill>
                <a:schemeClr val="tx1"/>
              </a:solidFill>
              <a:latin typeface="Arial" panose="020B0604020202020204" pitchFamily="34" charset="0"/>
              <a:cs typeface="Arial" panose="020B0604020202020204" pitchFamily="34" charset="0"/>
            </a:endParaRPr>
          </a:p>
          <a:p>
            <a:pPr marL="274320" indent="-285750">
              <a:lnSpc>
                <a:spcPct val="100000"/>
              </a:lnSpc>
              <a:spcBef>
                <a:spcPts val="600"/>
              </a:spcBef>
              <a:buClr>
                <a:srgbClr val="C00000"/>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Presumptive Coliform Bacteria detection</a:t>
            </a:r>
          </a:p>
          <a:p>
            <a:pPr marL="274320" indent="-285750">
              <a:lnSpc>
                <a:spcPct val="100000"/>
              </a:lnSpc>
              <a:spcBef>
                <a:spcPts val="600"/>
              </a:spcBef>
              <a:buClr>
                <a:srgbClr val="C00000"/>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Bacteria gram stain</a:t>
            </a:r>
          </a:p>
          <a:p>
            <a:pPr marL="274320" indent="-285750">
              <a:lnSpc>
                <a:spcPct val="100000"/>
              </a:lnSpc>
              <a:spcBef>
                <a:spcPts val="600"/>
              </a:spcBef>
              <a:buClr>
                <a:srgbClr val="C00000"/>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Bacteria Acid Fast Stain</a:t>
            </a:r>
          </a:p>
          <a:p>
            <a:pPr marL="274320" indent="-285750">
              <a:lnSpc>
                <a:spcPct val="100000"/>
              </a:lnSpc>
              <a:spcBef>
                <a:spcPts val="600"/>
              </a:spcBef>
              <a:buClr>
                <a:srgbClr val="C00000"/>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Suspect Microbiological residue examination</a:t>
            </a:r>
          </a:p>
          <a:p>
            <a:pPr marL="274320" indent="-285750">
              <a:lnSpc>
                <a:spcPct val="100000"/>
              </a:lnSpc>
              <a:spcBef>
                <a:spcPts val="600"/>
              </a:spcBef>
              <a:buClr>
                <a:srgbClr val="C00000"/>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Biocide efficacy determination</a:t>
            </a:r>
          </a:p>
          <a:p>
            <a:pPr marL="274320" indent="-285750">
              <a:lnSpc>
                <a:spcPct val="100000"/>
              </a:lnSpc>
              <a:spcBef>
                <a:spcPts val="600"/>
              </a:spcBef>
              <a:buClr>
                <a:srgbClr val="C00000"/>
              </a:buClr>
              <a:buFont typeface="Wingdings" panose="05000000000000000000" pitchFamily="2" charset="2"/>
              <a:buChar char="Ø"/>
            </a:pPr>
            <a:r>
              <a:rPr lang="en-US" sz="1600" dirty="0" smtClean="0">
                <a:solidFill>
                  <a:schemeClr val="tx1"/>
                </a:solidFill>
                <a:latin typeface="Arial" panose="020B0604020202020204" pitchFamily="34" charset="0"/>
                <a:cs typeface="Arial" panose="020B0604020202020204" pitchFamily="34" charset="0"/>
              </a:rPr>
              <a:t>Bio-resistance evaluation </a:t>
            </a:r>
            <a:r>
              <a:rPr lang="en-US" sz="1600" dirty="0">
                <a:solidFill>
                  <a:schemeClr val="tx1"/>
                </a:solidFill>
                <a:latin typeface="Arial" panose="020B0604020202020204" pitchFamily="34" charset="0"/>
                <a:cs typeface="Arial" panose="020B0604020202020204" pitchFamily="34" charset="0"/>
              </a:rPr>
              <a:t>/ comparison – MWFs</a:t>
            </a:r>
          </a:p>
          <a:p>
            <a:pPr marL="731520" lvl="3" indent="-285750" algn="l">
              <a:spcBef>
                <a:spcPts val="600"/>
              </a:spcBef>
              <a:buClr>
                <a:srgbClr val="C00000"/>
              </a:buClr>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In house Bacteria/Fungus Challenge</a:t>
            </a:r>
          </a:p>
          <a:p>
            <a:pPr marL="731520" lvl="3" indent="-285750" algn="l">
              <a:spcBef>
                <a:spcPts val="600"/>
              </a:spcBef>
              <a:buClr>
                <a:srgbClr val="C00000"/>
              </a:buClr>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In-house Mycobacteria Resistance Challenge</a:t>
            </a:r>
          </a:p>
          <a:p>
            <a:pPr marL="731520" lvl="3" indent="-285750" algn="l">
              <a:spcBef>
                <a:spcPts val="600"/>
              </a:spcBef>
              <a:buClr>
                <a:srgbClr val="C00000"/>
              </a:buClr>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ASTM D 3694 12 day resistance</a:t>
            </a:r>
          </a:p>
          <a:p>
            <a:pPr marL="731520" lvl="3" indent="-285750" algn="l">
              <a:spcBef>
                <a:spcPts val="600"/>
              </a:spcBef>
              <a:buClr>
                <a:srgbClr val="C00000"/>
              </a:buClr>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ASTM E 2275 12 day and 6 week </a:t>
            </a:r>
            <a:r>
              <a:rPr lang="en-US" sz="1400" dirty="0" smtClean="0">
                <a:solidFill>
                  <a:schemeClr val="tx1"/>
                </a:solidFill>
                <a:latin typeface="Arial" panose="020B0604020202020204" pitchFamily="34" charset="0"/>
                <a:cs typeface="Arial" panose="020B0604020202020204" pitchFamily="34" charset="0"/>
              </a:rPr>
              <a:t>resistance</a:t>
            </a:r>
            <a:endParaRPr lang="en-US" sz="1400" dirty="0">
              <a:solidFill>
                <a:schemeClr val="tx1"/>
              </a:solidFill>
              <a:latin typeface="Arial" panose="020B0604020202020204" pitchFamily="34" charset="0"/>
              <a:cs typeface="Arial" panose="020B0604020202020204" pitchFamily="34"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863" y="1318161"/>
            <a:ext cx="3586333" cy="3914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4820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Analytical Capabilities</a:t>
            </a:r>
          </a:p>
        </p:txBody>
      </p:sp>
      <p:sp>
        <p:nvSpPr>
          <p:cNvPr id="9" name="TextBox 8"/>
          <p:cNvSpPr txBox="1"/>
          <p:nvPr/>
        </p:nvSpPr>
        <p:spPr>
          <a:xfrm>
            <a:off x="508001" y="1219199"/>
            <a:ext cx="6715043" cy="3908762"/>
          </a:xfrm>
          <a:prstGeom prst="rect">
            <a:avLst/>
          </a:prstGeom>
          <a:noFill/>
        </p:spPr>
        <p:txBody>
          <a:bodyPr wrap="none" rtlCol="0">
            <a:spAutoFit/>
          </a:bodyPr>
          <a:lstStyle/>
          <a:p>
            <a:pPr marL="285750" indent="-285750">
              <a:spcBef>
                <a:spcPts val="600"/>
              </a:spcBef>
              <a:buClr>
                <a:srgbClr val="C00000"/>
              </a:buClr>
              <a:buFont typeface="Wingdings" panose="05000000000000000000" pitchFamily="2" charset="2"/>
              <a:buChar char="Ø"/>
            </a:pPr>
            <a:r>
              <a:rPr lang="en-US" sz="1600" b="1" dirty="0">
                <a:latin typeface="Arial" panose="020B0604020202020204" pitchFamily="34" charset="0"/>
                <a:cs typeface="Arial" panose="020B0604020202020204" pitchFamily="34" charset="0"/>
              </a:rPr>
              <a:t>Fourier Transform Infrared Spectroscopy (FTIR</a:t>
            </a:r>
            <a:r>
              <a:rPr lang="en-US" sz="1600" b="1" dirty="0" smtClean="0">
                <a:latin typeface="Arial" panose="020B0604020202020204" pitchFamily="34" charset="0"/>
                <a:cs typeface="Arial" panose="020B0604020202020204" pitchFamily="34" charset="0"/>
              </a:rPr>
              <a:t>)</a:t>
            </a:r>
          </a:p>
          <a:p>
            <a:pPr marL="742950" lvl="1" indent="-285750">
              <a:spcBef>
                <a:spcPts val="600"/>
              </a:spcBef>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Identification of residues forming in an operation</a:t>
            </a:r>
          </a:p>
          <a:p>
            <a:pPr marL="742950" lvl="1" indent="-285750">
              <a:spcBef>
                <a:spcPts val="600"/>
              </a:spcBef>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Identification of foreign contaminants in a fluid</a:t>
            </a:r>
          </a:p>
          <a:p>
            <a:pPr marL="742950" lvl="1" indent="-285750">
              <a:spcBef>
                <a:spcPts val="600"/>
              </a:spcBef>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Determination if product components are present</a:t>
            </a:r>
          </a:p>
          <a:p>
            <a:pPr marL="742950" lvl="1" indent="-285750">
              <a:spcBef>
                <a:spcPts val="600"/>
              </a:spcBef>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Determination of fats/fatty material content within straight </a:t>
            </a:r>
            <a:r>
              <a:rPr lang="en-US" sz="1400" dirty="0" smtClean="0">
                <a:latin typeface="Arial" panose="020B0604020202020204" pitchFamily="34" charset="0"/>
                <a:cs typeface="Arial" panose="020B0604020202020204" pitchFamily="34" charset="0"/>
              </a:rPr>
              <a:t>oils</a:t>
            </a:r>
          </a:p>
          <a:p>
            <a:pPr marL="285750" indent="-285750">
              <a:spcBef>
                <a:spcPts val="600"/>
              </a:spcBef>
              <a:buClr>
                <a:srgbClr val="C00000"/>
              </a:buClr>
              <a:buFont typeface="Wingdings" panose="05000000000000000000" pitchFamily="2" charset="2"/>
              <a:buChar char="Ø"/>
            </a:pPr>
            <a:r>
              <a:rPr lang="en-US" sz="1600" b="1" dirty="0">
                <a:latin typeface="Arial" panose="020B0604020202020204" pitchFamily="34" charset="0"/>
                <a:cs typeface="Arial" panose="020B0604020202020204" pitchFamily="34" charset="0"/>
              </a:rPr>
              <a:t>Gas Chromatography (GC)</a:t>
            </a:r>
          </a:p>
          <a:p>
            <a:pPr marL="742950" lvl="1" indent="-285750">
              <a:spcBef>
                <a:spcPts val="600"/>
              </a:spcBef>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Identification of residues forming in an operation</a:t>
            </a:r>
          </a:p>
          <a:p>
            <a:pPr marL="742950" lvl="1" indent="-285750">
              <a:spcBef>
                <a:spcPts val="600"/>
              </a:spcBef>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Identification of foreign contaminants in a fluid</a:t>
            </a:r>
          </a:p>
          <a:p>
            <a:pPr marL="742950" lvl="1" indent="-285750">
              <a:spcBef>
                <a:spcPts val="600"/>
              </a:spcBef>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Determination if product components are present</a:t>
            </a:r>
          </a:p>
          <a:p>
            <a:pPr marL="742950" lvl="1" indent="-285750">
              <a:spcBef>
                <a:spcPts val="600"/>
              </a:spcBef>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Quantification of Fatty Acids and Lube concentration in aqueous samples</a:t>
            </a:r>
          </a:p>
          <a:p>
            <a:pPr marL="285750" indent="-285750">
              <a:spcBef>
                <a:spcPts val="600"/>
              </a:spcBef>
              <a:buClr>
                <a:srgbClr val="C00000"/>
              </a:buClr>
              <a:buFont typeface="Wingdings" panose="05000000000000000000" pitchFamily="2" charset="2"/>
              <a:buChar char="Ø"/>
            </a:pPr>
            <a:r>
              <a:rPr lang="en-US" sz="1600" b="1" dirty="0">
                <a:latin typeface="Arial" panose="020B0604020202020204" pitchFamily="34" charset="0"/>
                <a:cs typeface="Arial" panose="020B0604020202020204" pitchFamily="34" charset="0"/>
              </a:rPr>
              <a:t>High Pressure Liquid Chromatography (HPLC):</a:t>
            </a:r>
          </a:p>
          <a:p>
            <a:pPr marL="742950" lvl="1" indent="-285750">
              <a:spcBef>
                <a:spcPts val="600"/>
              </a:spcBef>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Quantification of bi-metallic corrosion inhibitors present in samples</a:t>
            </a:r>
          </a:p>
          <a:p>
            <a:pPr marL="742950" lvl="1" indent="-285750">
              <a:spcBef>
                <a:spcPts val="600"/>
              </a:spcBef>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Quantification of certain biocides and fungicides present in </a:t>
            </a:r>
            <a:r>
              <a:rPr lang="en-US" sz="1400" dirty="0" smtClean="0">
                <a:latin typeface="Arial" panose="020B0604020202020204" pitchFamily="34" charset="0"/>
                <a:cs typeface="Arial" panose="020B0604020202020204" pitchFamily="34" charset="0"/>
              </a:rPr>
              <a:t>samples</a:t>
            </a:r>
            <a:endParaRPr lang="en-US" sz="1400" dirty="0">
              <a:latin typeface="Arial" panose="020B0604020202020204" pitchFamily="34" charset="0"/>
              <a:cs typeface="Arial" panose="020B0604020202020204"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807" y="1228930"/>
            <a:ext cx="2418943" cy="1209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606" y="2809876"/>
            <a:ext cx="2365583" cy="266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3292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Routine Used Fluid Analysis</a:t>
            </a:r>
            <a:endParaRPr lang="en-US" sz="3200" dirty="0"/>
          </a:p>
        </p:txBody>
      </p:sp>
      <p:sp>
        <p:nvSpPr>
          <p:cNvPr id="3" name="Subtitle 2"/>
          <p:cNvSpPr>
            <a:spLocks noGrp="1"/>
          </p:cNvSpPr>
          <p:nvPr>
            <p:ph type="subTitle" idx="1"/>
          </p:nvPr>
        </p:nvSpPr>
        <p:spPr>
          <a:xfrm>
            <a:off x="2133601" y="1387365"/>
            <a:ext cx="8209808" cy="305313"/>
          </a:xfrm>
        </p:spPr>
        <p:txBody>
          <a:bodyPr/>
          <a:lstStyle/>
          <a:p>
            <a:pPr algn="ctr"/>
            <a:r>
              <a:rPr lang="en-US" sz="2000" b="1" dirty="0" smtClean="0"/>
              <a:t>45,000-50,000 routine </a:t>
            </a:r>
            <a:r>
              <a:rPr lang="en-US" sz="2000" b="1" dirty="0"/>
              <a:t>samples </a:t>
            </a:r>
            <a:r>
              <a:rPr lang="en-US" sz="2000" b="1" dirty="0" smtClean="0"/>
              <a:t>processed annually</a:t>
            </a:r>
            <a:endParaRPr lang="en-US" sz="2000" b="1" dirty="0"/>
          </a:p>
        </p:txBody>
      </p:sp>
      <p:sp>
        <p:nvSpPr>
          <p:cNvPr id="4" name="TextBox 3"/>
          <p:cNvSpPr txBox="1"/>
          <p:nvPr/>
        </p:nvSpPr>
        <p:spPr>
          <a:xfrm>
            <a:off x="2893621" y="2117766"/>
            <a:ext cx="663521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Target </a:t>
            </a:r>
            <a:r>
              <a:rPr lang="en-US" dirty="0" smtClean="0">
                <a:latin typeface="Arial" panose="020B0604020202020204" pitchFamily="34" charset="0"/>
                <a:cs typeface="Arial" panose="020B0604020202020204" pitchFamily="34" charset="0"/>
              </a:rPr>
              <a:t>turn-around-time for </a:t>
            </a:r>
            <a:r>
              <a:rPr lang="en-US" dirty="0">
                <a:latin typeface="Arial" panose="020B0604020202020204" pitchFamily="34" charset="0"/>
                <a:cs typeface="Arial" panose="020B0604020202020204" pitchFamily="34" charset="0"/>
              </a:rPr>
              <a:t>routine samples is 2 business </a:t>
            </a:r>
            <a:r>
              <a:rPr lang="en-US" dirty="0" smtClean="0">
                <a:latin typeface="Arial" panose="020B0604020202020204" pitchFamily="34" charset="0"/>
                <a:cs typeface="Arial" panose="020B0604020202020204" pitchFamily="34" charset="0"/>
              </a:rPr>
              <a:t>days*</a:t>
            </a:r>
            <a:endParaRPr lang="en-US" dirty="0">
              <a:latin typeface="Arial" panose="020B0604020202020204" pitchFamily="34" charset="0"/>
              <a:cs typeface="Arial" panose="020B0604020202020204"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969" y="2736273"/>
            <a:ext cx="4187411" cy="266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09403" y="5878286"/>
            <a:ext cx="4783682" cy="276999"/>
          </a:xfrm>
          <a:prstGeom prst="rect">
            <a:avLst/>
          </a:prstGeom>
          <a:noFill/>
        </p:spPr>
        <p:txBody>
          <a:bodyPr wrap="none" rtlCol="0">
            <a:spAutoFit/>
          </a:bodyPr>
          <a:lstStyle/>
          <a:p>
            <a:r>
              <a:rPr lang="en-US" sz="1200" b="1" dirty="0" smtClean="0">
                <a:solidFill>
                  <a:schemeClr val="bg1"/>
                </a:solidFill>
              </a:rPr>
              <a:t>*From the time we receive the sample until results are reported</a:t>
            </a:r>
            <a:endParaRPr lang="en-US" sz="1200" b="1" dirty="0">
              <a:solidFill>
                <a:schemeClr val="bg1"/>
              </a:solidFill>
            </a:endParaRPr>
          </a:p>
        </p:txBody>
      </p:sp>
    </p:spTree>
    <p:extLst>
      <p:ext uri="{BB962C8B-B14F-4D97-AF65-F5344CB8AC3E}">
        <p14:creationId xmlns:p14="http://schemas.microsoft.com/office/powerpoint/2010/main" val="39456594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LSR (Laboratory Service Report) </a:t>
            </a:r>
            <a:r>
              <a:rPr lang="en-US" sz="3200" dirty="0" smtClean="0"/>
              <a:t>Analysis</a:t>
            </a:r>
            <a:endParaRPr lang="en-US" sz="3200" dirty="0"/>
          </a:p>
        </p:txBody>
      </p:sp>
      <p:sp>
        <p:nvSpPr>
          <p:cNvPr id="3" name="Subtitle 2"/>
          <p:cNvSpPr>
            <a:spLocks noGrp="1"/>
          </p:cNvSpPr>
          <p:nvPr>
            <p:ph type="subTitle" idx="1"/>
          </p:nvPr>
        </p:nvSpPr>
        <p:spPr>
          <a:xfrm>
            <a:off x="482600" y="1524000"/>
            <a:ext cx="4902200" cy="2362200"/>
          </a:xfrm>
        </p:spPr>
        <p:txBody>
          <a:bodyPr/>
          <a:lstStyle/>
          <a:p>
            <a:pPr marL="274320" indent="-274320">
              <a:lnSpc>
                <a:spcPct val="100000"/>
              </a:lnSpc>
              <a:spcBef>
                <a:spcPts val="600"/>
              </a:spcBef>
              <a:spcAft>
                <a:spcPts val="600"/>
              </a:spcAft>
              <a:buClr>
                <a:srgbClr val="C00000"/>
              </a:buClr>
            </a:pPr>
            <a:r>
              <a:rPr lang="en-US" sz="2000" b="1" dirty="0" smtClean="0">
                <a:solidFill>
                  <a:schemeClr val="tx1"/>
                </a:solidFill>
              </a:rPr>
              <a:t>Scope</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Non-routine analysis</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Performed as needed</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Snapshot </a:t>
            </a:r>
            <a:r>
              <a:rPr lang="en-US" dirty="0">
                <a:solidFill>
                  <a:schemeClr val="tx1"/>
                </a:solidFill>
              </a:rPr>
              <a:t>of current </a:t>
            </a:r>
            <a:r>
              <a:rPr lang="en-US" dirty="0" smtClean="0">
                <a:solidFill>
                  <a:schemeClr val="tx1"/>
                </a:solidFill>
              </a:rPr>
              <a:t>condition</a:t>
            </a:r>
          </a:p>
          <a:p>
            <a:pPr marL="731520" lvl="2" indent="-285750" algn="l">
              <a:spcBef>
                <a:spcPts val="600"/>
              </a:spcBef>
              <a:spcAft>
                <a:spcPts val="600"/>
              </a:spcAft>
              <a:buClr>
                <a:srgbClr val="C00000"/>
              </a:buClr>
              <a:buFont typeface="Arial" panose="020B0604020202020204" pitchFamily="34" charset="0"/>
              <a:buChar char="−"/>
            </a:pPr>
            <a:r>
              <a:rPr lang="en-US" sz="1600" dirty="0" smtClean="0">
                <a:solidFill>
                  <a:schemeClr val="tx1"/>
                </a:solidFill>
                <a:latin typeface="Arial" panose="020B0604020202020204" pitchFamily="34" charset="0"/>
                <a:cs typeface="Arial" panose="020B0604020202020204" pitchFamily="34" charset="0"/>
              </a:rPr>
              <a:t>Not a trend </a:t>
            </a:r>
            <a:r>
              <a:rPr lang="en-US" sz="1600" dirty="0">
                <a:solidFill>
                  <a:schemeClr val="tx1"/>
                </a:solidFill>
                <a:latin typeface="Arial" panose="020B0604020202020204" pitchFamily="34" charset="0"/>
                <a:cs typeface="Arial" panose="020B0604020202020204" pitchFamily="34" charset="0"/>
              </a:rPr>
              <a:t>analysis</a:t>
            </a:r>
          </a:p>
          <a:p>
            <a:pPr marL="274320" indent="-274320">
              <a:lnSpc>
                <a:spcPct val="100000"/>
              </a:lnSpc>
              <a:spcBef>
                <a:spcPts val="600"/>
              </a:spcBef>
              <a:spcAft>
                <a:spcPts val="600"/>
              </a:spcAft>
              <a:buClr>
                <a:srgbClr val="C00000"/>
              </a:buClr>
              <a:buFont typeface="Wingdings" panose="05000000000000000000" pitchFamily="2" charset="2"/>
              <a:buChar char="Ø"/>
            </a:pPr>
            <a:endParaRPr lang="en-US" dirty="0" smtClean="0">
              <a:solidFill>
                <a:schemeClr val="tx1"/>
              </a:solidFill>
            </a:endParaRPr>
          </a:p>
        </p:txBody>
      </p:sp>
      <p:sp>
        <p:nvSpPr>
          <p:cNvPr id="4" name="TextBox 3"/>
          <p:cNvSpPr txBox="1"/>
          <p:nvPr/>
        </p:nvSpPr>
        <p:spPr>
          <a:xfrm>
            <a:off x="5384800" y="1447800"/>
            <a:ext cx="6400800" cy="2923877"/>
          </a:xfrm>
          <a:prstGeom prst="rect">
            <a:avLst/>
          </a:prstGeom>
          <a:noFill/>
        </p:spPr>
        <p:txBody>
          <a:bodyPr wrap="square" rtlCol="0">
            <a:spAutoFit/>
          </a:bodyPr>
          <a:lstStyle/>
          <a:p>
            <a:pPr marL="274320" indent="-274320">
              <a:spcBef>
                <a:spcPts val="600"/>
              </a:spcBef>
              <a:spcAft>
                <a:spcPts val="600"/>
              </a:spcAft>
              <a:buClr>
                <a:srgbClr val="C00000"/>
              </a:buClr>
            </a:pPr>
            <a:r>
              <a:rPr lang="en-US" sz="2000" b="1" dirty="0">
                <a:latin typeface="Arial" panose="020B0604020202020204" pitchFamily="34" charset="0"/>
                <a:cs typeface="Arial" panose="020B0604020202020204" pitchFamily="34" charset="0"/>
              </a:rPr>
              <a:t>Benefits</a:t>
            </a:r>
          </a:p>
          <a:p>
            <a:pPr marL="274320" indent="-274320">
              <a:spcBef>
                <a:spcPts val="600"/>
              </a:spcBef>
              <a:spcAft>
                <a:spcPts val="600"/>
              </a:spcAft>
              <a:buClr>
                <a:srgbClr val="C00000"/>
              </a:buClr>
              <a:buFont typeface="Wingdings" panose="05000000000000000000" pitchFamily="2" charset="2"/>
              <a:buChar char="Ø"/>
            </a:pPr>
            <a:r>
              <a:rPr lang="en-US" dirty="0">
                <a:latin typeface="Arial" panose="020B0604020202020204" pitchFamily="34" charset="0"/>
                <a:cs typeface="Arial" panose="020B0604020202020204" pitchFamily="34" charset="0"/>
              </a:rPr>
              <a:t>Aids root-cause </a:t>
            </a:r>
            <a:r>
              <a:rPr lang="en-US" dirty="0" smtClean="0">
                <a:latin typeface="Arial" panose="020B0604020202020204" pitchFamily="34" charset="0"/>
                <a:cs typeface="Arial" panose="020B0604020202020204" pitchFamily="34" charset="0"/>
              </a:rPr>
              <a:t>investigations</a:t>
            </a:r>
          </a:p>
          <a:p>
            <a:pPr marL="274320" indent="-274320">
              <a:spcBef>
                <a:spcPts val="600"/>
              </a:spcBef>
              <a:spcAft>
                <a:spcPts val="600"/>
              </a:spcAft>
              <a:buClr>
                <a:srgbClr val="C00000"/>
              </a:buClr>
              <a:buFont typeface="Wingdings" panose="05000000000000000000" pitchFamily="2" charset="2"/>
              <a:buChar char="Ø"/>
            </a:pPr>
            <a:r>
              <a:rPr lang="en-US" dirty="0" smtClean="0">
                <a:latin typeface="Arial" panose="020B0604020202020204" pitchFamily="34" charset="0"/>
                <a:cs typeface="Arial" panose="020B0604020202020204" pitchFamily="34" charset="0"/>
              </a:rPr>
              <a:t>Helps </a:t>
            </a:r>
            <a:r>
              <a:rPr lang="en-US" dirty="0">
                <a:latin typeface="Arial" panose="020B0604020202020204" pitchFamily="34" charset="0"/>
                <a:cs typeface="Arial" panose="020B0604020202020204" pitchFamily="34" charset="0"/>
              </a:rPr>
              <a:t>determine corrective actions</a:t>
            </a:r>
          </a:p>
          <a:p>
            <a:pPr marL="274320" indent="-274320">
              <a:spcBef>
                <a:spcPts val="600"/>
              </a:spcBef>
              <a:spcAft>
                <a:spcPts val="600"/>
              </a:spcAft>
              <a:buClr>
                <a:srgbClr val="C00000"/>
              </a:buClr>
              <a:buFont typeface="Wingdings" panose="05000000000000000000" pitchFamily="2" charset="2"/>
              <a:buChar char="Ø"/>
            </a:pPr>
            <a:r>
              <a:rPr lang="en-US" dirty="0" smtClean="0">
                <a:latin typeface="Arial" panose="020B0604020202020204" pitchFamily="34" charset="0"/>
                <a:cs typeface="Arial" panose="020B0604020202020204" pitchFamily="34" charset="0"/>
              </a:rPr>
              <a:t>Product </a:t>
            </a:r>
            <a:r>
              <a:rPr lang="en-US" dirty="0">
                <a:latin typeface="Arial" panose="020B0604020202020204" pitchFamily="34" charset="0"/>
                <a:cs typeface="Arial" panose="020B0604020202020204" pitchFamily="34" charset="0"/>
              </a:rPr>
              <a:t>properties </a:t>
            </a:r>
            <a:r>
              <a:rPr lang="en-US" dirty="0" smtClean="0">
                <a:latin typeface="Arial" panose="020B0604020202020204" pitchFamily="34" charset="0"/>
                <a:cs typeface="Arial" panose="020B0604020202020204" pitchFamily="34" charset="0"/>
              </a:rPr>
              <a:t>testing</a:t>
            </a:r>
          </a:p>
          <a:p>
            <a:pPr marL="742950" lvl="1" indent="-285750">
              <a:spcBef>
                <a:spcPts val="600"/>
              </a:spcBef>
              <a:spcAft>
                <a:spcPts val="600"/>
              </a:spcAft>
              <a:buClr>
                <a:srgbClr val="C00000"/>
              </a:buClr>
              <a:buFont typeface="Arial" panose="020B0604020202020204" pitchFamily="34" charset="0"/>
              <a:buChar char="−"/>
            </a:pPr>
            <a:r>
              <a:rPr lang="en-US" sz="1600" dirty="0" smtClean="0">
                <a:latin typeface="Arial" panose="020B0604020202020204" pitchFamily="34" charset="0"/>
                <a:cs typeface="Arial" panose="020B0604020202020204" pitchFamily="34" charset="0"/>
              </a:rPr>
              <a:t>Supports </a:t>
            </a:r>
            <a:r>
              <a:rPr lang="en-US" sz="1600" dirty="0">
                <a:latin typeface="Arial" panose="020B0604020202020204" pitchFamily="34" charset="0"/>
                <a:cs typeface="Arial" panose="020B0604020202020204" pitchFamily="34" charset="0"/>
              </a:rPr>
              <a:t>efforts to achieve new business</a:t>
            </a:r>
          </a:p>
          <a:p>
            <a:pPr marL="274320" indent="-274320">
              <a:spcBef>
                <a:spcPts val="600"/>
              </a:spcBef>
              <a:spcAft>
                <a:spcPts val="600"/>
              </a:spcAft>
              <a:buClr>
                <a:srgbClr val="C00000"/>
              </a:buClr>
              <a:buFont typeface="Wingdings" panose="05000000000000000000" pitchFamily="2" charset="2"/>
              <a:buChar char="Ø"/>
            </a:pPr>
            <a:r>
              <a:rPr lang="en-US" dirty="0" smtClean="0">
                <a:latin typeface="Arial" panose="020B0604020202020204" pitchFamily="34" charset="0"/>
                <a:cs typeface="Arial" panose="020B0604020202020204" pitchFamily="34" charset="0"/>
              </a:rPr>
              <a:t>Competitive analysis</a:t>
            </a:r>
          </a:p>
          <a:p>
            <a:pPr marL="742950" lvl="1" indent="-285750">
              <a:spcBef>
                <a:spcPts val="600"/>
              </a:spcBef>
              <a:spcAft>
                <a:spcPts val="600"/>
              </a:spcAft>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W</a:t>
            </a:r>
            <a:r>
              <a:rPr lang="en-US" sz="1600" dirty="0" smtClean="0">
                <a:latin typeface="Arial" panose="020B0604020202020204" pitchFamily="34" charset="0"/>
                <a:cs typeface="Arial" panose="020B0604020202020204" pitchFamily="34" charset="0"/>
              </a:rPr>
              <a:t>hen </a:t>
            </a:r>
            <a:r>
              <a:rPr lang="en-US" sz="1600" dirty="0">
                <a:latin typeface="Arial" panose="020B0604020202020204" pitchFamily="34" charset="0"/>
                <a:cs typeface="Arial" panose="020B0604020202020204" pitchFamily="34" charset="0"/>
              </a:rPr>
              <a:t>a competitor’s product offers a unique </a:t>
            </a:r>
            <a:r>
              <a:rPr lang="en-US" sz="1600" dirty="0" smtClean="0">
                <a:latin typeface="Arial" panose="020B0604020202020204" pitchFamily="34" charset="0"/>
                <a:cs typeface="Arial" panose="020B0604020202020204" pitchFamily="34" charset="0"/>
              </a:rPr>
              <a:t>benefit</a:t>
            </a:r>
          </a:p>
        </p:txBody>
      </p:sp>
    </p:spTree>
    <p:extLst>
      <p:ext uri="{BB962C8B-B14F-4D97-AF65-F5344CB8AC3E}">
        <p14:creationId xmlns:p14="http://schemas.microsoft.com/office/powerpoint/2010/main" val="295433724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03199" y="3319002"/>
            <a:ext cx="11244276" cy="1061091"/>
          </a:xfrm>
        </p:spPr>
        <p:txBody>
          <a:bodyPr/>
          <a:lstStyle/>
          <a:p>
            <a:r>
              <a:rPr lang="en-US" sz="3200" dirty="0" smtClean="0">
                <a:solidFill>
                  <a:schemeClr val="bg1"/>
                </a:solidFill>
              </a:rPr>
              <a:t>Castrol Machining Center</a:t>
            </a:r>
            <a:endParaRPr lang="en-US" sz="3200" dirty="0">
              <a:solidFill>
                <a:schemeClr val="bg1"/>
              </a:solidFill>
            </a:endParaRPr>
          </a:p>
        </p:txBody>
      </p:sp>
    </p:spTree>
    <p:custDataLst>
      <p:tags r:id="rId1"/>
    </p:custDataLst>
    <p:extLst>
      <p:ext uri="{BB962C8B-B14F-4D97-AF65-F5344CB8AC3E}">
        <p14:creationId xmlns:p14="http://schemas.microsoft.com/office/powerpoint/2010/main" val="3680478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Machining Test Center</a:t>
            </a:r>
            <a:endParaRPr lang="en-US" sz="3200" dirty="0"/>
          </a:p>
        </p:txBody>
      </p:sp>
      <p:sp>
        <p:nvSpPr>
          <p:cNvPr id="3" name="Subtitle 2"/>
          <p:cNvSpPr>
            <a:spLocks noGrp="1"/>
          </p:cNvSpPr>
          <p:nvPr>
            <p:ph type="subTitle" idx="1"/>
          </p:nvPr>
        </p:nvSpPr>
        <p:spPr>
          <a:xfrm>
            <a:off x="493408" y="1487556"/>
            <a:ext cx="5816600" cy="2990712"/>
          </a:xfrm>
        </p:spPr>
        <p:txBody>
          <a:bodyPr/>
          <a:lstStyle/>
          <a:p>
            <a:pPr marL="285750" indent="-285750">
              <a:lnSpc>
                <a:spcPct val="100000"/>
              </a:lnSpc>
              <a:spcBef>
                <a:spcPts val="600"/>
              </a:spcBef>
              <a:spcAft>
                <a:spcPts val="600"/>
              </a:spcAft>
              <a:buClr>
                <a:srgbClr val="C00000"/>
              </a:buClr>
              <a:buFont typeface="Wingdings" panose="05000000000000000000" pitchFamily="2" charset="2"/>
              <a:buChar char="Ø"/>
            </a:pPr>
            <a:r>
              <a:rPr lang="en-US" altLang="en-US" dirty="0">
                <a:solidFill>
                  <a:schemeClr val="tx1"/>
                </a:solidFill>
                <a:latin typeface="Arial" panose="020B0604020202020204" pitchFamily="34" charset="0"/>
                <a:cs typeface="Arial" panose="020B0604020202020204" pitchFamily="34" charset="0"/>
              </a:rPr>
              <a:t>Located at the BP/Castrol facility in Naperville, IL (USA</a:t>
            </a:r>
            <a:r>
              <a:rPr lang="en-US" altLang="en-US" dirty="0" smtClean="0">
                <a:solidFill>
                  <a:schemeClr val="tx1"/>
                </a:solidFill>
                <a:latin typeface="Arial" panose="020B0604020202020204" pitchFamily="34" charset="0"/>
                <a:cs typeface="Arial" panose="020B0604020202020204" pitchFamily="34" charset="0"/>
              </a:rPr>
              <a:t>)</a:t>
            </a:r>
            <a:endParaRPr lang="en-US" altLang="en-US"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600"/>
              </a:spcBef>
              <a:spcAft>
                <a:spcPts val="600"/>
              </a:spcAft>
              <a:buClr>
                <a:srgbClr val="C00000"/>
              </a:buClr>
              <a:buFont typeface="Wingdings" panose="05000000000000000000" pitchFamily="2" charset="2"/>
              <a:buChar char="Ø"/>
            </a:pPr>
            <a:r>
              <a:rPr lang="en-GB" altLang="en-US" dirty="0">
                <a:solidFill>
                  <a:schemeClr val="tx1"/>
                </a:solidFill>
                <a:latin typeface="Arial" panose="020B0604020202020204" pitchFamily="34" charset="0"/>
                <a:cs typeface="Arial" panose="020B0604020202020204" pitchFamily="34" charset="0"/>
              </a:rPr>
              <a:t>Castrol has a dedicated workshop with a </a:t>
            </a:r>
            <a:r>
              <a:rPr lang="en-GB" altLang="en-US" b="1" dirty="0">
                <a:solidFill>
                  <a:schemeClr val="tx1"/>
                </a:solidFill>
                <a:latin typeface="Arial" panose="020B0604020202020204" pitchFamily="34" charset="0"/>
                <a:cs typeface="Arial" panose="020B0604020202020204" pitchFamily="34" charset="0"/>
              </a:rPr>
              <a:t>CNC machining center</a:t>
            </a:r>
            <a:r>
              <a:rPr lang="en-GB" altLang="en-US" dirty="0">
                <a:solidFill>
                  <a:schemeClr val="tx1"/>
                </a:solidFill>
                <a:latin typeface="Arial" panose="020B0604020202020204" pitchFamily="34" charset="0"/>
                <a:cs typeface="Arial" panose="020B0604020202020204" pitchFamily="34" charset="0"/>
              </a:rPr>
              <a:t> and </a:t>
            </a:r>
            <a:r>
              <a:rPr lang="en-GB" altLang="en-US" b="1" dirty="0">
                <a:solidFill>
                  <a:schemeClr val="tx1"/>
                </a:solidFill>
                <a:latin typeface="Arial" panose="020B0604020202020204" pitchFamily="34" charset="0"/>
                <a:cs typeface="Arial" panose="020B0604020202020204" pitchFamily="34" charset="0"/>
              </a:rPr>
              <a:t>CNC lathe</a:t>
            </a:r>
            <a:r>
              <a:rPr lang="en-GB" altLang="en-US" dirty="0">
                <a:solidFill>
                  <a:schemeClr val="tx1"/>
                </a:solidFill>
                <a:latin typeface="Arial" panose="020B0604020202020204" pitchFamily="34" charset="0"/>
                <a:cs typeface="Arial" panose="020B0604020202020204" pitchFamily="34" charset="0"/>
              </a:rPr>
              <a:t> plus associated measuring </a:t>
            </a:r>
            <a:r>
              <a:rPr lang="en-GB" altLang="en-US" dirty="0" smtClean="0">
                <a:solidFill>
                  <a:schemeClr val="tx1"/>
                </a:solidFill>
                <a:latin typeface="Arial" panose="020B0604020202020204" pitchFamily="34" charset="0"/>
                <a:cs typeface="Arial" panose="020B0604020202020204" pitchFamily="34" charset="0"/>
              </a:rPr>
              <a:t>equipment</a:t>
            </a:r>
            <a:endParaRPr lang="en-GB" altLang="en-US"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600"/>
              </a:spcBef>
              <a:spcAft>
                <a:spcPts val="600"/>
              </a:spcAft>
              <a:buClr>
                <a:srgbClr val="C00000"/>
              </a:buClr>
              <a:buFont typeface="Wingdings" panose="05000000000000000000" pitchFamily="2" charset="2"/>
              <a:buChar char="Ø"/>
            </a:pPr>
            <a:r>
              <a:rPr lang="en-GB" altLang="en-US" dirty="0">
                <a:solidFill>
                  <a:schemeClr val="tx1"/>
                </a:solidFill>
                <a:latin typeface="Arial" panose="020B0604020202020204" pitchFamily="34" charset="0"/>
                <a:cs typeface="Arial" panose="020B0604020202020204" pitchFamily="34" charset="0"/>
              </a:rPr>
              <a:t>The center is available to Castrol business units and customers </a:t>
            </a:r>
            <a:r>
              <a:rPr lang="en-GB" altLang="en-US" dirty="0" smtClean="0">
                <a:solidFill>
                  <a:schemeClr val="tx1"/>
                </a:solidFill>
                <a:latin typeface="Arial" panose="020B0604020202020204" pitchFamily="34" charset="0"/>
                <a:cs typeface="Arial" panose="020B0604020202020204" pitchFamily="34" charset="0"/>
              </a:rPr>
              <a:t>worldwide</a:t>
            </a:r>
            <a:endParaRPr lang="en-US" altLang="en-US" dirty="0">
              <a:solidFill>
                <a:schemeClr val="tx1"/>
              </a:solidFill>
              <a:latin typeface="Arial" panose="020B0604020202020204" pitchFamily="34" charset="0"/>
              <a:cs typeface="Arial" panose="020B0604020202020204" pitchFamily="34" charset="0"/>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8336" y="3453363"/>
            <a:ext cx="2124981" cy="158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009" y="1258290"/>
            <a:ext cx="2427817" cy="172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4322" y="1441732"/>
            <a:ext cx="2627996" cy="133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7682" y="3693364"/>
            <a:ext cx="2884636" cy="1385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74751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Machining </a:t>
            </a:r>
            <a:r>
              <a:rPr lang="en-US" sz="3200" dirty="0"/>
              <a:t>Test </a:t>
            </a:r>
            <a:r>
              <a:rPr lang="en-US" sz="3200" dirty="0" smtClean="0"/>
              <a:t>Center - Capabilities</a:t>
            </a:r>
            <a:endParaRPr lang="en-US" sz="3200" dirty="0"/>
          </a:p>
        </p:txBody>
      </p:sp>
      <p:sp>
        <p:nvSpPr>
          <p:cNvPr id="4" name="TextBox 3"/>
          <p:cNvSpPr txBox="1"/>
          <p:nvPr/>
        </p:nvSpPr>
        <p:spPr>
          <a:xfrm>
            <a:off x="538265" y="1171545"/>
            <a:ext cx="4926349"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What does the machining center offer?</a:t>
            </a:r>
          </a:p>
        </p:txBody>
      </p:sp>
      <p:sp>
        <p:nvSpPr>
          <p:cNvPr id="5" name="TextBox 4"/>
          <p:cNvSpPr txBox="1"/>
          <p:nvPr/>
        </p:nvSpPr>
        <p:spPr>
          <a:xfrm>
            <a:off x="568528" y="1676401"/>
            <a:ext cx="6096000" cy="923330"/>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It gives </a:t>
            </a:r>
            <a:r>
              <a:rPr lang="en-US" dirty="0">
                <a:latin typeface="Arial" panose="020B0604020202020204" pitchFamily="34" charset="0"/>
                <a:cs typeface="Arial" panose="020B0604020202020204" pitchFamily="34" charset="0"/>
              </a:rPr>
              <a:t>us the capability to run metal cutting trials in a controlled environment with the flexibility to reproduce customer machining </a:t>
            </a:r>
            <a:r>
              <a:rPr lang="en-US" dirty="0" smtClean="0">
                <a:latin typeface="Arial" panose="020B0604020202020204" pitchFamily="34" charset="0"/>
                <a:cs typeface="Arial" panose="020B0604020202020204" pitchFamily="34" charset="0"/>
              </a:rPr>
              <a:t>systems</a:t>
            </a: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584201" y="3398998"/>
            <a:ext cx="3759362"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What does this data provide?</a:t>
            </a:r>
          </a:p>
        </p:txBody>
      </p:sp>
      <p:sp>
        <p:nvSpPr>
          <p:cNvPr id="7" name="TextBox 6"/>
          <p:cNvSpPr txBox="1"/>
          <p:nvPr/>
        </p:nvSpPr>
        <p:spPr>
          <a:xfrm>
            <a:off x="568528" y="3944035"/>
            <a:ext cx="568960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Effective measure of the performance of MWF in ‘real world’ cutting </a:t>
            </a:r>
            <a:r>
              <a:rPr lang="en-US" dirty="0" smtClean="0">
                <a:latin typeface="Arial" panose="020B0604020202020204" pitchFamily="34" charset="0"/>
                <a:cs typeface="Arial" panose="020B0604020202020204" pitchFamily="34" charset="0"/>
              </a:rPr>
              <a:t>operations</a:t>
            </a:r>
            <a:endParaRPr lang="en-US" dirty="0">
              <a:latin typeface="Arial" panose="020B0604020202020204" pitchFamily="34" charset="0"/>
              <a:cs typeface="Arial" panose="020B0604020202020204" pitchFamily="34" charset="0"/>
            </a:endParaRPr>
          </a:p>
        </p:txBody>
      </p:sp>
      <p:pic>
        <p:nvPicPr>
          <p:cNvPr id="8" name="Picture 4" descr="C:\Users\wilspg\Pictures\Finish Tool clo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1200729"/>
            <a:ext cx="3433232" cy="193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Users\wilspg\Pictures\Machine center pictures\DSCF05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286" y="3459181"/>
            <a:ext cx="3332260" cy="161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772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smtClean="0"/>
              <a:t>Impact on Productivity, Quality &amp; Tool Life</a:t>
            </a:r>
            <a:endParaRPr lang="en-US" sz="2800" dirty="0"/>
          </a:p>
        </p:txBody>
      </p:sp>
      <p:sp>
        <p:nvSpPr>
          <p:cNvPr id="4" name="Rectangle 3"/>
          <p:cNvSpPr txBox="1">
            <a:spLocks noChangeArrowheads="1"/>
          </p:cNvSpPr>
          <p:nvPr/>
        </p:nvSpPr>
        <p:spPr bwMode="auto">
          <a:xfrm>
            <a:off x="584201" y="1179843"/>
            <a:ext cx="10782404" cy="429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lvl1pPr marL="177800" indent="-177800" algn="l" rtl="0" eaLnBrk="0" fontAlgn="base" hangingPunct="0">
              <a:lnSpc>
                <a:spcPct val="90000"/>
              </a:lnSpc>
              <a:spcBef>
                <a:spcPct val="60000"/>
              </a:spcBef>
              <a:spcAft>
                <a:spcPct val="0"/>
              </a:spcAft>
              <a:buChar char="•"/>
              <a:defRPr sz="2000">
                <a:solidFill>
                  <a:srgbClr val="000000"/>
                </a:solidFill>
                <a:latin typeface="+mn-lt"/>
                <a:ea typeface="+mn-ea"/>
                <a:cs typeface="+mn-cs"/>
              </a:defRPr>
            </a:lvl1pPr>
            <a:lvl2pPr marL="344488" indent="-157163" algn="l" rtl="0" eaLnBrk="0" fontAlgn="base" hangingPunct="0">
              <a:lnSpc>
                <a:spcPct val="90000"/>
              </a:lnSpc>
              <a:spcBef>
                <a:spcPct val="30000"/>
              </a:spcBef>
              <a:spcAft>
                <a:spcPct val="0"/>
              </a:spcAft>
              <a:buChar char="–"/>
              <a:defRPr>
                <a:solidFill>
                  <a:schemeClr val="tx1"/>
                </a:solidFill>
                <a:latin typeface="+mn-lt"/>
              </a:defRPr>
            </a:lvl2pPr>
            <a:lvl3pPr marL="534988" indent="-177800" algn="l" rtl="0" eaLnBrk="0" fontAlgn="base" hangingPunct="0">
              <a:lnSpc>
                <a:spcPct val="90000"/>
              </a:lnSpc>
              <a:spcBef>
                <a:spcPct val="20000"/>
              </a:spcBef>
              <a:spcAft>
                <a:spcPct val="0"/>
              </a:spcAft>
              <a:buChar char="•"/>
              <a:defRPr sz="1600">
                <a:solidFill>
                  <a:schemeClr val="tx1"/>
                </a:solidFill>
                <a:latin typeface="+mn-lt"/>
              </a:defRPr>
            </a:lvl3pPr>
            <a:lvl4pPr marL="714375" indent="-168275" algn="l" rtl="0" eaLnBrk="0" fontAlgn="base" hangingPunct="0">
              <a:lnSpc>
                <a:spcPct val="90000"/>
              </a:lnSpc>
              <a:spcBef>
                <a:spcPct val="10000"/>
              </a:spcBef>
              <a:spcAft>
                <a:spcPct val="0"/>
              </a:spcAft>
              <a:buChar char="–"/>
              <a:defRPr sz="1400">
                <a:solidFill>
                  <a:schemeClr val="tx1"/>
                </a:solidFill>
                <a:latin typeface="+mn-lt"/>
              </a:defRPr>
            </a:lvl4pPr>
            <a:lvl5pPr marL="892175" indent="-155575" algn="l" rtl="0" eaLnBrk="0" fontAlgn="base" hangingPunct="0">
              <a:lnSpc>
                <a:spcPct val="90000"/>
              </a:lnSpc>
              <a:spcBef>
                <a:spcPct val="10000"/>
              </a:spcBef>
              <a:spcAft>
                <a:spcPct val="0"/>
              </a:spcAft>
              <a:buChar char="»"/>
              <a:defRPr sz="1400">
                <a:solidFill>
                  <a:schemeClr val="tx1"/>
                </a:solidFill>
                <a:latin typeface="+mn-lt"/>
              </a:defRPr>
            </a:lvl5pPr>
            <a:lvl6pPr marL="1349375" indent="-155575" algn="l" rtl="0" fontAlgn="base">
              <a:lnSpc>
                <a:spcPct val="90000"/>
              </a:lnSpc>
              <a:spcBef>
                <a:spcPct val="10000"/>
              </a:spcBef>
              <a:spcAft>
                <a:spcPct val="0"/>
              </a:spcAft>
              <a:buChar char="»"/>
              <a:defRPr sz="1400">
                <a:solidFill>
                  <a:schemeClr val="tx1"/>
                </a:solidFill>
                <a:latin typeface="+mn-lt"/>
              </a:defRPr>
            </a:lvl6pPr>
            <a:lvl7pPr marL="1806575" indent="-155575" algn="l" rtl="0" fontAlgn="base">
              <a:lnSpc>
                <a:spcPct val="90000"/>
              </a:lnSpc>
              <a:spcBef>
                <a:spcPct val="10000"/>
              </a:spcBef>
              <a:spcAft>
                <a:spcPct val="0"/>
              </a:spcAft>
              <a:buChar char="»"/>
              <a:defRPr sz="1400">
                <a:solidFill>
                  <a:schemeClr val="tx1"/>
                </a:solidFill>
                <a:latin typeface="+mn-lt"/>
              </a:defRPr>
            </a:lvl7pPr>
            <a:lvl8pPr marL="2263775" indent="-155575" algn="l" rtl="0" fontAlgn="base">
              <a:lnSpc>
                <a:spcPct val="90000"/>
              </a:lnSpc>
              <a:spcBef>
                <a:spcPct val="10000"/>
              </a:spcBef>
              <a:spcAft>
                <a:spcPct val="0"/>
              </a:spcAft>
              <a:buChar char="»"/>
              <a:defRPr sz="1400">
                <a:solidFill>
                  <a:schemeClr val="tx1"/>
                </a:solidFill>
                <a:latin typeface="+mn-lt"/>
              </a:defRPr>
            </a:lvl8pPr>
            <a:lvl9pPr marL="2720975" indent="-155575" algn="l" rtl="0" fontAlgn="base">
              <a:lnSpc>
                <a:spcPct val="90000"/>
              </a:lnSpc>
              <a:spcBef>
                <a:spcPct val="10000"/>
              </a:spcBef>
              <a:spcAft>
                <a:spcPct val="0"/>
              </a:spcAft>
              <a:buChar char="»"/>
              <a:defRPr sz="1400">
                <a:solidFill>
                  <a:schemeClr val="tx1"/>
                </a:solidFill>
                <a:latin typeface="+mn-lt"/>
              </a:defRPr>
            </a:lvl9pPr>
          </a:lstStyle>
          <a:p>
            <a:pPr marL="274320" indent="-274320">
              <a:lnSpc>
                <a:spcPct val="100000"/>
              </a:lnSpc>
              <a:spcBef>
                <a:spcPts val="600"/>
              </a:spcBef>
              <a:spcAft>
                <a:spcPts val="0"/>
              </a:spcAft>
              <a:buClr>
                <a:srgbClr val="C00000"/>
              </a:buClr>
              <a:buFont typeface="Wingdings" panose="05000000000000000000" pitchFamily="2" charset="2"/>
              <a:buChar char="Ø"/>
              <a:defRPr/>
            </a:pPr>
            <a:r>
              <a:rPr kumimoji="0" lang="en-GB" sz="1800" b="1" i="0" u="none" strike="noStrike" kern="0" cap="none" spc="0" normalizeH="0" baseline="0" noProof="0" dirty="0" smtClean="0">
                <a:ln>
                  <a:noFill/>
                </a:ln>
                <a:solidFill>
                  <a:srgbClr val="000000"/>
                </a:solidFill>
                <a:effectLst/>
                <a:uLnTx/>
                <a:uFillTx/>
                <a:latin typeface="Arial"/>
                <a:ea typeface="+mn-ea"/>
                <a:cs typeface="+mn-cs"/>
              </a:rPr>
              <a:t>Overall</a:t>
            </a:r>
            <a:r>
              <a:rPr kumimoji="0" lang="en-GB" sz="1800" b="1" i="0" u="none" strike="noStrike" kern="0" cap="none" spc="0" normalizeH="0" noProof="0" dirty="0" smtClean="0">
                <a:ln>
                  <a:noFill/>
                </a:ln>
                <a:solidFill>
                  <a:srgbClr val="000000"/>
                </a:solidFill>
                <a:effectLst/>
                <a:uLnTx/>
                <a:uFillTx/>
                <a:latin typeface="Arial"/>
                <a:ea typeface="+mn-ea"/>
                <a:cs typeface="+mn-cs"/>
              </a:rPr>
              <a:t> Equipment Effectiveness</a:t>
            </a:r>
            <a:r>
              <a:rPr kumimoji="0" lang="en-GB" sz="1800" b="1" i="0" u="none" strike="noStrike" kern="0" cap="none" spc="0" normalizeH="0" baseline="0" noProof="0" dirty="0" smtClean="0">
                <a:ln>
                  <a:noFill/>
                </a:ln>
                <a:solidFill>
                  <a:srgbClr val="000000"/>
                </a:solidFill>
                <a:effectLst/>
                <a:uLnTx/>
                <a:uFillTx/>
                <a:latin typeface="Arial"/>
                <a:ea typeface="+mn-ea"/>
                <a:cs typeface="+mn-cs"/>
              </a:rPr>
              <a:t> (Availability x Performance x Quality)</a:t>
            </a:r>
          </a:p>
          <a:p>
            <a:pPr marL="464820" lvl="2" indent="-274320" eaLnBrk="1" hangingPunct="1">
              <a:lnSpc>
                <a:spcPct val="100000"/>
              </a:lnSpc>
              <a:spcBef>
                <a:spcPts val="600"/>
              </a:spcBef>
              <a:spcAft>
                <a:spcPts val="0"/>
              </a:spcAft>
              <a:buClr>
                <a:srgbClr val="C00000"/>
              </a:buClr>
              <a:buFont typeface="Arial" panose="020B0604020202020204" pitchFamily="34" charset="0"/>
              <a:buChar char="−"/>
              <a:defRPr/>
            </a:pPr>
            <a:r>
              <a:rPr kumimoji="0" lang="en-GB" b="0" i="0" u="none" strike="noStrike" kern="0" cap="none" spc="0" normalizeH="0" baseline="0" noProof="0" dirty="0" smtClean="0">
                <a:ln>
                  <a:noFill/>
                </a:ln>
                <a:solidFill>
                  <a:srgbClr val="000000"/>
                </a:solidFill>
                <a:effectLst/>
                <a:uLnTx/>
                <a:uFillTx/>
                <a:latin typeface="Arial"/>
              </a:rPr>
              <a:t>Increased Cycle Speed</a:t>
            </a:r>
          </a:p>
          <a:p>
            <a:pPr marL="464820" lvl="2" indent="-274320" eaLnBrk="1" hangingPunct="1">
              <a:lnSpc>
                <a:spcPct val="100000"/>
              </a:lnSpc>
              <a:spcBef>
                <a:spcPts val="600"/>
              </a:spcBef>
              <a:spcAft>
                <a:spcPts val="0"/>
              </a:spcAft>
              <a:buClr>
                <a:srgbClr val="C00000"/>
              </a:buClr>
              <a:buFont typeface="Arial" panose="020B0604020202020204" pitchFamily="34" charset="0"/>
              <a:buChar char="−"/>
              <a:defRPr/>
            </a:pPr>
            <a:r>
              <a:rPr kumimoji="0" lang="en-GB" b="0" i="0" u="none" strike="noStrike" kern="0" cap="none" spc="0" normalizeH="0" baseline="0" noProof="0" dirty="0" smtClean="0">
                <a:ln>
                  <a:noFill/>
                </a:ln>
                <a:solidFill>
                  <a:srgbClr val="000000"/>
                </a:solidFill>
                <a:effectLst/>
                <a:uLnTx/>
                <a:uFillTx/>
                <a:latin typeface="Arial"/>
              </a:rPr>
              <a:t>Improved Quality</a:t>
            </a:r>
          </a:p>
          <a:p>
            <a:pPr marL="464820" lvl="2" indent="-274320" eaLnBrk="1" hangingPunct="1">
              <a:lnSpc>
                <a:spcPct val="100000"/>
              </a:lnSpc>
              <a:spcBef>
                <a:spcPts val="600"/>
              </a:spcBef>
              <a:spcAft>
                <a:spcPts val="0"/>
              </a:spcAft>
              <a:buClr>
                <a:srgbClr val="C00000"/>
              </a:buClr>
              <a:buFont typeface="Arial" panose="020B0604020202020204" pitchFamily="34" charset="0"/>
              <a:buChar char="−"/>
              <a:defRPr/>
            </a:pPr>
            <a:r>
              <a:rPr kumimoji="0" lang="en-GB" b="0" i="0" u="none" strike="noStrike" kern="0" cap="none" spc="0" normalizeH="0" baseline="0" noProof="0" dirty="0" smtClean="0">
                <a:ln>
                  <a:noFill/>
                </a:ln>
                <a:solidFill>
                  <a:srgbClr val="000000"/>
                </a:solidFill>
                <a:effectLst/>
                <a:uLnTx/>
                <a:uFillTx/>
                <a:latin typeface="Arial"/>
              </a:rPr>
              <a:t>Reduced Downtime</a:t>
            </a:r>
          </a:p>
          <a:p>
            <a:pPr marL="274320" marR="0" lvl="0" indent="-274320" algn="l" defTabSz="914400" rtl="0" eaLnBrk="1" fontAlgn="base" latinLnBrk="0" hangingPunct="1">
              <a:lnSpc>
                <a:spcPct val="100000"/>
              </a:lnSpc>
              <a:spcBef>
                <a:spcPts val="600"/>
              </a:spcBef>
              <a:spcAft>
                <a:spcPts val="0"/>
              </a:spcAft>
              <a:buClr>
                <a:srgbClr val="C00000"/>
              </a:buClr>
              <a:buSzTx/>
              <a:buFont typeface="Wingdings" panose="05000000000000000000" pitchFamily="2" charset="2"/>
              <a:buChar char="Ø"/>
              <a:tabLst/>
              <a:defRPr/>
            </a:pPr>
            <a:r>
              <a:rPr kumimoji="0" lang="en-GB" sz="1800" b="1" i="0" u="none" strike="noStrike" kern="0" cap="none" spc="0" normalizeH="0" baseline="0" noProof="0" dirty="0" smtClean="0">
                <a:ln>
                  <a:noFill/>
                </a:ln>
                <a:solidFill>
                  <a:srgbClr val="000000"/>
                </a:solidFill>
                <a:effectLst/>
                <a:uLnTx/>
                <a:uFillTx/>
                <a:latin typeface="Arial"/>
                <a:ea typeface="+mn-ea"/>
                <a:cs typeface="+mn-cs"/>
              </a:rPr>
              <a:t>Tool Life Savings</a:t>
            </a:r>
          </a:p>
          <a:p>
            <a:pPr marL="464820" lvl="2" indent="-274320" eaLnBrk="1" hangingPunct="1">
              <a:lnSpc>
                <a:spcPct val="100000"/>
              </a:lnSpc>
              <a:spcBef>
                <a:spcPts val="600"/>
              </a:spcBef>
              <a:spcAft>
                <a:spcPts val="0"/>
              </a:spcAft>
              <a:buClr>
                <a:srgbClr val="C00000"/>
              </a:buClr>
              <a:buFont typeface="Arial" panose="020B0604020202020204" pitchFamily="34" charset="0"/>
              <a:buChar char="−"/>
              <a:defRPr/>
            </a:pPr>
            <a:r>
              <a:rPr kumimoji="0" lang="en-GB" b="0" i="0" u="none" strike="noStrike" kern="0" cap="none" spc="0" normalizeH="0" baseline="0" noProof="0" dirty="0" smtClean="0">
                <a:ln>
                  <a:noFill/>
                </a:ln>
                <a:solidFill>
                  <a:srgbClr val="000000"/>
                </a:solidFill>
                <a:effectLst/>
                <a:uLnTx/>
                <a:uFillTx/>
                <a:latin typeface="Arial"/>
              </a:rPr>
              <a:t>Lubrication</a:t>
            </a:r>
          </a:p>
          <a:p>
            <a:pPr marL="464820" lvl="2" indent="-274320" eaLnBrk="1" hangingPunct="1">
              <a:lnSpc>
                <a:spcPct val="100000"/>
              </a:lnSpc>
              <a:spcBef>
                <a:spcPts val="600"/>
              </a:spcBef>
              <a:spcAft>
                <a:spcPts val="0"/>
              </a:spcAft>
              <a:buClr>
                <a:srgbClr val="C00000"/>
              </a:buClr>
              <a:buFont typeface="Arial" panose="020B0604020202020204" pitchFamily="34" charset="0"/>
              <a:buChar char="−"/>
              <a:defRPr/>
            </a:pPr>
            <a:r>
              <a:rPr kumimoji="0" lang="en-GB" b="0" i="0" u="none" strike="noStrike" kern="0" cap="none" spc="0" normalizeH="0" baseline="0" noProof="0" dirty="0" smtClean="0">
                <a:ln>
                  <a:noFill/>
                </a:ln>
                <a:solidFill>
                  <a:srgbClr val="000000"/>
                </a:solidFill>
                <a:effectLst/>
                <a:uLnTx/>
                <a:uFillTx/>
                <a:latin typeface="Arial"/>
              </a:rPr>
              <a:t>Flushing</a:t>
            </a:r>
          </a:p>
          <a:p>
            <a:pPr marL="464820" lvl="2" indent="-274320" eaLnBrk="1" hangingPunct="1">
              <a:lnSpc>
                <a:spcPct val="100000"/>
              </a:lnSpc>
              <a:spcBef>
                <a:spcPts val="600"/>
              </a:spcBef>
              <a:spcAft>
                <a:spcPts val="0"/>
              </a:spcAft>
              <a:buClr>
                <a:srgbClr val="C00000"/>
              </a:buClr>
              <a:buFont typeface="Arial" panose="020B0604020202020204" pitchFamily="34" charset="0"/>
              <a:buChar char="−"/>
              <a:defRPr/>
            </a:pPr>
            <a:r>
              <a:rPr kumimoji="0" lang="en-GB" b="0" i="0" u="none" strike="noStrike" kern="0" cap="none" spc="0" normalizeH="0" baseline="0" noProof="0" dirty="0" smtClean="0">
                <a:ln>
                  <a:noFill/>
                </a:ln>
                <a:solidFill>
                  <a:srgbClr val="000000"/>
                </a:solidFill>
                <a:effectLst/>
                <a:uLnTx/>
                <a:uFillTx/>
                <a:latin typeface="Arial"/>
              </a:rPr>
              <a:t>Stable Chemistry</a:t>
            </a:r>
          </a:p>
          <a:p>
            <a:pPr marL="274320" marR="0" lvl="0" indent="-274320" algn="l" defTabSz="914400" rtl="0" eaLnBrk="1" fontAlgn="base" latinLnBrk="0" hangingPunct="1">
              <a:lnSpc>
                <a:spcPct val="100000"/>
              </a:lnSpc>
              <a:spcBef>
                <a:spcPts val="600"/>
              </a:spcBef>
              <a:spcAft>
                <a:spcPts val="0"/>
              </a:spcAft>
              <a:buClr>
                <a:srgbClr val="C00000"/>
              </a:buClr>
              <a:buSzTx/>
              <a:buFont typeface="Wingdings" panose="05000000000000000000" pitchFamily="2" charset="2"/>
              <a:buChar char="Ø"/>
              <a:tabLst/>
              <a:defRPr/>
            </a:pPr>
            <a:r>
              <a:rPr kumimoji="0" lang="en-GB" sz="1800" b="1" i="0" u="none" strike="noStrike" kern="0" cap="none" spc="0" normalizeH="0" baseline="0" noProof="0" dirty="0" smtClean="0">
                <a:ln>
                  <a:noFill/>
                </a:ln>
                <a:solidFill>
                  <a:srgbClr val="000000"/>
                </a:solidFill>
                <a:effectLst/>
                <a:uLnTx/>
                <a:uFillTx/>
                <a:latin typeface="Arial"/>
                <a:ea typeface="+mn-ea"/>
                <a:cs typeface="+mn-cs"/>
              </a:rPr>
              <a:t>Quality / Rework Reduction</a:t>
            </a:r>
          </a:p>
          <a:p>
            <a:pPr marL="464820" lvl="2" indent="-274320" eaLnBrk="1" hangingPunct="1">
              <a:lnSpc>
                <a:spcPct val="100000"/>
              </a:lnSpc>
              <a:spcBef>
                <a:spcPts val="600"/>
              </a:spcBef>
              <a:spcAft>
                <a:spcPts val="0"/>
              </a:spcAft>
              <a:buClr>
                <a:srgbClr val="C00000"/>
              </a:buClr>
              <a:buFont typeface="Arial" panose="020B0604020202020204" pitchFamily="34" charset="0"/>
              <a:buChar char="−"/>
              <a:defRPr/>
            </a:pPr>
            <a:r>
              <a:rPr kumimoji="0" lang="en-GB" b="0" i="0" u="none" strike="noStrike" kern="0" cap="none" spc="0" normalizeH="0" baseline="0" noProof="0" dirty="0" smtClean="0">
                <a:ln>
                  <a:noFill/>
                </a:ln>
                <a:solidFill>
                  <a:srgbClr val="000000"/>
                </a:solidFill>
                <a:effectLst/>
                <a:uLnTx/>
                <a:uFillTx/>
                <a:latin typeface="Arial"/>
              </a:rPr>
              <a:t>Surface Finish</a:t>
            </a:r>
          </a:p>
          <a:p>
            <a:pPr marL="464820" lvl="2" indent="-274320" eaLnBrk="1" hangingPunct="1">
              <a:lnSpc>
                <a:spcPct val="100000"/>
              </a:lnSpc>
              <a:spcBef>
                <a:spcPts val="600"/>
              </a:spcBef>
              <a:spcAft>
                <a:spcPts val="0"/>
              </a:spcAft>
              <a:buClr>
                <a:srgbClr val="C00000"/>
              </a:buClr>
              <a:buFont typeface="Arial" panose="020B0604020202020204" pitchFamily="34" charset="0"/>
              <a:buChar char="−"/>
              <a:defRPr/>
            </a:pPr>
            <a:r>
              <a:rPr kumimoji="0" lang="en-GB" b="0" i="0" u="none" strike="noStrike" kern="0" cap="none" spc="0" normalizeH="0" baseline="0" noProof="0" dirty="0" smtClean="0">
                <a:ln>
                  <a:noFill/>
                </a:ln>
                <a:solidFill>
                  <a:srgbClr val="000000"/>
                </a:solidFill>
                <a:effectLst/>
                <a:uLnTx/>
                <a:uFillTx/>
                <a:latin typeface="Arial"/>
              </a:rPr>
              <a:t>Component Cleanliness</a:t>
            </a:r>
          </a:p>
          <a:p>
            <a:pPr marL="464820" lvl="2" indent="-274320" eaLnBrk="1" hangingPunct="1">
              <a:lnSpc>
                <a:spcPct val="100000"/>
              </a:lnSpc>
              <a:spcBef>
                <a:spcPts val="600"/>
              </a:spcBef>
              <a:spcAft>
                <a:spcPts val="0"/>
              </a:spcAft>
              <a:buClr>
                <a:srgbClr val="C00000"/>
              </a:buClr>
              <a:buFont typeface="Arial" panose="020B0604020202020204" pitchFamily="34" charset="0"/>
              <a:buChar char="−"/>
              <a:defRPr/>
            </a:pPr>
            <a:r>
              <a:rPr kumimoji="0" lang="en-GB" b="0" i="0" u="none" strike="noStrike" kern="0" cap="none" spc="0" normalizeH="0" baseline="0" noProof="0" dirty="0" smtClean="0">
                <a:ln>
                  <a:noFill/>
                </a:ln>
                <a:solidFill>
                  <a:srgbClr val="000000"/>
                </a:solidFill>
                <a:effectLst/>
                <a:uLnTx/>
                <a:uFillTx/>
                <a:latin typeface="Arial"/>
              </a:rPr>
              <a:t>RP / Staining</a:t>
            </a:r>
          </a:p>
          <a:p>
            <a:pPr marL="274320" marR="0" lvl="0" indent="-274320" algn="l" defTabSz="914400" rtl="0" eaLnBrk="1" fontAlgn="base" latinLnBrk="0" hangingPunct="1">
              <a:lnSpc>
                <a:spcPct val="100000"/>
              </a:lnSpc>
              <a:spcBef>
                <a:spcPts val="600"/>
              </a:spcBef>
              <a:spcAft>
                <a:spcPts val="0"/>
              </a:spcAft>
              <a:buClr>
                <a:srgbClr val="C00000"/>
              </a:buClr>
              <a:buSzTx/>
              <a:buFont typeface="Wingdings" panose="05000000000000000000" pitchFamily="2" charset="2"/>
              <a:buChar char="Ø"/>
              <a:tabLst/>
              <a:defRPr/>
            </a:pPr>
            <a:r>
              <a:rPr kumimoji="0" lang="en-GB" sz="1800" b="1" i="0" u="none" strike="noStrike" kern="0" cap="none" spc="0" normalizeH="0" baseline="0" noProof="0" dirty="0" smtClean="0">
                <a:ln>
                  <a:noFill/>
                </a:ln>
                <a:solidFill>
                  <a:srgbClr val="000000"/>
                </a:solidFill>
                <a:effectLst/>
                <a:uLnTx/>
                <a:uFillTx/>
                <a:latin typeface="Arial"/>
                <a:ea typeface="+mn-ea"/>
                <a:cs typeface="+mn-cs"/>
              </a:rPr>
              <a:t>Operator Acceptance</a:t>
            </a:r>
            <a:endParaRPr kumimoji="0" lang="en-GB" sz="2400" b="0" i="0" u="none" strike="noStrike" kern="0" cap="none" spc="0" normalizeH="0" baseline="0" noProof="0" dirty="0" smtClean="0">
              <a:ln>
                <a:noFill/>
              </a:ln>
              <a:solidFill>
                <a:srgbClr val="000000"/>
              </a:solidFill>
              <a:effectLst/>
              <a:uLnTx/>
              <a:uFillTx/>
              <a:latin typeface="Arial"/>
              <a:ea typeface="+mn-ea"/>
              <a:cs typeface="+mn-cs"/>
            </a:endParaRPr>
          </a:p>
          <a:p>
            <a:pPr marL="344488" marR="0" lvl="1" indent="-157163" algn="l" defTabSz="914400" rtl="0" eaLnBrk="1" fontAlgn="base" latinLnBrk="0" hangingPunct="1">
              <a:lnSpc>
                <a:spcPct val="90000"/>
              </a:lnSpc>
              <a:spcBef>
                <a:spcPct val="30000"/>
              </a:spcBef>
              <a:spcAft>
                <a:spcPct val="0"/>
              </a:spcAft>
              <a:buClrTx/>
              <a:buSzTx/>
              <a:buFontTx/>
              <a:buChar char="–"/>
              <a:tabLst/>
              <a:defRPr/>
            </a:pPr>
            <a:endParaRPr kumimoji="0" lang="en-GB" sz="1800" b="0" i="0" u="none" strike="noStrike" kern="0" cap="none" spc="0" normalizeH="0" baseline="0" noProof="0" dirty="0" smtClean="0">
              <a:ln>
                <a:noFill/>
              </a:ln>
              <a:solidFill>
                <a:srgbClr val="000000"/>
              </a:solidFill>
              <a:effectLst/>
              <a:uLnTx/>
              <a:uFillTx/>
              <a:latin typeface="Arial"/>
            </a:endParaRPr>
          </a:p>
        </p:txBody>
      </p:sp>
      <p:pic>
        <p:nvPicPr>
          <p:cNvPr id="5" name="Picture 1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06440" y="1769652"/>
            <a:ext cx="4747683" cy="35625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5556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Machining Center - </a:t>
            </a:r>
            <a:r>
              <a:rPr lang="en-US" altLang="en-US" sz="3200" dirty="0"/>
              <a:t>Measurable performance</a:t>
            </a:r>
            <a:endParaRPr lang="en-US" sz="3200" dirty="0"/>
          </a:p>
        </p:txBody>
      </p:sp>
      <p:sp>
        <p:nvSpPr>
          <p:cNvPr id="3" name="Subtitle 2"/>
          <p:cNvSpPr>
            <a:spLocks noGrp="1"/>
          </p:cNvSpPr>
          <p:nvPr>
            <p:ph type="subTitle" idx="1"/>
          </p:nvPr>
        </p:nvSpPr>
        <p:spPr>
          <a:xfrm>
            <a:off x="584202" y="1371089"/>
            <a:ext cx="6629399" cy="4131278"/>
          </a:xfrm>
        </p:spPr>
        <p:txBody>
          <a:bodyPr>
            <a:normAutofit lnSpcReduction="10000"/>
          </a:bodyPr>
          <a:lstStyle/>
          <a:p>
            <a:pPr marL="285750" indent="-2857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latin typeface="Arial" panose="020B0604020202020204" pitchFamily="34" charset="0"/>
                <a:cs typeface="Arial" panose="020B0604020202020204" pitchFamily="34" charset="0"/>
              </a:rPr>
              <a:t>Power/torque</a:t>
            </a:r>
          </a:p>
          <a:p>
            <a:pPr marL="742950" lvl="1" indent="-285750" algn="l">
              <a:spcBef>
                <a:spcPts val="600"/>
              </a:spcBef>
              <a:spcAft>
                <a:spcPts val="600"/>
              </a:spcAft>
              <a:buClr>
                <a:srgbClr val="C00000"/>
              </a:buClr>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D</a:t>
            </a:r>
            <a:r>
              <a:rPr lang="en-US" sz="1600" dirty="0" smtClean="0">
                <a:solidFill>
                  <a:schemeClr val="tx1"/>
                </a:solidFill>
                <a:latin typeface="Arial" panose="020B0604020202020204" pitchFamily="34" charset="0"/>
                <a:cs typeface="Arial" panose="020B0604020202020204" pitchFamily="34" charset="0"/>
              </a:rPr>
              <a:t>ynamometer </a:t>
            </a:r>
            <a:r>
              <a:rPr lang="en-US" sz="1600" dirty="0">
                <a:solidFill>
                  <a:schemeClr val="tx1"/>
                </a:solidFill>
                <a:latin typeface="Arial" panose="020B0604020202020204" pitchFamily="34" charset="0"/>
                <a:cs typeface="Arial" panose="020B0604020202020204" pitchFamily="34" charset="0"/>
              </a:rPr>
              <a:t>and load cell </a:t>
            </a:r>
            <a:r>
              <a:rPr lang="en-US" sz="1600" dirty="0" smtClean="0">
                <a:solidFill>
                  <a:schemeClr val="tx1"/>
                </a:solidFill>
                <a:latin typeface="Arial" panose="020B0604020202020204" pitchFamily="34" charset="0"/>
                <a:cs typeface="Arial" panose="020B0604020202020204" pitchFamily="34" charset="0"/>
              </a:rPr>
              <a:t>(</a:t>
            </a:r>
            <a:r>
              <a:rPr lang="en-US" sz="1600" dirty="0">
                <a:solidFill>
                  <a:schemeClr val="tx1"/>
                </a:solidFill>
                <a:latin typeface="Arial" panose="020B0604020202020204" pitchFamily="34" charset="0"/>
                <a:cs typeface="Arial" panose="020B0604020202020204" pitchFamily="34" charset="0"/>
              </a:rPr>
              <a:t>Kws / Ncm</a:t>
            </a:r>
            <a:r>
              <a:rPr lang="en-US" sz="1600" dirty="0" smtClean="0">
                <a:solidFill>
                  <a:schemeClr val="tx1"/>
                </a:solidFill>
                <a:latin typeface="Arial" panose="020B0604020202020204" pitchFamily="34"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latin typeface="Arial" panose="020B0604020202020204" pitchFamily="34" charset="0"/>
                <a:cs typeface="Arial" panose="020B0604020202020204" pitchFamily="34" charset="0"/>
              </a:rPr>
              <a:t>Surface finish of </a:t>
            </a:r>
            <a:r>
              <a:rPr lang="en-US" dirty="0" smtClean="0">
                <a:solidFill>
                  <a:schemeClr val="tx1"/>
                </a:solidFill>
                <a:latin typeface="Arial" panose="020B0604020202020204" pitchFamily="34" charset="0"/>
                <a:cs typeface="Arial" panose="020B0604020202020204" pitchFamily="34" charset="0"/>
              </a:rPr>
              <a:t>component</a:t>
            </a:r>
          </a:p>
          <a:p>
            <a:pPr marL="742950" lvl="1" indent="-285750" algn="l">
              <a:spcBef>
                <a:spcPts val="600"/>
              </a:spcBef>
              <a:spcAft>
                <a:spcPts val="600"/>
              </a:spcAft>
              <a:buClr>
                <a:srgbClr val="C00000"/>
              </a:buClr>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P</a:t>
            </a:r>
            <a:r>
              <a:rPr lang="en-US" sz="1600" dirty="0" smtClean="0">
                <a:solidFill>
                  <a:schemeClr val="tx1"/>
                </a:solidFill>
                <a:latin typeface="Arial" panose="020B0604020202020204" pitchFamily="34" charset="0"/>
                <a:cs typeface="Arial" panose="020B0604020202020204" pitchFamily="34" charset="0"/>
              </a:rPr>
              <a:t>rofilometer </a:t>
            </a:r>
            <a:r>
              <a:rPr lang="en-US" sz="1600" dirty="0">
                <a:solidFill>
                  <a:schemeClr val="tx1"/>
                </a:solidFill>
                <a:latin typeface="Arial" panose="020B0604020202020204" pitchFamily="34" charset="0"/>
                <a:cs typeface="Arial" panose="020B0604020202020204" pitchFamily="34" charset="0"/>
              </a:rPr>
              <a:t>- Ra (µm</a:t>
            </a:r>
            <a:r>
              <a:rPr lang="en-US" sz="1600" dirty="0" smtClean="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latin typeface="Arial" panose="020B0604020202020204" pitchFamily="34" charset="0"/>
                <a:cs typeface="Arial" panose="020B0604020202020204" pitchFamily="34" charset="0"/>
              </a:rPr>
              <a:t>Tool </a:t>
            </a:r>
            <a:r>
              <a:rPr lang="en-US" dirty="0" smtClean="0">
                <a:solidFill>
                  <a:schemeClr val="tx1"/>
                </a:solidFill>
                <a:latin typeface="Arial" panose="020B0604020202020204" pitchFamily="34" charset="0"/>
                <a:cs typeface="Arial" panose="020B0604020202020204" pitchFamily="34" charset="0"/>
              </a:rPr>
              <a:t>condition</a:t>
            </a:r>
          </a:p>
          <a:p>
            <a:pPr marL="742950" lvl="1" indent="-285750" algn="l">
              <a:spcBef>
                <a:spcPts val="600"/>
              </a:spcBef>
              <a:spcAft>
                <a:spcPts val="600"/>
              </a:spcAft>
              <a:buClr>
                <a:srgbClr val="C00000"/>
              </a:buClr>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M</a:t>
            </a:r>
            <a:r>
              <a:rPr lang="en-US" sz="1600" dirty="0" smtClean="0">
                <a:solidFill>
                  <a:schemeClr val="tx1"/>
                </a:solidFill>
                <a:latin typeface="Arial" panose="020B0604020202020204" pitchFamily="34" charset="0"/>
                <a:cs typeface="Arial" panose="020B0604020202020204" pitchFamily="34" charset="0"/>
              </a:rPr>
              <a:t>icroscopic </a:t>
            </a:r>
            <a:r>
              <a:rPr lang="en-US" sz="1600" dirty="0">
                <a:solidFill>
                  <a:schemeClr val="tx1"/>
                </a:solidFill>
                <a:latin typeface="Arial" panose="020B0604020202020204" pitchFamily="34" charset="0"/>
                <a:cs typeface="Arial" panose="020B0604020202020204" pitchFamily="34" charset="0"/>
              </a:rPr>
              <a:t>(µm) </a:t>
            </a:r>
            <a:r>
              <a:rPr lang="en-US" sz="1600" dirty="0" smtClean="0">
                <a:solidFill>
                  <a:schemeClr val="tx1"/>
                </a:solidFill>
                <a:latin typeface="Arial" panose="020B0604020202020204" pitchFamily="34" charset="0"/>
                <a:cs typeface="Arial" panose="020B0604020202020204" pitchFamily="34" charset="0"/>
              </a:rPr>
              <a:t>examination</a:t>
            </a: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latin typeface="Arial" panose="020B0604020202020204" pitchFamily="34" charset="0"/>
                <a:cs typeface="Arial" panose="020B0604020202020204" pitchFamily="34" charset="0"/>
              </a:rPr>
              <a:t>Chip </a:t>
            </a:r>
            <a:r>
              <a:rPr lang="en-US" dirty="0" smtClean="0">
                <a:solidFill>
                  <a:schemeClr val="tx1"/>
                </a:solidFill>
                <a:latin typeface="Arial" panose="020B0604020202020204" pitchFamily="34" charset="0"/>
                <a:cs typeface="Arial" panose="020B0604020202020204" pitchFamily="34" charset="0"/>
              </a:rPr>
              <a:t>condition</a:t>
            </a:r>
          </a:p>
          <a:p>
            <a:pPr marL="742950" lvl="1" indent="-285750" algn="l">
              <a:spcBef>
                <a:spcPts val="600"/>
              </a:spcBef>
              <a:spcAft>
                <a:spcPts val="600"/>
              </a:spcAft>
              <a:buClr>
                <a:srgbClr val="C00000"/>
              </a:buClr>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M</a:t>
            </a:r>
            <a:r>
              <a:rPr lang="en-US" sz="1600" dirty="0" smtClean="0">
                <a:solidFill>
                  <a:schemeClr val="tx1"/>
                </a:solidFill>
                <a:latin typeface="Arial" panose="020B0604020202020204" pitchFamily="34" charset="0"/>
                <a:cs typeface="Arial" panose="020B0604020202020204" pitchFamily="34" charset="0"/>
              </a:rPr>
              <a:t>icroscopic </a:t>
            </a:r>
            <a:r>
              <a:rPr lang="en-US" sz="1600" dirty="0">
                <a:solidFill>
                  <a:schemeClr val="tx1"/>
                </a:solidFill>
                <a:latin typeface="Arial" panose="020B0604020202020204" pitchFamily="34" charset="0"/>
                <a:cs typeface="Arial" panose="020B0604020202020204" pitchFamily="34" charset="0"/>
              </a:rPr>
              <a:t>(µm) </a:t>
            </a:r>
            <a:r>
              <a:rPr lang="en-US" sz="1600" dirty="0" smtClean="0">
                <a:solidFill>
                  <a:schemeClr val="tx1"/>
                </a:solidFill>
                <a:latin typeface="Arial" panose="020B0604020202020204" pitchFamily="34" charset="0"/>
                <a:cs typeface="Arial" panose="020B0604020202020204" pitchFamily="34" charset="0"/>
              </a:rPr>
              <a:t>examination</a:t>
            </a:r>
            <a:endParaRPr lang="en-US" sz="1600" dirty="0">
              <a:solidFill>
                <a:schemeClr val="tx1"/>
              </a:solidFill>
              <a:latin typeface="Arial" panose="020B0604020202020204" pitchFamily="34" charset="0"/>
              <a:cs typeface="Arial" panose="020B0604020202020204" pitchFamily="34" charset="0"/>
            </a:endParaRP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latin typeface="Arial" panose="020B0604020202020204" pitchFamily="34" charset="0"/>
                <a:cs typeface="Arial" panose="020B0604020202020204" pitchFamily="34" charset="0"/>
              </a:rPr>
              <a:t>Ancillary fluid </a:t>
            </a:r>
            <a:r>
              <a:rPr lang="en-US" dirty="0" smtClean="0">
                <a:solidFill>
                  <a:schemeClr val="tx1"/>
                </a:solidFill>
                <a:latin typeface="Arial" panose="020B0604020202020204" pitchFamily="34" charset="0"/>
                <a:cs typeface="Arial" panose="020B0604020202020204" pitchFamily="34" charset="0"/>
              </a:rPr>
              <a:t>properties</a:t>
            </a:r>
          </a:p>
          <a:p>
            <a:pPr marL="742950" lvl="1" indent="-285750" algn="l">
              <a:spcBef>
                <a:spcPts val="600"/>
              </a:spcBef>
              <a:spcAft>
                <a:spcPts val="600"/>
              </a:spcAft>
              <a:buClr>
                <a:srgbClr val="C00000"/>
              </a:buClr>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S</a:t>
            </a:r>
            <a:r>
              <a:rPr lang="en-US" sz="1600" dirty="0" smtClean="0">
                <a:solidFill>
                  <a:schemeClr val="tx1"/>
                </a:solidFill>
                <a:latin typeface="Arial" panose="020B0604020202020204" pitchFamily="34" charset="0"/>
                <a:cs typeface="Arial" panose="020B0604020202020204" pitchFamily="34" charset="0"/>
              </a:rPr>
              <a:t>mell</a:t>
            </a:r>
            <a:r>
              <a:rPr lang="en-US" sz="1600" dirty="0">
                <a:solidFill>
                  <a:schemeClr val="tx1"/>
                </a:solidFill>
                <a:latin typeface="Arial" panose="020B0604020202020204" pitchFamily="34" charset="0"/>
                <a:cs typeface="Arial" panose="020B0604020202020204" pitchFamily="34" charset="0"/>
              </a:rPr>
              <a:t>, foam, mixability, </a:t>
            </a:r>
            <a:r>
              <a:rPr lang="en-US" sz="1600" dirty="0" smtClean="0">
                <a:solidFill>
                  <a:schemeClr val="tx1"/>
                </a:solidFill>
                <a:latin typeface="Arial" panose="020B0604020202020204" pitchFamily="34" charset="0"/>
                <a:cs typeface="Arial" panose="020B0604020202020204" pitchFamily="34" charset="0"/>
              </a:rPr>
              <a:t>etc</a:t>
            </a:r>
            <a:r>
              <a:rPr lang="en-US" dirty="0">
                <a:solidFill>
                  <a:schemeClr val="tx1"/>
                </a:solidFill>
                <a:latin typeface="Arial" panose="020B0604020202020204" pitchFamily="34" charset="0"/>
                <a:cs typeface="Arial" panose="020B0604020202020204" pitchFamily="34" charset="0"/>
              </a:rPr>
              <a:t>.</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3818036"/>
            <a:ext cx="3399891" cy="1529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wilspg\Pictures\dyno on CN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518886"/>
            <a:ext cx="3283341" cy="207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6314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Machining Center - Results</a:t>
            </a:r>
            <a:endParaRPr lang="en-US" sz="3200" dirty="0"/>
          </a:p>
        </p:txBody>
      </p:sp>
      <p:sp>
        <p:nvSpPr>
          <p:cNvPr id="3" name="Subtitle 2"/>
          <p:cNvSpPr>
            <a:spLocks noGrp="1"/>
          </p:cNvSpPr>
          <p:nvPr>
            <p:ph type="subTitle" idx="1"/>
          </p:nvPr>
        </p:nvSpPr>
        <p:spPr>
          <a:xfrm>
            <a:off x="584201" y="1371088"/>
            <a:ext cx="3581400" cy="305313"/>
          </a:xfrm>
        </p:spPr>
        <p:txBody>
          <a:bodyPr/>
          <a:lstStyle/>
          <a:p>
            <a:r>
              <a:rPr lang="en-US" sz="2000" b="1" dirty="0">
                <a:solidFill>
                  <a:schemeClr val="tx1"/>
                </a:solidFill>
              </a:rPr>
              <a:t>How is the data used</a:t>
            </a:r>
            <a:r>
              <a:rPr lang="en-US" sz="2000" b="1" dirty="0" smtClean="0">
                <a:solidFill>
                  <a:schemeClr val="tx1"/>
                </a:solidFill>
              </a:rPr>
              <a:t>?</a:t>
            </a:r>
            <a:endParaRPr lang="en-US" sz="2000" b="1" dirty="0">
              <a:solidFill>
                <a:schemeClr val="tx1"/>
              </a:solidFill>
            </a:endParaRPr>
          </a:p>
        </p:txBody>
      </p:sp>
      <p:sp>
        <p:nvSpPr>
          <p:cNvPr id="4" name="TextBox 3"/>
          <p:cNvSpPr txBox="1"/>
          <p:nvPr/>
        </p:nvSpPr>
        <p:spPr>
          <a:xfrm>
            <a:off x="508001" y="1828801"/>
            <a:ext cx="6244017" cy="2954655"/>
          </a:xfrm>
          <a:prstGeom prst="rect">
            <a:avLst/>
          </a:prstGeom>
          <a:noFill/>
        </p:spPr>
        <p:txBody>
          <a:bodyPr wrap="none" rtlCol="0">
            <a:spAutoFit/>
          </a:bodyPr>
          <a:lstStyle/>
          <a:p>
            <a:pPr marL="285750" indent="-285750">
              <a:spcBef>
                <a:spcPts val="600"/>
              </a:spcBef>
              <a:spcAft>
                <a:spcPts val="600"/>
              </a:spcAft>
              <a:buClr>
                <a:srgbClr val="C00000"/>
              </a:buClr>
              <a:buFont typeface="Wingdings" panose="05000000000000000000" pitchFamily="2" charset="2"/>
              <a:buChar char="Ø"/>
            </a:pPr>
            <a:r>
              <a:rPr lang="en-US" dirty="0">
                <a:latin typeface="Arial" panose="020B0604020202020204" pitchFamily="34" charset="0"/>
                <a:cs typeface="Arial" panose="020B0604020202020204" pitchFamily="34" charset="0"/>
              </a:rPr>
              <a:t>Generates factual data to present to </a:t>
            </a:r>
            <a:r>
              <a:rPr lang="en-US" dirty="0" smtClean="0">
                <a:latin typeface="Arial" panose="020B0604020202020204" pitchFamily="34" charset="0"/>
                <a:cs typeface="Arial" panose="020B0604020202020204" pitchFamily="34" charset="0"/>
              </a:rPr>
              <a:t>customers</a:t>
            </a:r>
            <a:endParaRPr lang="en-US" dirty="0">
              <a:latin typeface="Arial" panose="020B0604020202020204" pitchFamily="34" charset="0"/>
              <a:cs typeface="Arial" panose="020B0604020202020204" pitchFamily="34" charset="0"/>
            </a:endParaRPr>
          </a:p>
          <a:p>
            <a:pPr marL="285750" indent="-285750">
              <a:spcBef>
                <a:spcPts val="600"/>
              </a:spcBef>
              <a:spcAft>
                <a:spcPts val="600"/>
              </a:spcAft>
              <a:buClr>
                <a:srgbClr val="C00000"/>
              </a:buClr>
              <a:buFont typeface="Wingdings" panose="05000000000000000000" pitchFamily="2" charset="2"/>
              <a:buChar char="Ø"/>
            </a:pPr>
            <a:r>
              <a:rPr lang="en-US" dirty="0">
                <a:latin typeface="Arial" panose="020B0604020202020204" pitchFamily="34" charset="0"/>
                <a:cs typeface="Arial" panose="020B0604020202020204" pitchFamily="34" charset="0"/>
              </a:rPr>
              <a:t>Provides direction on product </a:t>
            </a:r>
            <a:r>
              <a:rPr lang="en-US" dirty="0" smtClean="0">
                <a:latin typeface="Arial" panose="020B0604020202020204" pitchFamily="34" charset="0"/>
                <a:cs typeface="Arial" panose="020B0604020202020204" pitchFamily="34" charset="0"/>
              </a:rPr>
              <a:t>development</a:t>
            </a:r>
            <a:endParaRPr lang="en-US" dirty="0">
              <a:latin typeface="Arial" panose="020B0604020202020204" pitchFamily="34" charset="0"/>
              <a:cs typeface="Arial" panose="020B0604020202020204" pitchFamily="34" charset="0"/>
            </a:endParaRPr>
          </a:p>
          <a:p>
            <a:pPr marL="285750" indent="-285750">
              <a:spcBef>
                <a:spcPts val="600"/>
              </a:spcBef>
              <a:spcAft>
                <a:spcPts val="600"/>
              </a:spcAft>
              <a:buClr>
                <a:srgbClr val="C00000"/>
              </a:buClr>
              <a:buFont typeface="Wingdings" panose="05000000000000000000" pitchFamily="2" charset="2"/>
              <a:buChar char="Ø"/>
            </a:pPr>
            <a:r>
              <a:rPr lang="en-US" dirty="0">
                <a:latin typeface="Arial" panose="020B0604020202020204" pitchFamily="34" charset="0"/>
                <a:cs typeface="Arial" panose="020B0604020202020204" pitchFamily="34" charset="0"/>
              </a:rPr>
              <a:t>Guides Marketing in product </a:t>
            </a:r>
            <a:r>
              <a:rPr lang="en-US" dirty="0" smtClean="0">
                <a:latin typeface="Arial" panose="020B0604020202020204" pitchFamily="34" charset="0"/>
                <a:cs typeface="Arial" panose="020B0604020202020204" pitchFamily="34" charset="0"/>
              </a:rPr>
              <a:t>positioning</a:t>
            </a:r>
            <a:endParaRPr lang="en-US" dirty="0">
              <a:latin typeface="Arial" panose="020B0604020202020204" pitchFamily="34" charset="0"/>
              <a:cs typeface="Arial" panose="020B0604020202020204" pitchFamily="34" charset="0"/>
            </a:endParaRPr>
          </a:p>
          <a:p>
            <a:pPr marL="285750" indent="-285750">
              <a:spcBef>
                <a:spcPts val="600"/>
              </a:spcBef>
              <a:spcAft>
                <a:spcPts val="600"/>
              </a:spcAft>
              <a:buClr>
                <a:srgbClr val="C00000"/>
              </a:buClr>
              <a:buFont typeface="Wingdings" panose="05000000000000000000" pitchFamily="2" charset="2"/>
              <a:buChar char="Ø"/>
            </a:pPr>
            <a:r>
              <a:rPr lang="en-US" dirty="0">
                <a:latin typeface="Arial" panose="020B0604020202020204" pitchFamily="34" charset="0"/>
                <a:cs typeface="Arial" panose="020B0604020202020204" pitchFamily="34" charset="0"/>
              </a:rPr>
              <a:t>Investigate field </a:t>
            </a:r>
            <a:r>
              <a:rPr lang="en-US" dirty="0" smtClean="0">
                <a:latin typeface="Arial" panose="020B0604020202020204" pitchFamily="34" charset="0"/>
                <a:cs typeface="Arial" panose="020B0604020202020204" pitchFamily="34" charset="0"/>
              </a:rPr>
              <a:t>issues</a:t>
            </a:r>
            <a:endParaRPr lang="en-US" dirty="0">
              <a:latin typeface="Arial" panose="020B0604020202020204" pitchFamily="34" charset="0"/>
              <a:cs typeface="Arial" panose="020B0604020202020204" pitchFamily="34" charset="0"/>
            </a:endParaRPr>
          </a:p>
          <a:p>
            <a:pPr marL="285750" indent="-285750">
              <a:spcBef>
                <a:spcPts val="600"/>
              </a:spcBef>
              <a:spcAft>
                <a:spcPts val="600"/>
              </a:spcAft>
              <a:buClr>
                <a:srgbClr val="C00000"/>
              </a:buClr>
              <a:buFont typeface="Wingdings" panose="05000000000000000000" pitchFamily="2" charset="2"/>
              <a:buChar char="Ø"/>
            </a:pPr>
            <a:r>
              <a:rPr lang="en-US" dirty="0">
                <a:latin typeface="Arial" panose="020B0604020202020204" pitchFamily="34" charset="0"/>
                <a:cs typeface="Arial" panose="020B0604020202020204" pitchFamily="34" charset="0"/>
              </a:rPr>
              <a:t>Investigate latest technology – tooling,  tool coatings </a:t>
            </a:r>
            <a:r>
              <a:rPr lang="en-US" dirty="0" smtClean="0">
                <a:latin typeface="Arial" panose="020B0604020202020204" pitchFamily="34" charset="0"/>
                <a:cs typeface="Arial" panose="020B0604020202020204" pitchFamily="34" charset="0"/>
              </a:rPr>
              <a:t>etc.</a:t>
            </a:r>
            <a:endParaRPr lang="en-US" dirty="0">
              <a:latin typeface="Arial" panose="020B0604020202020204" pitchFamily="34" charset="0"/>
              <a:cs typeface="Arial" panose="020B0604020202020204" pitchFamily="34" charset="0"/>
            </a:endParaRPr>
          </a:p>
          <a:p>
            <a:pPr marL="285750" indent="-285750">
              <a:spcBef>
                <a:spcPts val="600"/>
              </a:spcBef>
              <a:spcAft>
                <a:spcPts val="600"/>
              </a:spcAft>
              <a:buClr>
                <a:srgbClr val="C00000"/>
              </a:buClr>
              <a:buFont typeface="Wingdings" panose="05000000000000000000" pitchFamily="2" charset="2"/>
              <a:buChar char="Ø"/>
            </a:pPr>
            <a:r>
              <a:rPr lang="en-US" dirty="0">
                <a:latin typeface="Arial" panose="020B0604020202020204" pitchFamily="34" charset="0"/>
                <a:cs typeface="Arial" panose="020B0604020202020204" pitchFamily="34" charset="0"/>
              </a:rPr>
              <a:t>Generates data for Claims and Demos</a:t>
            </a:r>
          </a:p>
          <a:p>
            <a:pPr marL="285750" indent="-285750">
              <a:spcBef>
                <a:spcPts val="600"/>
              </a:spcBef>
              <a:spcAft>
                <a:spcPts val="600"/>
              </a:spcAft>
              <a:buClr>
                <a:srgbClr val="C00000"/>
              </a:buClr>
              <a:buFont typeface="Wingdings" panose="05000000000000000000" pitchFamily="2" charset="2"/>
              <a:buChar char="Ø"/>
            </a:pPr>
            <a:r>
              <a:rPr lang="en-US" dirty="0" smtClean="0">
                <a:latin typeface="Arial" panose="020B0604020202020204" pitchFamily="34" charset="0"/>
                <a:cs typeface="Arial" panose="020B0604020202020204" pitchFamily="34" charset="0"/>
              </a:rPr>
              <a:t>Training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1733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Case Study - Automotive</a:t>
            </a:r>
            <a:endParaRPr lang="en-US" sz="3200" dirty="0"/>
          </a:p>
        </p:txBody>
      </p:sp>
      <p:sp>
        <p:nvSpPr>
          <p:cNvPr id="4" name="TextBox 3"/>
          <p:cNvSpPr txBox="1"/>
          <p:nvPr/>
        </p:nvSpPr>
        <p:spPr>
          <a:xfrm>
            <a:off x="508000" y="1219200"/>
            <a:ext cx="11277600"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Measurable thread </a:t>
            </a:r>
            <a:r>
              <a:rPr lang="en-US" sz="2000" b="1" dirty="0">
                <a:latin typeface="Arial" panose="020B0604020202020204" pitchFamily="34" charset="0"/>
                <a:cs typeface="Arial" panose="020B0604020202020204" pitchFamily="34" charset="0"/>
              </a:rPr>
              <a:t>forming in </a:t>
            </a:r>
            <a:r>
              <a:rPr lang="en-US" sz="2000" b="1" dirty="0" smtClean="0">
                <a:latin typeface="Arial" panose="020B0604020202020204" pitchFamily="34" charset="0"/>
                <a:cs typeface="Arial" panose="020B0604020202020204" pitchFamily="34" charset="0"/>
              </a:rPr>
              <a:t>camshaft - </a:t>
            </a:r>
            <a:r>
              <a:rPr lang="en-US" sz="2000" b="1" dirty="0">
                <a:latin typeface="Arial" panose="020B0604020202020204" pitchFamily="34" charset="0"/>
                <a:cs typeface="Arial" panose="020B0604020202020204" pitchFamily="34" charset="0"/>
              </a:rPr>
              <a:t>tool </a:t>
            </a:r>
            <a:r>
              <a:rPr lang="en-US" sz="2000" b="1" dirty="0" smtClean="0">
                <a:latin typeface="Arial" panose="020B0604020202020204" pitchFamily="34" charset="0"/>
                <a:cs typeface="Arial" panose="020B0604020202020204" pitchFamily="34" charset="0"/>
              </a:rPr>
              <a:t>life and thread </a:t>
            </a:r>
            <a:r>
              <a:rPr lang="en-US" sz="2000" b="1" dirty="0">
                <a:latin typeface="Arial" panose="020B0604020202020204" pitchFamily="34" charset="0"/>
                <a:cs typeface="Arial" panose="020B0604020202020204" pitchFamily="34" charset="0"/>
              </a:rPr>
              <a:t>quality</a:t>
            </a:r>
          </a:p>
        </p:txBody>
      </p:sp>
      <p:pic>
        <p:nvPicPr>
          <p:cNvPr id="5"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681257" y="1791165"/>
            <a:ext cx="2830764" cy="1592305"/>
          </a:xfrm>
          <a:prstGeom prst="rect">
            <a:avLst/>
          </a:prstGeom>
          <a:noFill/>
        </p:spPr>
      </p:pic>
      <p:pic>
        <p:nvPicPr>
          <p:cNvPr id="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319932" y="1725378"/>
            <a:ext cx="2797845" cy="1658092"/>
          </a:xfrm>
          <a:prstGeom prst="rect">
            <a:avLst/>
          </a:prstGeom>
          <a:noFill/>
        </p:spPr>
      </p:pic>
      <p:pic>
        <p:nvPicPr>
          <p:cNvPr id="7"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646689" y="3764896"/>
            <a:ext cx="2865332" cy="1631780"/>
          </a:xfrm>
          <a:prstGeom prst="rect">
            <a:avLst/>
          </a:prstGeom>
          <a:noFill/>
        </p:spPr>
      </p:pic>
      <p:pic>
        <p:nvPicPr>
          <p:cNvPr id="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7345775" y="3837120"/>
            <a:ext cx="2772002" cy="1559555"/>
          </a:xfrm>
          <a:prstGeom prst="rect">
            <a:avLst/>
          </a:prstGeom>
          <a:noFill/>
        </p:spPr>
      </p:pic>
      <p:sp>
        <p:nvSpPr>
          <p:cNvPr id="9" name="Rectangle 14"/>
          <p:cNvSpPr>
            <a:spLocks noChangeArrowheads="1"/>
          </p:cNvSpPr>
          <p:nvPr/>
        </p:nvSpPr>
        <p:spPr bwMode="auto">
          <a:xfrm>
            <a:off x="1525845" y="3395563"/>
            <a:ext cx="31496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bg1"/>
                </a:solidFill>
                <a:latin typeface="Arial" charset="0"/>
                <a:cs typeface="Arial" charset="0"/>
              </a:defRPr>
            </a:lvl1pPr>
            <a:lvl2pPr marL="742950" indent="-285750" eaLnBrk="0" hangingPunct="0">
              <a:defRPr sz="1600" b="1">
                <a:solidFill>
                  <a:schemeClr val="bg1"/>
                </a:solidFill>
                <a:latin typeface="Arial" charset="0"/>
                <a:cs typeface="Arial" charset="0"/>
              </a:defRPr>
            </a:lvl2pPr>
            <a:lvl3pPr marL="1143000" indent="-228600" eaLnBrk="0" hangingPunct="0">
              <a:defRPr sz="1600" b="1">
                <a:solidFill>
                  <a:schemeClr val="bg1"/>
                </a:solidFill>
                <a:latin typeface="Arial" charset="0"/>
                <a:cs typeface="Arial" charset="0"/>
              </a:defRPr>
            </a:lvl3pPr>
            <a:lvl4pPr marL="1600200" indent="-228600" eaLnBrk="0" hangingPunct="0">
              <a:defRPr sz="1600" b="1">
                <a:solidFill>
                  <a:schemeClr val="bg1"/>
                </a:solidFill>
                <a:latin typeface="Arial" charset="0"/>
                <a:cs typeface="Arial" charset="0"/>
              </a:defRPr>
            </a:lvl4pPr>
            <a:lvl5pPr marL="2057400" indent="-228600" eaLnBrk="0" hangingPunct="0">
              <a:defRPr sz="1600" b="1">
                <a:solidFill>
                  <a:schemeClr val="bg1"/>
                </a:solidFill>
                <a:latin typeface="Arial" charset="0"/>
                <a:cs typeface="Arial" charset="0"/>
              </a:defRPr>
            </a:lvl5pPr>
            <a:lvl6pPr marL="25146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6pPr>
            <a:lvl7pPr marL="29718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7pPr>
            <a:lvl8pPr marL="34290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8pPr>
            <a:lvl9pPr marL="38862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9pPr>
          </a:lstStyle>
          <a:p>
            <a:pPr algn="ctr" eaLnBrk="1" hangingPunct="1"/>
            <a:r>
              <a:rPr lang="en-US" altLang="en-US" sz="1800" dirty="0">
                <a:solidFill>
                  <a:schemeClr val="tx1"/>
                </a:solidFill>
              </a:rPr>
              <a:t>Product A</a:t>
            </a:r>
          </a:p>
        </p:txBody>
      </p:sp>
      <p:sp>
        <p:nvSpPr>
          <p:cNvPr id="10" name="Rectangle 15"/>
          <p:cNvSpPr>
            <a:spLocks noChangeArrowheads="1"/>
          </p:cNvSpPr>
          <p:nvPr/>
        </p:nvSpPr>
        <p:spPr bwMode="auto">
          <a:xfrm>
            <a:off x="7303893" y="3395781"/>
            <a:ext cx="3140136"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bg1"/>
                </a:solidFill>
                <a:latin typeface="Arial" charset="0"/>
                <a:cs typeface="Arial" charset="0"/>
              </a:defRPr>
            </a:lvl1pPr>
            <a:lvl2pPr marL="742950" indent="-285750" eaLnBrk="0" hangingPunct="0">
              <a:defRPr sz="1600" b="1">
                <a:solidFill>
                  <a:schemeClr val="bg1"/>
                </a:solidFill>
                <a:latin typeface="Arial" charset="0"/>
                <a:cs typeface="Arial" charset="0"/>
              </a:defRPr>
            </a:lvl2pPr>
            <a:lvl3pPr marL="1143000" indent="-228600" eaLnBrk="0" hangingPunct="0">
              <a:defRPr sz="1600" b="1">
                <a:solidFill>
                  <a:schemeClr val="bg1"/>
                </a:solidFill>
                <a:latin typeface="Arial" charset="0"/>
                <a:cs typeface="Arial" charset="0"/>
              </a:defRPr>
            </a:lvl3pPr>
            <a:lvl4pPr marL="1600200" indent="-228600" eaLnBrk="0" hangingPunct="0">
              <a:defRPr sz="1600" b="1">
                <a:solidFill>
                  <a:schemeClr val="bg1"/>
                </a:solidFill>
                <a:latin typeface="Arial" charset="0"/>
                <a:cs typeface="Arial" charset="0"/>
              </a:defRPr>
            </a:lvl4pPr>
            <a:lvl5pPr marL="2057400" indent="-228600" eaLnBrk="0" hangingPunct="0">
              <a:defRPr sz="1600" b="1">
                <a:solidFill>
                  <a:schemeClr val="bg1"/>
                </a:solidFill>
                <a:latin typeface="Arial" charset="0"/>
                <a:cs typeface="Arial" charset="0"/>
              </a:defRPr>
            </a:lvl5pPr>
            <a:lvl6pPr marL="25146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6pPr>
            <a:lvl7pPr marL="29718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7pPr>
            <a:lvl8pPr marL="34290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8pPr>
            <a:lvl9pPr marL="38862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9pPr>
          </a:lstStyle>
          <a:p>
            <a:pPr algn="ctr" eaLnBrk="1" hangingPunct="1"/>
            <a:r>
              <a:rPr lang="en-US" altLang="en-US" sz="1800" dirty="0">
                <a:solidFill>
                  <a:schemeClr val="tx1"/>
                </a:solidFill>
              </a:rPr>
              <a:t>Product B</a:t>
            </a:r>
          </a:p>
        </p:txBody>
      </p:sp>
    </p:spTree>
    <p:extLst>
      <p:ext uri="{BB962C8B-B14F-4D97-AF65-F5344CB8AC3E}">
        <p14:creationId xmlns:p14="http://schemas.microsoft.com/office/powerpoint/2010/main" val="23170001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Case Study - Automotive</a:t>
            </a:r>
          </a:p>
        </p:txBody>
      </p:sp>
      <p:sp>
        <p:nvSpPr>
          <p:cNvPr id="4" name="TextBox 3"/>
          <p:cNvSpPr txBox="1"/>
          <p:nvPr/>
        </p:nvSpPr>
        <p:spPr>
          <a:xfrm>
            <a:off x="1117600" y="1295400"/>
            <a:ext cx="9753600" cy="400110"/>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Measurable Reaming </a:t>
            </a:r>
            <a:r>
              <a:rPr lang="en-US" sz="2000" b="1" dirty="0">
                <a:latin typeface="Arial" panose="020B0604020202020204" pitchFamily="34" charset="0"/>
                <a:cs typeface="Arial" panose="020B0604020202020204" pitchFamily="34" charset="0"/>
              </a:rPr>
              <a:t>Cylinder head </a:t>
            </a:r>
            <a:r>
              <a:rPr lang="en-US" sz="2000" b="1" dirty="0" smtClean="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Surface finish</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060329" y="3861064"/>
            <a:ext cx="2870200" cy="1563787"/>
          </a:xfrm>
          <a:prstGeom prst="rect">
            <a:avLst/>
          </a:prstGeom>
          <a:noFill/>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49909" y="4038601"/>
            <a:ext cx="2732067" cy="1386250"/>
          </a:xfrm>
          <a:prstGeom prst="rect">
            <a:avLst/>
          </a:prstGeom>
          <a:noFill/>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594863" y="2201758"/>
            <a:ext cx="2447059" cy="1246248"/>
          </a:xfrm>
          <a:prstGeom prst="rect">
            <a:avLst/>
          </a:prstGeom>
          <a:noFill/>
        </p:spPr>
      </p:pic>
      <p:pic>
        <p:nvPicPr>
          <p:cNvPr id="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2060329" y="2105482"/>
            <a:ext cx="2870200" cy="1563787"/>
          </a:xfrm>
          <a:prstGeom prst="rect">
            <a:avLst/>
          </a:prstGeom>
          <a:noFill/>
        </p:spPr>
      </p:pic>
      <p:sp>
        <p:nvSpPr>
          <p:cNvPr id="9" name="Text Box 6"/>
          <p:cNvSpPr txBox="1">
            <a:spLocks noChangeArrowheads="1"/>
          </p:cNvSpPr>
          <p:nvPr/>
        </p:nvSpPr>
        <p:spPr bwMode="auto">
          <a:xfrm>
            <a:off x="5724683" y="1737472"/>
            <a:ext cx="390241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bg1"/>
                </a:solidFill>
                <a:latin typeface="Arial" charset="0"/>
                <a:cs typeface="Arial" charset="0"/>
              </a:defRPr>
            </a:lvl1pPr>
            <a:lvl2pPr marL="742950" indent="-285750" eaLnBrk="0" hangingPunct="0">
              <a:defRPr sz="1600" b="1">
                <a:solidFill>
                  <a:schemeClr val="bg1"/>
                </a:solidFill>
                <a:latin typeface="Arial" charset="0"/>
                <a:cs typeface="Arial" charset="0"/>
              </a:defRPr>
            </a:lvl2pPr>
            <a:lvl3pPr marL="1143000" indent="-228600" eaLnBrk="0" hangingPunct="0">
              <a:defRPr sz="1600" b="1">
                <a:solidFill>
                  <a:schemeClr val="bg1"/>
                </a:solidFill>
                <a:latin typeface="Arial" charset="0"/>
                <a:cs typeface="Arial" charset="0"/>
              </a:defRPr>
            </a:lvl3pPr>
            <a:lvl4pPr marL="1600200" indent="-228600" eaLnBrk="0" hangingPunct="0">
              <a:defRPr sz="1600" b="1">
                <a:solidFill>
                  <a:schemeClr val="bg1"/>
                </a:solidFill>
                <a:latin typeface="Arial" charset="0"/>
                <a:cs typeface="Arial" charset="0"/>
              </a:defRPr>
            </a:lvl4pPr>
            <a:lvl5pPr marL="2057400" indent="-228600" eaLnBrk="0" hangingPunct="0">
              <a:defRPr sz="1600" b="1">
                <a:solidFill>
                  <a:schemeClr val="bg1"/>
                </a:solidFill>
                <a:latin typeface="Arial" charset="0"/>
                <a:cs typeface="Arial" charset="0"/>
              </a:defRPr>
            </a:lvl5pPr>
            <a:lvl6pPr marL="25146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6pPr>
            <a:lvl7pPr marL="29718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7pPr>
            <a:lvl8pPr marL="34290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8pPr>
            <a:lvl9pPr marL="38862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9pPr>
          </a:lstStyle>
          <a:p>
            <a:pPr algn="ctr"/>
            <a:r>
              <a:rPr lang="en-US" altLang="en-US" sz="1800" dirty="0">
                <a:solidFill>
                  <a:schemeClr val="tx1"/>
                </a:solidFill>
                <a:latin typeface="Arial" panose="020B0604020202020204" pitchFamily="34" charset="0"/>
                <a:cs typeface="Arial" panose="020B0604020202020204" pitchFamily="34" charset="0"/>
              </a:rPr>
              <a:t>Poor Finish&gt; 1.0 Ra</a:t>
            </a:r>
          </a:p>
        </p:txBody>
      </p:sp>
      <p:sp>
        <p:nvSpPr>
          <p:cNvPr id="10" name="Text Box 7"/>
          <p:cNvSpPr txBox="1">
            <a:spLocks noChangeArrowheads="1"/>
          </p:cNvSpPr>
          <p:nvPr/>
        </p:nvSpPr>
        <p:spPr bwMode="auto">
          <a:xfrm>
            <a:off x="6234015" y="3669269"/>
            <a:ext cx="3320908" cy="36933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bg1"/>
                </a:solidFill>
                <a:latin typeface="Arial" charset="0"/>
                <a:cs typeface="Arial" charset="0"/>
              </a:defRPr>
            </a:lvl1pPr>
            <a:lvl2pPr marL="742950" indent="-285750" eaLnBrk="0" hangingPunct="0">
              <a:defRPr sz="1600" b="1">
                <a:solidFill>
                  <a:schemeClr val="bg1"/>
                </a:solidFill>
                <a:latin typeface="Arial" charset="0"/>
                <a:cs typeface="Arial" charset="0"/>
              </a:defRPr>
            </a:lvl2pPr>
            <a:lvl3pPr marL="1143000" indent="-228600" eaLnBrk="0" hangingPunct="0">
              <a:defRPr sz="1600" b="1">
                <a:solidFill>
                  <a:schemeClr val="bg1"/>
                </a:solidFill>
                <a:latin typeface="Arial" charset="0"/>
                <a:cs typeface="Arial" charset="0"/>
              </a:defRPr>
            </a:lvl3pPr>
            <a:lvl4pPr marL="1600200" indent="-228600" eaLnBrk="0" hangingPunct="0">
              <a:defRPr sz="1600" b="1">
                <a:solidFill>
                  <a:schemeClr val="bg1"/>
                </a:solidFill>
                <a:latin typeface="Arial" charset="0"/>
                <a:cs typeface="Arial" charset="0"/>
              </a:defRPr>
            </a:lvl4pPr>
            <a:lvl5pPr marL="2057400" indent="-228600" eaLnBrk="0" hangingPunct="0">
              <a:defRPr sz="1600" b="1">
                <a:solidFill>
                  <a:schemeClr val="bg1"/>
                </a:solidFill>
                <a:latin typeface="Arial" charset="0"/>
                <a:cs typeface="Arial" charset="0"/>
              </a:defRPr>
            </a:lvl5pPr>
            <a:lvl6pPr marL="25146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6pPr>
            <a:lvl7pPr marL="29718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7pPr>
            <a:lvl8pPr marL="34290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8pPr>
            <a:lvl9pPr marL="38862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9pPr>
          </a:lstStyle>
          <a:p>
            <a:pPr algn="ctr"/>
            <a:r>
              <a:rPr lang="en-US" altLang="en-US" sz="1800" dirty="0">
                <a:solidFill>
                  <a:schemeClr val="tx1"/>
                </a:solidFill>
                <a:latin typeface="Arial" panose="020B0604020202020204" pitchFamily="34" charset="0"/>
                <a:cs typeface="Arial" panose="020B0604020202020204" pitchFamily="34" charset="0"/>
              </a:rPr>
              <a:t>Good </a:t>
            </a:r>
            <a:r>
              <a:rPr lang="en-US" altLang="en-US" sz="1800" dirty="0" smtClean="0">
                <a:solidFill>
                  <a:schemeClr val="tx1"/>
                </a:solidFill>
                <a:latin typeface="Arial" panose="020B0604020202020204" pitchFamily="34" charset="0"/>
                <a:cs typeface="Arial" panose="020B0604020202020204" pitchFamily="34" charset="0"/>
              </a:rPr>
              <a:t>Finish~ </a:t>
            </a:r>
            <a:r>
              <a:rPr lang="en-US" altLang="en-US" sz="1800" dirty="0">
                <a:solidFill>
                  <a:schemeClr val="tx1"/>
                </a:solidFill>
                <a:latin typeface="Arial" panose="020B0604020202020204" pitchFamily="34" charset="0"/>
                <a:cs typeface="Arial" panose="020B0604020202020204" pitchFamily="34" charset="0"/>
              </a:rPr>
              <a:t>0.1 Ra</a:t>
            </a:r>
          </a:p>
        </p:txBody>
      </p:sp>
    </p:spTree>
    <p:extLst>
      <p:ext uri="{BB962C8B-B14F-4D97-AF65-F5344CB8AC3E}">
        <p14:creationId xmlns:p14="http://schemas.microsoft.com/office/powerpoint/2010/main" val="3322233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Case Study - Cast Aluminum Drill </a:t>
            </a:r>
            <a:r>
              <a:rPr lang="en-US" sz="3200" dirty="0" smtClean="0"/>
              <a:t>Test</a:t>
            </a:r>
            <a:endParaRPr lang="en-US" sz="3200" dirty="0"/>
          </a:p>
        </p:txBody>
      </p:sp>
      <p:sp>
        <p:nvSpPr>
          <p:cNvPr id="4" name="TextBox 3"/>
          <p:cNvSpPr txBox="1"/>
          <p:nvPr/>
        </p:nvSpPr>
        <p:spPr>
          <a:xfrm>
            <a:off x="4997067" y="1371600"/>
            <a:ext cx="1566454"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Hole Finish</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598" y="2329814"/>
            <a:ext cx="4328119" cy="243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2328038"/>
            <a:ext cx="4320117" cy="245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1524001" y="4808307"/>
            <a:ext cx="2501553" cy="290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lnSpc>
                <a:spcPct val="90000"/>
              </a:lnSpc>
              <a:spcBef>
                <a:spcPct val="60000"/>
              </a:spcBef>
              <a:buChar char="•"/>
              <a:defRPr sz="2000">
                <a:solidFill>
                  <a:schemeClr val="tx1"/>
                </a:solidFill>
                <a:latin typeface="Arial" charset="0"/>
              </a:defRPr>
            </a:lvl1pPr>
            <a:lvl2pPr marL="742950" indent="-285750" algn="l" eaLnBrk="0" hangingPunct="0">
              <a:lnSpc>
                <a:spcPct val="90000"/>
              </a:lnSpc>
              <a:buChar char="–"/>
              <a:defRPr>
                <a:solidFill>
                  <a:schemeClr val="tx1"/>
                </a:solidFill>
                <a:latin typeface="Arial" charset="0"/>
              </a:defRPr>
            </a:lvl2pPr>
            <a:lvl3pPr marL="1143000" indent="-228600" algn="l" eaLnBrk="0" hangingPunct="0">
              <a:lnSpc>
                <a:spcPct val="90000"/>
              </a:lnSpc>
              <a:spcBef>
                <a:spcPct val="20000"/>
              </a:spcBef>
              <a:buChar char="•"/>
              <a:defRPr sz="1600">
                <a:solidFill>
                  <a:schemeClr val="tx1"/>
                </a:solidFill>
                <a:latin typeface="Arial" charset="0"/>
              </a:defRPr>
            </a:lvl3pPr>
            <a:lvl4pPr marL="1600200" indent="-228600" algn="l" eaLnBrk="0" hangingPunct="0">
              <a:lnSpc>
                <a:spcPct val="90000"/>
              </a:lnSpc>
              <a:spcBef>
                <a:spcPct val="10000"/>
              </a:spcBef>
              <a:buChar char="–"/>
              <a:defRPr sz="1400">
                <a:solidFill>
                  <a:schemeClr val="tx1"/>
                </a:solidFill>
                <a:latin typeface="Arial" charset="0"/>
              </a:defRPr>
            </a:lvl4pPr>
            <a:lvl5pPr marL="2057400" indent="-228600" algn="l" eaLnBrk="0" hangingPunct="0">
              <a:lnSpc>
                <a:spcPct val="90000"/>
              </a:lnSpc>
              <a:spcBef>
                <a:spcPct val="10000"/>
              </a:spcBef>
              <a:buChar char="»"/>
              <a:defRPr sz="1400">
                <a:solidFill>
                  <a:schemeClr val="tx1"/>
                </a:solidFill>
                <a:latin typeface="Arial" charset="0"/>
              </a:defRPr>
            </a:lvl5pPr>
            <a:lvl6pPr marL="2514600" indent="-228600" eaLnBrk="0" fontAlgn="base" hangingPunct="0">
              <a:lnSpc>
                <a:spcPct val="90000"/>
              </a:lnSpc>
              <a:spcBef>
                <a:spcPct val="10000"/>
              </a:spcBef>
              <a:spcAft>
                <a:spcPct val="0"/>
              </a:spcAft>
              <a:buChar char="»"/>
              <a:defRPr sz="1400">
                <a:solidFill>
                  <a:schemeClr val="tx1"/>
                </a:solidFill>
                <a:latin typeface="Arial" charset="0"/>
              </a:defRPr>
            </a:lvl6pPr>
            <a:lvl7pPr marL="2971800" indent="-228600" eaLnBrk="0" fontAlgn="base" hangingPunct="0">
              <a:lnSpc>
                <a:spcPct val="90000"/>
              </a:lnSpc>
              <a:spcBef>
                <a:spcPct val="10000"/>
              </a:spcBef>
              <a:spcAft>
                <a:spcPct val="0"/>
              </a:spcAft>
              <a:buChar char="»"/>
              <a:defRPr sz="1400">
                <a:solidFill>
                  <a:schemeClr val="tx1"/>
                </a:solidFill>
                <a:latin typeface="Arial" charset="0"/>
              </a:defRPr>
            </a:lvl7pPr>
            <a:lvl8pPr marL="3429000" indent="-228600" eaLnBrk="0" fontAlgn="base" hangingPunct="0">
              <a:lnSpc>
                <a:spcPct val="90000"/>
              </a:lnSpc>
              <a:spcBef>
                <a:spcPct val="10000"/>
              </a:spcBef>
              <a:spcAft>
                <a:spcPct val="0"/>
              </a:spcAft>
              <a:buChar char="»"/>
              <a:defRPr sz="1400">
                <a:solidFill>
                  <a:schemeClr val="tx1"/>
                </a:solidFill>
                <a:latin typeface="Arial" charset="0"/>
              </a:defRPr>
            </a:lvl8pPr>
            <a:lvl9pPr marL="3886200" indent="-228600" eaLnBrk="0" fontAlgn="base" hangingPunct="0">
              <a:lnSpc>
                <a:spcPct val="90000"/>
              </a:lnSpc>
              <a:spcBef>
                <a:spcPct val="10000"/>
              </a:spcBef>
              <a:spcAft>
                <a:spcPct val="0"/>
              </a:spcAft>
              <a:buChar char="»"/>
              <a:defRPr sz="1400">
                <a:solidFill>
                  <a:schemeClr val="tx1"/>
                </a:solidFill>
                <a:latin typeface="Arial" charset="0"/>
              </a:defRPr>
            </a:lvl9pPr>
          </a:lstStyle>
          <a:p>
            <a:pPr algn="ctr" eaLnBrk="1" hangingPunct="1">
              <a:lnSpc>
                <a:spcPct val="70000"/>
              </a:lnSpc>
              <a:spcBef>
                <a:spcPct val="30000"/>
              </a:spcBef>
              <a:buFontTx/>
              <a:buNone/>
            </a:pPr>
            <a:r>
              <a:rPr lang="en-US" altLang="en-US" sz="1800" b="1" dirty="0">
                <a:solidFill>
                  <a:srgbClr val="000000"/>
                </a:solidFill>
              </a:rPr>
              <a:t>Product A</a:t>
            </a:r>
          </a:p>
        </p:txBody>
      </p:sp>
      <p:sp>
        <p:nvSpPr>
          <p:cNvPr id="8" name="Text Box 8"/>
          <p:cNvSpPr txBox="1">
            <a:spLocks noChangeArrowheads="1"/>
          </p:cNvSpPr>
          <p:nvPr/>
        </p:nvSpPr>
        <p:spPr bwMode="auto">
          <a:xfrm>
            <a:off x="8026400" y="4817695"/>
            <a:ext cx="1766448" cy="290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lnSpc>
                <a:spcPct val="90000"/>
              </a:lnSpc>
              <a:spcBef>
                <a:spcPct val="60000"/>
              </a:spcBef>
              <a:buChar char="•"/>
              <a:defRPr sz="2000">
                <a:solidFill>
                  <a:schemeClr val="tx1"/>
                </a:solidFill>
                <a:latin typeface="Arial" charset="0"/>
              </a:defRPr>
            </a:lvl1pPr>
            <a:lvl2pPr marL="742950" indent="-285750" algn="l" eaLnBrk="0" hangingPunct="0">
              <a:lnSpc>
                <a:spcPct val="90000"/>
              </a:lnSpc>
              <a:buChar char="–"/>
              <a:defRPr>
                <a:solidFill>
                  <a:schemeClr val="tx1"/>
                </a:solidFill>
                <a:latin typeface="Arial" charset="0"/>
              </a:defRPr>
            </a:lvl2pPr>
            <a:lvl3pPr marL="1143000" indent="-228600" algn="l" eaLnBrk="0" hangingPunct="0">
              <a:lnSpc>
                <a:spcPct val="90000"/>
              </a:lnSpc>
              <a:spcBef>
                <a:spcPct val="20000"/>
              </a:spcBef>
              <a:buChar char="•"/>
              <a:defRPr sz="1600">
                <a:solidFill>
                  <a:schemeClr val="tx1"/>
                </a:solidFill>
                <a:latin typeface="Arial" charset="0"/>
              </a:defRPr>
            </a:lvl3pPr>
            <a:lvl4pPr marL="1600200" indent="-228600" algn="l" eaLnBrk="0" hangingPunct="0">
              <a:lnSpc>
                <a:spcPct val="90000"/>
              </a:lnSpc>
              <a:spcBef>
                <a:spcPct val="10000"/>
              </a:spcBef>
              <a:buChar char="–"/>
              <a:defRPr sz="1400">
                <a:solidFill>
                  <a:schemeClr val="tx1"/>
                </a:solidFill>
                <a:latin typeface="Arial" charset="0"/>
              </a:defRPr>
            </a:lvl4pPr>
            <a:lvl5pPr marL="2057400" indent="-228600" algn="l" eaLnBrk="0" hangingPunct="0">
              <a:lnSpc>
                <a:spcPct val="90000"/>
              </a:lnSpc>
              <a:spcBef>
                <a:spcPct val="10000"/>
              </a:spcBef>
              <a:buChar char="»"/>
              <a:defRPr sz="1400">
                <a:solidFill>
                  <a:schemeClr val="tx1"/>
                </a:solidFill>
                <a:latin typeface="Arial" charset="0"/>
              </a:defRPr>
            </a:lvl5pPr>
            <a:lvl6pPr marL="2514600" indent="-228600" eaLnBrk="0" fontAlgn="base" hangingPunct="0">
              <a:lnSpc>
                <a:spcPct val="90000"/>
              </a:lnSpc>
              <a:spcBef>
                <a:spcPct val="10000"/>
              </a:spcBef>
              <a:spcAft>
                <a:spcPct val="0"/>
              </a:spcAft>
              <a:buChar char="»"/>
              <a:defRPr sz="1400">
                <a:solidFill>
                  <a:schemeClr val="tx1"/>
                </a:solidFill>
                <a:latin typeface="Arial" charset="0"/>
              </a:defRPr>
            </a:lvl6pPr>
            <a:lvl7pPr marL="2971800" indent="-228600" eaLnBrk="0" fontAlgn="base" hangingPunct="0">
              <a:lnSpc>
                <a:spcPct val="90000"/>
              </a:lnSpc>
              <a:spcBef>
                <a:spcPct val="10000"/>
              </a:spcBef>
              <a:spcAft>
                <a:spcPct val="0"/>
              </a:spcAft>
              <a:buChar char="»"/>
              <a:defRPr sz="1400">
                <a:solidFill>
                  <a:schemeClr val="tx1"/>
                </a:solidFill>
                <a:latin typeface="Arial" charset="0"/>
              </a:defRPr>
            </a:lvl7pPr>
            <a:lvl8pPr marL="3429000" indent="-228600" eaLnBrk="0" fontAlgn="base" hangingPunct="0">
              <a:lnSpc>
                <a:spcPct val="90000"/>
              </a:lnSpc>
              <a:spcBef>
                <a:spcPct val="10000"/>
              </a:spcBef>
              <a:spcAft>
                <a:spcPct val="0"/>
              </a:spcAft>
              <a:buChar char="»"/>
              <a:defRPr sz="1400">
                <a:solidFill>
                  <a:schemeClr val="tx1"/>
                </a:solidFill>
                <a:latin typeface="Arial" charset="0"/>
              </a:defRPr>
            </a:lvl8pPr>
            <a:lvl9pPr marL="3886200" indent="-228600" eaLnBrk="0" fontAlgn="base" hangingPunct="0">
              <a:lnSpc>
                <a:spcPct val="90000"/>
              </a:lnSpc>
              <a:spcBef>
                <a:spcPct val="10000"/>
              </a:spcBef>
              <a:spcAft>
                <a:spcPct val="0"/>
              </a:spcAft>
              <a:buChar char="»"/>
              <a:defRPr sz="1400">
                <a:solidFill>
                  <a:schemeClr val="tx1"/>
                </a:solidFill>
                <a:latin typeface="Arial" charset="0"/>
              </a:defRPr>
            </a:lvl9pPr>
          </a:lstStyle>
          <a:p>
            <a:pPr algn="ctr" eaLnBrk="1" hangingPunct="1">
              <a:lnSpc>
                <a:spcPct val="70000"/>
              </a:lnSpc>
              <a:spcBef>
                <a:spcPct val="30000"/>
              </a:spcBef>
              <a:buFontTx/>
              <a:buNone/>
            </a:pPr>
            <a:r>
              <a:rPr lang="en-US" altLang="en-US" sz="1800" b="1" dirty="0">
                <a:solidFill>
                  <a:srgbClr val="000000"/>
                </a:solidFill>
              </a:rPr>
              <a:t>Product C</a:t>
            </a:r>
          </a:p>
        </p:txBody>
      </p:sp>
    </p:spTree>
    <p:extLst>
      <p:ext uri="{BB962C8B-B14F-4D97-AF65-F5344CB8AC3E}">
        <p14:creationId xmlns:p14="http://schemas.microsoft.com/office/powerpoint/2010/main" val="25482965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Case Study - Thread </a:t>
            </a:r>
            <a:r>
              <a:rPr lang="en-US" sz="3200" dirty="0" smtClean="0"/>
              <a:t>Forming</a:t>
            </a:r>
            <a:endParaRPr lang="en-US" sz="3200" dirty="0"/>
          </a:p>
        </p:txBody>
      </p:sp>
      <p:sp>
        <p:nvSpPr>
          <p:cNvPr id="4" name="TextBox 3"/>
          <p:cNvSpPr txBox="1"/>
          <p:nvPr/>
        </p:nvSpPr>
        <p:spPr>
          <a:xfrm>
            <a:off x="4470401" y="1295400"/>
            <a:ext cx="1978427"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Thread Quality</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793" y="2668429"/>
            <a:ext cx="4535619" cy="255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957" y="2668430"/>
            <a:ext cx="4191000" cy="251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2235201" y="5181600"/>
            <a:ext cx="17742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bg1"/>
                </a:solidFill>
                <a:latin typeface="Arial" charset="0"/>
                <a:cs typeface="Arial" charset="0"/>
              </a:defRPr>
            </a:lvl1pPr>
            <a:lvl2pPr marL="742950" indent="-285750" eaLnBrk="0" hangingPunct="0">
              <a:defRPr sz="1600" b="1">
                <a:solidFill>
                  <a:schemeClr val="bg1"/>
                </a:solidFill>
                <a:latin typeface="Arial" charset="0"/>
                <a:cs typeface="Arial" charset="0"/>
              </a:defRPr>
            </a:lvl2pPr>
            <a:lvl3pPr marL="1143000" indent="-228600" eaLnBrk="0" hangingPunct="0">
              <a:defRPr sz="1600" b="1">
                <a:solidFill>
                  <a:schemeClr val="bg1"/>
                </a:solidFill>
                <a:latin typeface="Arial" charset="0"/>
                <a:cs typeface="Arial" charset="0"/>
              </a:defRPr>
            </a:lvl3pPr>
            <a:lvl4pPr marL="1600200" indent="-228600" eaLnBrk="0" hangingPunct="0">
              <a:defRPr sz="1600" b="1">
                <a:solidFill>
                  <a:schemeClr val="bg1"/>
                </a:solidFill>
                <a:latin typeface="Arial" charset="0"/>
                <a:cs typeface="Arial" charset="0"/>
              </a:defRPr>
            </a:lvl4pPr>
            <a:lvl5pPr marL="2057400" indent="-228600" eaLnBrk="0" hangingPunct="0">
              <a:defRPr sz="1600" b="1">
                <a:solidFill>
                  <a:schemeClr val="bg1"/>
                </a:solidFill>
                <a:latin typeface="Arial" charset="0"/>
                <a:cs typeface="Arial" charset="0"/>
              </a:defRPr>
            </a:lvl5pPr>
            <a:lvl6pPr marL="25146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6pPr>
            <a:lvl7pPr marL="29718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7pPr>
            <a:lvl8pPr marL="34290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8pPr>
            <a:lvl9pPr marL="38862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9pPr>
          </a:lstStyle>
          <a:p>
            <a:pPr eaLnBrk="1" hangingPunct="1"/>
            <a:r>
              <a:rPr lang="en-US" altLang="en-US" sz="1800" dirty="0">
                <a:solidFill>
                  <a:schemeClr val="tx1"/>
                </a:solidFill>
              </a:rPr>
              <a:t>Product A</a:t>
            </a:r>
          </a:p>
        </p:txBody>
      </p:sp>
      <p:sp>
        <p:nvSpPr>
          <p:cNvPr id="8" name="Rectangle 6"/>
          <p:cNvSpPr>
            <a:spLocks noChangeArrowheads="1"/>
          </p:cNvSpPr>
          <p:nvPr/>
        </p:nvSpPr>
        <p:spPr bwMode="auto">
          <a:xfrm>
            <a:off x="7213600" y="5181600"/>
            <a:ext cx="17135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bg1"/>
                </a:solidFill>
                <a:latin typeface="Arial" charset="0"/>
                <a:cs typeface="Arial" charset="0"/>
              </a:defRPr>
            </a:lvl1pPr>
            <a:lvl2pPr marL="742950" indent="-285750" eaLnBrk="0" hangingPunct="0">
              <a:defRPr sz="1600" b="1">
                <a:solidFill>
                  <a:schemeClr val="bg1"/>
                </a:solidFill>
                <a:latin typeface="Arial" charset="0"/>
                <a:cs typeface="Arial" charset="0"/>
              </a:defRPr>
            </a:lvl2pPr>
            <a:lvl3pPr marL="1143000" indent="-228600" eaLnBrk="0" hangingPunct="0">
              <a:defRPr sz="1600" b="1">
                <a:solidFill>
                  <a:schemeClr val="bg1"/>
                </a:solidFill>
                <a:latin typeface="Arial" charset="0"/>
                <a:cs typeface="Arial" charset="0"/>
              </a:defRPr>
            </a:lvl3pPr>
            <a:lvl4pPr marL="1600200" indent="-228600" eaLnBrk="0" hangingPunct="0">
              <a:defRPr sz="1600" b="1">
                <a:solidFill>
                  <a:schemeClr val="bg1"/>
                </a:solidFill>
                <a:latin typeface="Arial" charset="0"/>
                <a:cs typeface="Arial" charset="0"/>
              </a:defRPr>
            </a:lvl4pPr>
            <a:lvl5pPr marL="2057400" indent="-228600" eaLnBrk="0" hangingPunct="0">
              <a:defRPr sz="1600" b="1">
                <a:solidFill>
                  <a:schemeClr val="bg1"/>
                </a:solidFill>
                <a:latin typeface="Arial" charset="0"/>
                <a:cs typeface="Arial" charset="0"/>
              </a:defRPr>
            </a:lvl5pPr>
            <a:lvl6pPr marL="25146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6pPr>
            <a:lvl7pPr marL="29718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7pPr>
            <a:lvl8pPr marL="34290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8pPr>
            <a:lvl9pPr marL="3886200" indent="-228600" algn="ctr" eaLnBrk="0" fontAlgn="base" hangingPunct="0">
              <a:lnSpc>
                <a:spcPct val="70000"/>
              </a:lnSpc>
              <a:spcBef>
                <a:spcPct val="30000"/>
              </a:spcBef>
              <a:spcAft>
                <a:spcPct val="0"/>
              </a:spcAft>
              <a:defRPr sz="1600" b="1">
                <a:solidFill>
                  <a:schemeClr val="bg1"/>
                </a:solidFill>
                <a:latin typeface="Arial" charset="0"/>
                <a:cs typeface="Arial" charset="0"/>
              </a:defRPr>
            </a:lvl9pPr>
          </a:lstStyle>
          <a:p>
            <a:pPr eaLnBrk="1" hangingPunct="1"/>
            <a:r>
              <a:rPr lang="en-US" altLang="en-US" sz="1800" dirty="0">
                <a:solidFill>
                  <a:schemeClr val="tx1"/>
                </a:solidFill>
              </a:rPr>
              <a:t>Product C</a:t>
            </a:r>
          </a:p>
        </p:txBody>
      </p:sp>
      <p:sp>
        <p:nvSpPr>
          <p:cNvPr id="9" name="Text Box 8"/>
          <p:cNvSpPr txBox="1">
            <a:spLocks noChangeArrowheads="1"/>
          </p:cNvSpPr>
          <p:nvPr/>
        </p:nvSpPr>
        <p:spPr bwMode="auto">
          <a:xfrm>
            <a:off x="4931361" y="2400151"/>
            <a:ext cx="1807633" cy="26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lnSpc>
                <a:spcPct val="90000"/>
              </a:lnSpc>
              <a:spcBef>
                <a:spcPct val="60000"/>
              </a:spcBef>
              <a:buChar char="•"/>
              <a:defRPr sz="2000">
                <a:solidFill>
                  <a:schemeClr val="tx1"/>
                </a:solidFill>
                <a:latin typeface="Arial" charset="0"/>
              </a:defRPr>
            </a:lvl1pPr>
            <a:lvl2pPr marL="742950" indent="-285750" algn="l" eaLnBrk="0" hangingPunct="0">
              <a:lnSpc>
                <a:spcPct val="90000"/>
              </a:lnSpc>
              <a:buChar char="–"/>
              <a:defRPr>
                <a:solidFill>
                  <a:schemeClr val="tx1"/>
                </a:solidFill>
                <a:latin typeface="Arial" charset="0"/>
              </a:defRPr>
            </a:lvl2pPr>
            <a:lvl3pPr marL="1143000" indent="-228600" algn="l" eaLnBrk="0" hangingPunct="0">
              <a:lnSpc>
                <a:spcPct val="90000"/>
              </a:lnSpc>
              <a:spcBef>
                <a:spcPct val="20000"/>
              </a:spcBef>
              <a:buChar char="•"/>
              <a:defRPr sz="1600">
                <a:solidFill>
                  <a:schemeClr val="tx1"/>
                </a:solidFill>
                <a:latin typeface="Arial" charset="0"/>
              </a:defRPr>
            </a:lvl3pPr>
            <a:lvl4pPr marL="1600200" indent="-228600" algn="l" eaLnBrk="0" hangingPunct="0">
              <a:lnSpc>
                <a:spcPct val="90000"/>
              </a:lnSpc>
              <a:spcBef>
                <a:spcPct val="10000"/>
              </a:spcBef>
              <a:buChar char="–"/>
              <a:defRPr sz="1400">
                <a:solidFill>
                  <a:schemeClr val="tx1"/>
                </a:solidFill>
                <a:latin typeface="Arial" charset="0"/>
              </a:defRPr>
            </a:lvl4pPr>
            <a:lvl5pPr marL="2057400" indent="-228600" algn="l" eaLnBrk="0" hangingPunct="0">
              <a:lnSpc>
                <a:spcPct val="90000"/>
              </a:lnSpc>
              <a:spcBef>
                <a:spcPct val="10000"/>
              </a:spcBef>
              <a:buChar char="»"/>
              <a:defRPr sz="1400">
                <a:solidFill>
                  <a:schemeClr val="tx1"/>
                </a:solidFill>
                <a:latin typeface="Arial" charset="0"/>
              </a:defRPr>
            </a:lvl5pPr>
            <a:lvl6pPr marL="2514600" indent="-228600" eaLnBrk="0" fontAlgn="base" hangingPunct="0">
              <a:lnSpc>
                <a:spcPct val="90000"/>
              </a:lnSpc>
              <a:spcBef>
                <a:spcPct val="10000"/>
              </a:spcBef>
              <a:spcAft>
                <a:spcPct val="0"/>
              </a:spcAft>
              <a:buChar char="»"/>
              <a:defRPr sz="1400">
                <a:solidFill>
                  <a:schemeClr val="tx1"/>
                </a:solidFill>
                <a:latin typeface="Arial" charset="0"/>
              </a:defRPr>
            </a:lvl6pPr>
            <a:lvl7pPr marL="2971800" indent="-228600" eaLnBrk="0" fontAlgn="base" hangingPunct="0">
              <a:lnSpc>
                <a:spcPct val="90000"/>
              </a:lnSpc>
              <a:spcBef>
                <a:spcPct val="10000"/>
              </a:spcBef>
              <a:spcAft>
                <a:spcPct val="0"/>
              </a:spcAft>
              <a:buChar char="»"/>
              <a:defRPr sz="1400">
                <a:solidFill>
                  <a:schemeClr val="tx1"/>
                </a:solidFill>
                <a:latin typeface="Arial" charset="0"/>
              </a:defRPr>
            </a:lvl7pPr>
            <a:lvl8pPr marL="3429000" indent="-228600" eaLnBrk="0" fontAlgn="base" hangingPunct="0">
              <a:lnSpc>
                <a:spcPct val="90000"/>
              </a:lnSpc>
              <a:spcBef>
                <a:spcPct val="10000"/>
              </a:spcBef>
              <a:spcAft>
                <a:spcPct val="0"/>
              </a:spcAft>
              <a:buChar char="»"/>
              <a:defRPr sz="1400">
                <a:solidFill>
                  <a:schemeClr val="tx1"/>
                </a:solidFill>
                <a:latin typeface="Arial" charset="0"/>
              </a:defRPr>
            </a:lvl8pPr>
            <a:lvl9pPr marL="3886200" indent="-228600" eaLnBrk="0" fontAlgn="base" hangingPunct="0">
              <a:lnSpc>
                <a:spcPct val="90000"/>
              </a:lnSpc>
              <a:spcBef>
                <a:spcPct val="10000"/>
              </a:spcBef>
              <a:spcAft>
                <a:spcPct val="0"/>
              </a:spcAft>
              <a:buChar char="»"/>
              <a:defRPr sz="1400">
                <a:solidFill>
                  <a:schemeClr val="tx1"/>
                </a:solidFill>
                <a:latin typeface="Arial" charset="0"/>
              </a:defRPr>
            </a:lvl9pPr>
          </a:lstStyle>
          <a:p>
            <a:pPr algn="ctr">
              <a:lnSpc>
                <a:spcPct val="70000"/>
              </a:lnSpc>
              <a:spcBef>
                <a:spcPct val="30000"/>
              </a:spcBef>
              <a:buFontTx/>
              <a:buNone/>
            </a:pPr>
            <a:r>
              <a:rPr lang="en-US" altLang="en-US" sz="1600" dirty="0"/>
              <a:t>Mag 25X</a:t>
            </a:r>
          </a:p>
        </p:txBody>
      </p:sp>
    </p:spTree>
    <p:extLst>
      <p:ext uri="{BB962C8B-B14F-4D97-AF65-F5344CB8AC3E}">
        <p14:creationId xmlns:p14="http://schemas.microsoft.com/office/powerpoint/2010/main" val="24772596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04799" y="3319002"/>
            <a:ext cx="11142676" cy="1061091"/>
          </a:xfrm>
        </p:spPr>
        <p:txBody>
          <a:bodyPr/>
          <a:lstStyle/>
          <a:p>
            <a:r>
              <a:rPr lang="en-US" sz="3200" dirty="0" smtClean="0">
                <a:solidFill>
                  <a:schemeClr val="bg1"/>
                </a:solidFill>
              </a:rPr>
              <a:t>Other Services</a:t>
            </a:r>
            <a:endParaRPr lang="en-US" sz="3200" dirty="0">
              <a:solidFill>
                <a:schemeClr val="bg1"/>
              </a:solidFill>
            </a:endParaRPr>
          </a:p>
        </p:txBody>
      </p:sp>
    </p:spTree>
    <p:custDataLst>
      <p:tags r:id="rId1"/>
    </p:custDataLst>
    <p:extLst>
      <p:ext uri="{BB962C8B-B14F-4D97-AF65-F5344CB8AC3E}">
        <p14:creationId xmlns:p14="http://schemas.microsoft.com/office/powerpoint/2010/main" val="2320334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Training </a:t>
            </a:r>
            <a:r>
              <a:rPr lang="en-US" sz="3200" dirty="0"/>
              <a:t>&amp; </a:t>
            </a:r>
            <a:r>
              <a:rPr lang="en-US" sz="3200" dirty="0" smtClean="0"/>
              <a:t>On-Site Support</a:t>
            </a:r>
            <a:endParaRPr lang="en-US" sz="3200"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3079" y="1676400"/>
            <a:ext cx="5243037" cy="287259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9478" y="1676401"/>
            <a:ext cx="5745187" cy="2872593"/>
          </a:xfrm>
          <a:prstGeom prst="rect">
            <a:avLst/>
          </a:prstGeom>
        </p:spPr>
      </p:pic>
      <p:sp>
        <p:nvSpPr>
          <p:cNvPr id="6" name="TextBox 5"/>
          <p:cNvSpPr txBox="1"/>
          <p:nvPr/>
        </p:nvSpPr>
        <p:spPr>
          <a:xfrm>
            <a:off x="1548231" y="4676745"/>
            <a:ext cx="2334550"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Operator Training</a:t>
            </a:r>
            <a:endParaRPr lang="en-US" sz="2000" b="1" dirty="0">
              <a:latin typeface="Arial" panose="020B0604020202020204" pitchFamily="34" charset="0"/>
              <a:cs typeface="Arial" panose="020B0604020202020204" pitchFamily="34" charset="0"/>
            </a:endParaRPr>
          </a:p>
        </p:txBody>
      </p:sp>
      <p:sp>
        <p:nvSpPr>
          <p:cNvPr id="7" name="TextBox 6"/>
          <p:cNvSpPr txBox="1"/>
          <p:nvPr/>
        </p:nvSpPr>
        <p:spPr>
          <a:xfrm>
            <a:off x="7390436" y="4676745"/>
            <a:ext cx="2178802"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In-Plant Support</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76698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Field Application Engineers</a:t>
            </a:r>
            <a:endParaRPr lang="en-US" sz="3200" dirty="0"/>
          </a:p>
        </p:txBody>
      </p:sp>
      <p:sp>
        <p:nvSpPr>
          <p:cNvPr id="6" name="Content Placeholder 1"/>
          <p:cNvSpPr txBox="1">
            <a:spLocks/>
          </p:cNvSpPr>
          <p:nvPr/>
        </p:nvSpPr>
        <p:spPr>
          <a:xfrm>
            <a:off x="609600" y="1226698"/>
            <a:ext cx="11074400" cy="83070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altLang="en-US" sz="2400" dirty="0" smtClean="0">
                <a:ea typeface="ＭＳ Ｐゴシック" pitchFamily="34" charset="-128"/>
              </a:rPr>
              <a:t>	</a:t>
            </a:r>
            <a:r>
              <a:rPr lang="en-US" altLang="en-US" sz="2000" b="1" dirty="0" smtClean="0">
                <a:latin typeface="Arial" panose="020B0604020202020204" pitchFamily="34" charset="0"/>
                <a:ea typeface="ＭＳ Ｐゴシック" pitchFamily="34" charset="-128"/>
                <a:cs typeface="Arial" panose="020B0604020202020204" pitchFamily="34" charset="0"/>
              </a:rPr>
              <a:t>Team of experienced, highly knowledgeable engineers providing fundamental technical expertise and support to sales </a:t>
            </a:r>
          </a:p>
        </p:txBody>
      </p:sp>
      <p:sp>
        <p:nvSpPr>
          <p:cNvPr id="7" name="Subtitle 2"/>
          <p:cNvSpPr>
            <a:spLocks noGrp="1"/>
          </p:cNvSpPr>
          <p:nvPr>
            <p:ph type="subTitle" idx="1"/>
          </p:nvPr>
        </p:nvSpPr>
        <p:spPr>
          <a:xfrm>
            <a:off x="914400" y="2286000"/>
            <a:ext cx="6305797" cy="2986644"/>
          </a:xfrm>
        </p:spPr>
        <p:txBody>
          <a:bodyPr/>
          <a:lstStyle/>
          <a:p>
            <a:pPr marL="274320" indent="-27432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latin typeface="Arial" panose="020B0604020202020204" pitchFamily="34" charset="0"/>
                <a:cs typeface="Arial" panose="020B0604020202020204" pitchFamily="34" charset="0"/>
              </a:rPr>
              <a:t>On-site support to customers in the field</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latin typeface="Arial" panose="020B0604020202020204" pitchFamily="34" charset="0"/>
                <a:cs typeface="Arial" panose="020B0604020202020204" pitchFamily="34" charset="0"/>
              </a:rPr>
              <a:t>Product recommendations by application review</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latin typeface="Arial" panose="020B0604020202020204" pitchFamily="34" charset="0"/>
                <a:cs typeface="Arial" panose="020B0604020202020204" pitchFamily="34" charset="0"/>
              </a:rPr>
              <a:t>Troubleshooting support</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latin typeface="Arial" panose="020B0604020202020204" pitchFamily="34" charset="0"/>
                <a:cs typeface="Arial" panose="020B0604020202020204" pitchFamily="34" charset="0"/>
              </a:rPr>
              <a:t>Site surveys / process review</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latin typeface="Arial" panose="020B0604020202020204" pitchFamily="34" charset="0"/>
                <a:cs typeface="Arial" panose="020B0604020202020204" pitchFamily="34" charset="0"/>
              </a:rPr>
              <a:t>Continuous improvement projects</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latin typeface="Arial" panose="020B0604020202020204" pitchFamily="34" charset="0"/>
                <a:cs typeface="Arial" panose="020B0604020202020204" pitchFamily="34" charset="0"/>
              </a:rPr>
              <a:t>Value documentation</a:t>
            </a:r>
            <a:endParaRPr lang="en-US" dirty="0">
              <a:solidFill>
                <a:schemeClr val="tx1"/>
              </a:solidFill>
              <a:latin typeface="Arial" panose="020B0604020202020204" pitchFamily="34" charset="0"/>
              <a:cs typeface="Arial" panose="020B0604020202020204" pitchFamily="34" charset="0"/>
            </a:endParaRPr>
          </a:p>
        </p:txBody>
      </p:sp>
      <p:pic>
        <p:nvPicPr>
          <p:cNvPr id="16386" name="Picture 2" descr="C:\Users\stierst\AppData\Local\Microsoft\Windows\Temporary Internet Files\Content.IE5\MLTLN2OD\memo-pictogram[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9200" y="2362201"/>
            <a:ext cx="2844800" cy="2370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1542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Technical Help Desk</a:t>
            </a:r>
            <a:endParaRPr lang="en-US" sz="3200" dirty="0"/>
          </a:p>
        </p:txBody>
      </p:sp>
      <p:sp>
        <p:nvSpPr>
          <p:cNvPr id="3" name="Subtitle 2"/>
          <p:cNvSpPr>
            <a:spLocks noGrp="1"/>
          </p:cNvSpPr>
          <p:nvPr>
            <p:ph type="subTitle" idx="1"/>
          </p:nvPr>
        </p:nvSpPr>
        <p:spPr>
          <a:xfrm>
            <a:off x="584200" y="1371087"/>
            <a:ext cx="11099800" cy="3315438"/>
          </a:xfrm>
        </p:spPr>
        <p:txBody>
          <a:bodyPr/>
          <a:lstStyle/>
          <a:p>
            <a:pPr algn="ctr">
              <a:lnSpc>
                <a:spcPct val="100000"/>
              </a:lnSpc>
              <a:spcBef>
                <a:spcPts val="600"/>
              </a:spcBef>
              <a:spcAft>
                <a:spcPts val="600"/>
              </a:spcAft>
              <a:buClr>
                <a:srgbClr val="C00000"/>
              </a:buClr>
            </a:pPr>
            <a:r>
              <a:rPr lang="en-US" sz="2000" dirty="0">
                <a:solidFill>
                  <a:schemeClr val="tx1"/>
                </a:solidFill>
              </a:rPr>
              <a:t>T</a:t>
            </a:r>
            <a:r>
              <a:rPr lang="en-US" sz="2000" dirty="0" smtClean="0">
                <a:solidFill>
                  <a:schemeClr val="tx1"/>
                </a:solidFill>
              </a:rPr>
              <a:t>echnical </a:t>
            </a:r>
            <a:r>
              <a:rPr lang="en-US" sz="2000" dirty="0">
                <a:solidFill>
                  <a:schemeClr val="tx1"/>
                </a:solidFill>
              </a:rPr>
              <a:t>support </a:t>
            </a:r>
            <a:r>
              <a:rPr lang="en-US" sz="2000" dirty="0" smtClean="0">
                <a:solidFill>
                  <a:schemeClr val="tx1"/>
                </a:solidFill>
              </a:rPr>
              <a:t>desk available to </a:t>
            </a:r>
            <a:r>
              <a:rPr lang="en-US" sz="2000" b="1" dirty="0" smtClean="0">
                <a:solidFill>
                  <a:schemeClr val="tx1"/>
                </a:solidFill>
              </a:rPr>
              <a:t>TSMs</a:t>
            </a:r>
            <a:r>
              <a:rPr lang="en-US" sz="2000" dirty="0" smtClean="0">
                <a:solidFill>
                  <a:schemeClr val="tx1"/>
                </a:solidFill>
              </a:rPr>
              <a:t>, </a:t>
            </a:r>
            <a:r>
              <a:rPr lang="en-US" sz="2000" b="1" dirty="0" smtClean="0">
                <a:solidFill>
                  <a:schemeClr val="tx1"/>
                </a:solidFill>
              </a:rPr>
              <a:t>distributors</a:t>
            </a:r>
            <a:r>
              <a:rPr lang="en-US" sz="2000" dirty="0">
                <a:solidFill>
                  <a:schemeClr val="tx1"/>
                </a:solidFill>
              </a:rPr>
              <a:t>, </a:t>
            </a:r>
            <a:r>
              <a:rPr lang="en-US" sz="2000" dirty="0" smtClean="0">
                <a:solidFill>
                  <a:schemeClr val="tx1"/>
                </a:solidFill>
              </a:rPr>
              <a:t>and </a:t>
            </a:r>
            <a:r>
              <a:rPr lang="en-US" sz="2000" b="1" dirty="0">
                <a:solidFill>
                  <a:schemeClr val="tx1"/>
                </a:solidFill>
              </a:rPr>
              <a:t>direct customers</a:t>
            </a:r>
            <a:r>
              <a:rPr lang="en-US" sz="2000" dirty="0">
                <a:solidFill>
                  <a:schemeClr val="tx1"/>
                </a:solidFill>
              </a:rPr>
              <a:t> on </a:t>
            </a:r>
            <a:r>
              <a:rPr lang="en-US" sz="2000" b="1" dirty="0" smtClean="0">
                <a:solidFill>
                  <a:schemeClr val="tx1"/>
                </a:solidFill>
              </a:rPr>
              <a:t>Castrol </a:t>
            </a:r>
            <a:r>
              <a:rPr lang="en-US" sz="2000" dirty="0" smtClean="0">
                <a:solidFill>
                  <a:schemeClr val="tx1"/>
                </a:solidFill>
              </a:rPr>
              <a:t>products and applications</a:t>
            </a:r>
          </a:p>
          <a:p>
            <a:pPr marL="574675" indent="-4000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Castrol product questions</a:t>
            </a:r>
          </a:p>
          <a:p>
            <a:pPr marL="574675" indent="-4000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Troubleshooting</a:t>
            </a:r>
          </a:p>
          <a:p>
            <a:pPr marL="574675" indent="-4000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Application support</a:t>
            </a:r>
          </a:p>
          <a:p>
            <a:pPr marL="574675" indent="-4000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Lab analysis data interpretation</a:t>
            </a:r>
          </a:p>
          <a:p>
            <a:pPr marL="574675" indent="-4000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Compatibility questions</a:t>
            </a:r>
            <a:endParaRPr lang="en-US" dirty="0">
              <a:solidFill>
                <a:schemeClr val="tx1"/>
              </a:solidFill>
            </a:endParaRPr>
          </a:p>
        </p:txBody>
      </p:sp>
      <p:sp>
        <p:nvSpPr>
          <p:cNvPr id="4" name="TextBox 3"/>
          <p:cNvSpPr txBox="1"/>
          <p:nvPr/>
        </p:nvSpPr>
        <p:spPr>
          <a:xfrm>
            <a:off x="4202050" y="4142888"/>
            <a:ext cx="4568878" cy="1077218"/>
          </a:xfrm>
          <a:prstGeom prst="rect">
            <a:avLst/>
          </a:prstGeom>
          <a:noFill/>
        </p:spPr>
        <p:txBody>
          <a:bodyPr wrap="none" rtlCol="0">
            <a:spAutoFit/>
          </a:bodyPr>
          <a:lstStyle/>
          <a:p>
            <a:pPr algn="ctr"/>
            <a:r>
              <a:rPr lang="en-US" sz="3200" b="1" dirty="0" smtClean="0">
                <a:latin typeface="Arial" panose="020B0604020202020204" pitchFamily="34" charset="0"/>
                <a:cs typeface="Arial" panose="020B0604020202020204" pitchFamily="34" charset="0"/>
              </a:rPr>
              <a:t>+1-630-961-6562</a:t>
            </a:r>
            <a:r>
              <a:rPr lang="en-US" sz="3200" b="1" dirty="0">
                <a:latin typeface="Arial" panose="020B0604020202020204" pitchFamily="34" charset="0"/>
                <a:cs typeface="Arial" panose="020B0604020202020204" pitchFamily="34" charset="0"/>
              </a:rPr>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techhelp@castrol.com</a:t>
            </a:r>
          </a:p>
        </p:txBody>
      </p:sp>
    </p:spTree>
    <p:extLst>
      <p:ext uri="{BB962C8B-B14F-4D97-AF65-F5344CB8AC3E}">
        <p14:creationId xmlns:p14="http://schemas.microsoft.com/office/powerpoint/2010/main" val="4281458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smtClean="0"/>
              <a:t>Impact on Maintenance</a:t>
            </a:r>
            <a:endParaRPr lang="en-US" sz="2800" dirty="0"/>
          </a:p>
        </p:txBody>
      </p:sp>
      <p:sp>
        <p:nvSpPr>
          <p:cNvPr id="4" name="Rectangle 3"/>
          <p:cNvSpPr txBox="1">
            <a:spLocks noChangeArrowheads="1"/>
          </p:cNvSpPr>
          <p:nvPr/>
        </p:nvSpPr>
        <p:spPr bwMode="auto">
          <a:xfrm>
            <a:off x="612679" y="1214912"/>
            <a:ext cx="7294880" cy="435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lvl1pPr marL="177800" indent="-177800" algn="l" rtl="0" eaLnBrk="0" fontAlgn="base" hangingPunct="0">
              <a:lnSpc>
                <a:spcPct val="90000"/>
              </a:lnSpc>
              <a:spcBef>
                <a:spcPct val="60000"/>
              </a:spcBef>
              <a:spcAft>
                <a:spcPct val="0"/>
              </a:spcAft>
              <a:buChar char="•"/>
              <a:defRPr sz="2000">
                <a:solidFill>
                  <a:srgbClr val="000000"/>
                </a:solidFill>
                <a:latin typeface="+mn-lt"/>
                <a:ea typeface="+mn-ea"/>
                <a:cs typeface="+mn-cs"/>
              </a:defRPr>
            </a:lvl1pPr>
            <a:lvl2pPr marL="344488" indent="-157163" algn="l" rtl="0" eaLnBrk="0" fontAlgn="base" hangingPunct="0">
              <a:lnSpc>
                <a:spcPct val="90000"/>
              </a:lnSpc>
              <a:spcBef>
                <a:spcPct val="30000"/>
              </a:spcBef>
              <a:spcAft>
                <a:spcPct val="0"/>
              </a:spcAft>
              <a:buChar char="–"/>
              <a:defRPr>
                <a:solidFill>
                  <a:schemeClr val="tx1"/>
                </a:solidFill>
                <a:latin typeface="+mn-lt"/>
              </a:defRPr>
            </a:lvl2pPr>
            <a:lvl3pPr marL="534988" indent="-177800" algn="l" rtl="0" eaLnBrk="0" fontAlgn="base" hangingPunct="0">
              <a:lnSpc>
                <a:spcPct val="90000"/>
              </a:lnSpc>
              <a:spcBef>
                <a:spcPct val="20000"/>
              </a:spcBef>
              <a:spcAft>
                <a:spcPct val="0"/>
              </a:spcAft>
              <a:buChar char="•"/>
              <a:defRPr sz="1600">
                <a:solidFill>
                  <a:schemeClr val="tx1"/>
                </a:solidFill>
                <a:latin typeface="+mn-lt"/>
              </a:defRPr>
            </a:lvl3pPr>
            <a:lvl4pPr marL="714375" indent="-168275" algn="l" rtl="0" eaLnBrk="0" fontAlgn="base" hangingPunct="0">
              <a:lnSpc>
                <a:spcPct val="90000"/>
              </a:lnSpc>
              <a:spcBef>
                <a:spcPct val="10000"/>
              </a:spcBef>
              <a:spcAft>
                <a:spcPct val="0"/>
              </a:spcAft>
              <a:buChar char="–"/>
              <a:defRPr sz="1400">
                <a:solidFill>
                  <a:schemeClr val="tx1"/>
                </a:solidFill>
                <a:latin typeface="+mn-lt"/>
              </a:defRPr>
            </a:lvl4pPr>
            <a:lvl5pPr marL="892175" indent="-155575" algn="l" rtl="0" eaLnBrk="0" fontAlgn="base" hangingPunct="0">
              <a:lnSpc>
                <a:spcPct val="90000"/>
              </a:lnSpc>
              <a:spcBef>
                <a:spcPct val="10000"/>
              </a:spcBef>
              <a:spcAft>
                <a:spcPct val="0"/>
              </a:spcAft>
              <a:buChar char="»"/>
              <a:defRPr sz="1400">
                <a:solidFill>
                  <a:schemeClr val="tx1"/>
                </a:solidFill>
                <a:latin typeface="+mn-lt"/>
              </a:defRPr>
            </a:lvl5pPr>
            <a:lvl6pPr marL="1349375" indent="-155575" algn="l" rtl="0" fontAlgn="base">
              <a:lnSpc>
                <a:spcPct val="90000"/>
              </a:lnSpc>
              <a:spcBef>
                <a:spcPct val="10000"/>
              </a:spcBef>
              <a:spcAft>
                <a:spcPct val="0"/>
              </a:spcAft>
              <a:buChar char="»"/>
              <a:defRPr sz="1400">
                <a:solidFill>
                  <a:schemeClr val="tx1"/>
                </a:solidFill>
                <a:latin typeface="+mn-lt"/>
              </a:defRPr>
            </a:lvl6pPr>
            <a:lvl7pPr marL="1806575" indent="-155575" algn="l" rtl="0" fontAlgn="base">
              <a:lnSpc>
                <a:spcPct val="90000"/>
              </a:lnSpc>
              <a:spcBef>
                <a:spcPct val="10000"/>
              </a:spcBef>
              <a:spcAft>
                <a:spcPct val="0"/>
              </a:spcAft>
              <a:buChar char="»"/>
              <a:defRPr sz="1400">
                <a:solidFill>
                  <a:schemeClr val="tx1"/>
                </a:solidFill>
                <a:latin typeface="+mn-lt"/>
              </a:defRPr>
            </a:lvl7pPr>
            <a:lvl8pPr marL="2263775" indent="-155575" algn="l" rtl="0" fontAlgn="base">
              <a:lnSpc>
                <a:spcPct val="90000"/>
              </a:lnSpc>
              <a:spcBef>
                <a:spcPct val="10000"/>
              </a:spcBef>
              <a:spcAft>
                <a:spcPct val="0"/>
              </a:spcAft>
              <a:buChar char="»"/>
              <a:defRPr sz="1400">
                <a:solidFill>
                  <a:schemeClr val="tx1"/>
                </a:solidFill>
                <a:latin typeface="+mn-lt"/>
              </a:defRPr>
            </a:lvl8pPr>
            <a:lvl9pPr marL="2720975" indent="-155575" algn="l" rtl="0" fontAlgn="base">
              <a:lnSpc>
                <a:spcPct val="90000"/>
              </a:lnSpc>
              <a:spcBef>
                <a:spcPct val="10000"/>
              </a:spcBef>
              <a:spcAft>
                <a:spcPct val="0"/>
              </a:spcAft>
              <a:buChar char="»"/>
              <a:defRPr sz="1400">
                <a:solidFill>
                  <a:schemeClr val="tx1"/>
                </a:solidFill>
                <a:latin typeface="+mn-lt"/>
              </a:defRPr>
            </a:lvl9pPr>
          </a:lstStyle>
          <a:p>
            <a:pPr marL="274320" marR="0" lvl="0" indent="-274320" algn="l" defTabSz="914400" rtl="0" eaLnBrk="1" fontAlgn="base" latinLnBrk="0" hangingPunct="1">
              <a:lnSpc>
                <a:spcPct val="100000"/>
              </a:lnSpc>
              <a:spcBef>
                <a:spcPts val="600"/>
              </a:spcBef>
              <a:spcAft>
                <a:spcPts val="0"/>
              </a:spcAft>
              <a:buClrTx/>
              <a:buSzTx/>
              <a:buFontTx/>
              <a:buNone/>
              <a:tabLst/>
              <a:defRPr/>
            </a:pPr>
            <a:r>
              <a:rPr kumimoji="0" lang="en-GB" b="1" i="0" u="none" strike="noStrike" kern="0" cap="none" spc="0" normalizeH="0" baseline="0" noProof="0" dirty="0" smtClean="0">
                <a:ln>
                  <a:noFill/>
                </a:ln>
                <a:solidFill>
                  <a:schemeClr val="tx1"/>
                </a:solidFill>
                <a:effectLst/>
                <a:uLnTx/>
                <a:uFillTx/>
                <a:latin typeface="Arial"/>
                <a:ea typeface="+mn-ea"/>
                <a:cs typeface="+mn-cs"/>
              </a:rPr>
              <a:t>Process Fluids</a:t>
            </a:r>
          </a:p>
          <a:p>
            <a:pPr marL="274320" marR="0" lvl="0" indent="-274320" algn="l" defTabSz="914400" rtl="0" eaLnBrk="1" fontAlgn="base" latinLnBrk="0" hangingPunct="1">
              <a:lnSpc>
                <a:spcPct val="100000"/>
              </a:lnSpc>
              <a:spcBef>
                <a:spcPts val="600"/>
              </a:spcBef>
              <a:spcAft>
                <a:spcPts val="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Turn Over &amp; Top-up Rates</a:t>
            </a:r>
          </a:p>
          <a:p>
            <a:pPr marL="274320" marR="0" lvl="0" indent="-274320" algn="l" defTabSz="914400" rtl="0" eaLnBrk="1" fontAlgn="base" latinLnBrk="0" hangingPunct="1">
              <a:lnSpc>
                <a:spcPct val="100000"/>
              </a:lnSpc>
              <a:spcBef>
                <a:spcPts val="600"/>
              </a:spcBef>
              <a:spcAft>
                <a:spcPts val="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Recycling &amp; Recovery Technologies</a:t>
            </a:r>
          </a:p>
          <a:p>
            <a:pPr marL="274320" marR="0" lvl="0" indent="-274320" algn="l" defTabSz="914400" rtl="0" eaLnBrk="1" fontAlgn="base" latinLnBrk="0" hangingPunct="1">
              <a:lnSpc>
                <a:spcPct val="100000"/>
              </a:lnSpc>
              <a:spcBef>
                <a:spcPts val="600"/>
              </a:spcBef>
              <a:spcAft>
                <a:spcPts val="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Filtration</a:t>
            </a:r>
          </a:p>
          <a:p>
            <a:pPr marL="274320" marR="0" lvl="0" indent="-274320" algn="l" defTabSz="914400" rtl="0" eaLnBrk="1" fontAlgn="base" latinLnBrk="0" hangingPunct="1">
              <a:lnSpc>
                <a:spcPct val="100000"/>
              </a:lnSpc>
              <a:spcBef>
                <a:spcPts val="600"/>
              </a:spcBef>
              <a:spcAft>
                <a:spcPts val="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Additive Usage &amp; Alt. Technology</a:t>
            </a:r>
          </a:p>
          <a:p>
            <a:pPr marL="274320" marR="0" lvl="0" indent="-274320" algn="l" defTabSz="914400" rtl="0" eaLnBrk="1" fontAlgn="base" latinLnBrk="0" hangingPunct="1">
              <a:lnSpc>
                <a:spcPct val="100000"/>
              </a:lnSpc>
              <a:spcBef>
                <a:spcPts val="600"/>
              </a:spcBef>
              <a:spcAft>
                <a:spcPts val="0"/>
              </a:spcAft>
              <a:buClrTx/>
              <a:buSzTx/>
              <a:buFontTx/>
              <a:buNone/>
              <a:tabLst/>
              <a:defRPr/>
            </a:pPr>
            <a:r>
              <a:rPr kumimoji="0" lang="en-GB" b="1" i="0" u="none" strike="noStrike" kern="0" cap="none" spc="0" normalizeH="0" baseline="0" noProof="0" dirty="0" smtClean="0">
                <a:ln>
                  <a:noFill/>
                </a:ln>
                <a:solidFill>
                  <a:schemeClr val="tx1"/>
                </a:solidFill>
                <a:effectLst/>
                <a:uLnTx/>
                <a:uFillTx/>
                <a:latin typeface="Arial"/>
                <a:ea typeface="+mn-ea"/>
                <a:cs typeface="+mn-cs"/>
              </a:rPr>
              <a:t>Lubrication</a:t>
            </a:r>
          </a:p>
          <a:p>
            <a:pPr marL="274320" marR="0" lvl="0" indent="-274320" algn="l" defTabSz="914400" rtl="0" eaLnBrk="1" fontAlgn="base" latinLnBrk="0" hangingPunct="1">
              <a:lnSpc>
                <a:spcPct val="100000"/>
              </a:lnSpc>
              <a:spcBef>
                <a:spcPts val="600"/>
              </a:spcBef>
              <a:spcAft>
                <a:spcPts val="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Parts Replacement / Re-build</a:t>
            </a:r>
          </a:p>
          <a:p>
            <a:pPr marL="274320" marR="0" lvl="0" indent="-274320" algn="l" defTabSz="914400" rtl="0" eaLnBrk="1" fontAlgn="base" latinLnBrk="0" hangingPunct="1">
              <a:lnSpc>
                <a:spcPct val="100000"/>
              </a:lnSpc>
              <a:spcBef>
                <a:spcPts val="600"/>
              </a:spcBef>
              <a:spcAft>
                <a:spcPts val="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Oil Life</a:t>
            </a:r>
          </a:p>
          <a:p>
            <a:pPr marL="274320" marR="0" lvl="0" indent="-274320" algn="l" defTabSz="914400" rtl="0" eaLnBrk="1" fontAlgn="base" latinLnBrk="0" hangingPunct="1">
              <a:lnSpc>
                <a:spcPct val="100000"/>
              </a:lnSpc>
              <a:spcBef>
                <a:spcPts val="600"/>
              </a:spcBef>
              <a:spcAft>
                <a:spcPts val="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Equipment Uptime</a:t>
            </a:r>
          </a:p>
          <a:p>
            <a:pPr marL="274320" marR="0" lvl="0" indent="-274320" algn="l" defTabSz="914400" rtl="0" eaLnBrk="1" fontAlgn="base" latinLnBrk="0" hangingPunct="1">
              <a:lnSpc>
                <a:spcPct val="100000"/>
              </a:lnSpc>
              <a:spcBef>
                <a:spcPts val="600"/>
              </a:spcBef>
              <a:spcAft>
                <a:spcPts val="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Labor Efficiency</a:t>
            </a:r>
            <a:endParaRPr kumimoji="0" lang="en-GB" sz="1600" b="0" i="0" u="none" strike="noStrike" kern="0" cap="none" spc="0" normalizeH="0" baseline="0" noProof="0" dirty="0" smtClean="0">
              <a:ln>
                <a:noFill/>
              </a:ln>
              <a:solidFill>
                <a:srgbClr val="000000"/>
              </a:solidFill>
              <a:effectLst/>
              <a:uLnTx/>
              <a:uFillTx/>
              <a:latin typeface="Arial"/>
              <a:ea typeface="+mn-ea"/>
              <a:cs typeface="+mn-cs"/>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15844" y="1214912"/>
            <a:ext cx="3891478" cy="1926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94287" y="3150405"/>
            <a:ext cx="3211751" cy="219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19012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a:t>Thank </a:t>
            </a:r>
            <a:r>
              <a:rPr lang="en-GB" sz="3200" dirty="0" smtClean="0"/>
              <a:t>You</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47605" y="1231900"/>
            <a:ext cx="5186329" cy="3878537"/>
          </a:xfrm>
          <a:prstGeom prst="rect">
            <a:avLst/>
          </a:prstGeom>
        </p:spPr>
      </p:pic>
    </p:spTree>
    <p:extLst>
      <p:ext uri="{BB962C8B-B14F-4D97-AF65-F5344CB8AC3E}">
        <p14:creationId xmlns:p14="http://schemas.microsoft.com/office/powerpoint/2010/main" val="8729110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smtClean="0"/>
              <a:t>Impact on Facilities </a:t>
            </a:r>
            <a:r>
              <a:rPr lang="en-GB" sz="3200" dirty="0"/>
              <a:t>&amp; </a:t>
            </a:r>
            <a:r>
              <a:rPr lang="en-GB" sz="3200" dirty="0" smtClean="0"/>
              <a:t>Waste</a:t>
            </a:r>
            <a:endParaRPr lang="en-US" sz="2800" dirty="0"/>
          </a:p>
        </p:txBody>
      </p:sp>
      <p:sp>
        <p:nvSpPr>
          <p:cNvPr id="4" name="Rectangle 3"/>
          <p:cNvSpPr txBox="1">
            <a:spLocks noChangeArrowheads="1"/>
          </p:cNvSpPr>
          <p:nvPr/>
        </p:nvSpPr>
        <p:spPr bwMode="auto">
          <a:xfrm>
            <a:off x="421218" y="1309689"/>
            <a:ext cx="6182783"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lvl1pPr marL="177800" indent="-177800" algn="l" rtl="0" eaLnBrk="0" fontAlgn="base" hangingPunct="0">
              <a:lnSpc>
                <a:spcPct val="90000"/>
              </a:lnSpc>
              <a:spcBef>
                <a:spcPct val="60000"/>
              </a:spcBef>
              <a:spcAft>
                <a:spcPct val="0"/>
              </a:spcAft>
              <a:buChar char="•"/>
              <a:defRPr sz="2000">
                <a:solidFill>
                  <a:srgbClr val="000000"/>
                </a:solidFill>
                <a:latin typeface="+mn-lt"/>
                <a:ea typeface="+mn-ea"/>
                <a:cs typeface="+mn-cs"/>
              </a:defRPr>
            </a:lvl1pPr>
            <a:lvl2pPr marL="344488" indent="-157163" algn="l" rtl="0" eaLnBrk="0" fontAlgn="base" hangingPunct="0">
              <a:lnSpc>
                <a:spcPct val="90000"/>
              </a:lnSpc>
              <a:spcBef>
                <a:spcPct val="30000"/>
              </a:spcBef>
              <a:spcAft>
                <a:spcPct val="0"/>
              </a:spcAft>
              <a:buChar char="–"/>
              <a:defRPr>
                <a:solidFill>
                  <a:schemeClr val="tx1"/>
                </a:solidFill>
                <a:latin typeface="+mn-lt"/>
              </a:defRPr>
            </a:lvl2pPr>
            <a:lvl3pPr marL="534988" indent="-177800" algn="l" rtl="0" eaLnBrk="0" fontAlgn="base" hangingPunct="0">
              <a:lnSpc>
                <a:spcPct val="90000"/>
              </a:lnSpc>
              <a:spcBef>
                <a:spcPct val="20000"/>
              </a:spcBef>
              <a:spcAft>
                <a:spcPct val="0"/>
              </a:spcAft>
              <a:buChar char="•"/>
              <a:defRPr sz="1600">
                <a:solidFill>
                  <a:schemeClr val="tx1"/>
                </a:solidFill>
                <a:latin typeface="+mn-lt"/>
              </a:defRPr>
            </a:lvl3pPr>
            <a:lvl4pPr marL="714375" indent="-168275" algn="l" rtl="0" eaLnBrk="0" fontAlgn="base" hangingPunct="0">
              <a:lnSpc>
                <a:spcPct val="90000"/>
              </a:lnSpc>
              <a:spcBef>
                <a:spcPct val="10000"/>
              </a:spcBef>
              <a:spcAft>
                <a:spcPct val="0"/>
              </a:spcAft>
              <a:buChar char="–"/>
              <a:defRPr sz="1400">
                <a:solidFill>
                  <a:schemeClr val="tx1"/>
                </a:solidFill>
                <a:latin typeface="+mn-lt"/>
              </a:defRPr>
            </a:lvl4pPr>
            <a:lvl5pPr marL="892175" indent="-155575" algn="l" rtl="0" eaLnBrk="0" fontAlgn="base" hangingPunct="0">
              <a:lnSpc>
                <a:spcPct val="90000"/>
              </a:lnSpc>
              <a:spcBef>
                <a:spcPct val="10000"/>
              </a:spcBef>
              <a:spcAft>
                <a:spcPct val="0"/>
              </a:spcAft>
              <a:buChar char="»"/>
              <a:defRPr sz="1400">
                <a:solidFill>
                  <a:schemeClr val="tx1"/>
                </a:solidFill>
                <a:latin typeface="+mn-lt"/>
              </a:defRPr>
            </a:lvl5pPr>
            <a:lvl6pPr marL="1349375" indent="-155575" algn="l" rtl="0" fontAlgn="base">
              <a:lnSpc>
                <a:spcPct val="90000"/>
              </a:lnSpc>
              <a:spcBef>
                <a:spcPct val="10000"/>
              </a:spcBef>
              <a:spcAft>
                <a:spcPct val="0"/>
              </a:spcAft>
              <a:buChar char="»"/>
              <a:defRPr sz="1400">
                <a:solidFill>
                  <a:schemeClr val="tx1"/>
                </a:solidFill>
                <a:latin typeface="+mn-lt"/>
              </a:defRPr>
            </a:lvl6pPr>
            <a:lvl7pPr marL="1806575" indent="-155575" algn="l" rtl="0" fontAlgn="base">
              <a:lnSpc>
                <a:spcPct val="90000"/>
              </a:lnSpc>
              <a:spcBef>
                <a:spcPct val="10000"/>
              </a:spcBef>
              <a:spcAft>
                <a:spcPct val="0"/>
              </a:spcAft>
              <a:buChar char="»"/>
              <a:defRPr sz="1400">
                <a:solidFill>
                  <a:schemeClr val="tx1"/>
                </a:solidFill>
                <a:latin typeface="+mn-lt"/>
              </a:defRPr>
            </a:lvl7pPr>
            <a:lvl8pPr marL="2263775" indent="-155575" algn="l" rtl="0" fontAlgn="base">
              <a:lnSpc>
                <a:spcPct val="90000"/>
              </a:lnSpc>
              <a:spcBef>
                <a:spcPct val="10000"/>
              </a:spcBef>
              <a:spcAft>
                <a:spcPct val="0"/>
              </a:spcAft>
              <a:buChar char="»"/>
              <a:defRPr sz="1400">
                <a:solidFill>
                  <a:schemeClr val="tx1"/>
                </a:solidFill>
                <a:latin typeface="+mn-lt"/>
              </a:defRPr>
            </a:lvl8pPr>
            <a:lvl9pPr marL="2720975" indent="-155575" algn="l" rtl="0" fontAlgn="base">
              <a:lnSpc>
                <a:spcPct val="90000"/>
              </a:lnSpc>
              <a:spcBef>
                <a:spcPct val="10000"/>
              </a:spcBef>
              <a:spcAft>
                <a:spcPct val="0"/>
              </a:spcAft>
              <a:buChar char="»"/>
              <a:defRPr sz="1400">
                <a:solidFill>
                  <a:schemeClr val="tx1"/>
                </a:solidFill>
                <a:latin typeface="+mn-lt"/>
              </a:defRPr>
            </a:lvl9pPr>
          </a:lstStyle>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Fluid Recovery (Swarf)</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Swarf Segregation &amp; Value Efficiencies</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Fluid Waste Stream Optimization</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Landfill Avoidance</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Waste Treatment</a:t>
            </a:r>
          </a:p>
          <a:p>
            <a:pPr marL="453707" lvl="3" indent="-274320" eaLnBrk="1" hangingPunct="1">
              <a:lnSpc>
                <a:spcPct val="100000"/>
              </a:lnSpc>
              <a:spcBef>
                <a:spcPts val="600"/>
              </a:spcBef>
              <a:spcAft>
                <a:spcPts val="600"/>
              </a:spcAft>
              <a:buClr>
                <a:srgbClr val="C00000"/>
              </a:buClr>
              <a:buFont typeface="Arial" panose="020B0604020202020204" pitchFamily="34" charset="0"/>
              <a:buChar char="−"/>
              <a:defRPr/>
            </a:pPr>
            <a:r>
              <a:rPr kumimoji="0" lang="en-GB" sz="1600" b="0" i="0" u="none" strike="noStrike" kern="0" cap="none" spc="0" normalizeH="0" baseline="0" noProof="0" dirty="0" smtClean="0">
                <a:ln>
                  <a:noFill/>
                </a:ln>
                <a:solidFill>
                  <a:srgbClr val="000000"/>
                </a:solidFill>
                <a:effectLst/>
                <a:uLnTx/>
                <a:uFillTx/>
                <a:latin typeface="Arial"/>
              </a:rPr>
              <a:t>Ultra Filtration (UF)</a:t>
            </a:r>
          </a:p>
          <a:p>
            <a:pPr marL="453707" lvl="3" indent="-274320" eaLnBrk="1" hangingPunct="1">
              <a:lnSpc>
                <a:spcPct val="100000"/>
              </a:lnSpc>
              <a:spcBef>
                <a:spcPts val="600"/>
              </a:spcBef>
              <a:spcAft>
                <a:spcPts val="600"/>
              </a:spcAft>
              <a:buClr>
                <a:srgbClr val="C00000"/>
              </a:buClr>
              <a:buFont typeface="Arial" panose="020B0604020202020204" pitchFamily="34" charset="0"/>
              <a:buChar char="−"/>
              <a:defRPr/>
            </a:pPr>
            <a:r>
              <a:rPr kumimoji="0" lang="en-GB" sz="1600" b="0" i="0" u="none" strike="noStrike" kern="0" cap="none" spc="0" normalizeH="0" baseline="0" noProof="0" dirty="0" smtClean="0">
                <a:ln>
                  <a:noFill/>
                </a:ln>
                <a:solidFill>
                  <a:srgbClr val="000000"/>
                </a:solidFill>
                <a:effectLst/>
                <a:uLnTx/>
                <a:uFillTx/>
                <a:latin typeface="Arial"/>
              </a:rPr>
              <a:t>Micro</a:t>
            </a:r>
          </a:p>
          <a:p>
            <a:pPr marL="453707" lvl="3" indent="-274320" eaLnBrk="1" hangingPunct="1">
              <a:lnSpc>
                <a:spcPct val="100000"/>
              </a:lnSpc>
              <a:spcBef>
                <a:spcPts val="600"/>
              </a:spcBef>
              <a:spcAft>
                <a:spcPts val="600"/>
              </a:spcAft>
              <a:buClr>
                <a:srgbClr val="C00000"/>
              </a:buClr>
              <a:buFont typeface="Arial" panose="020B0604020202020204" pitchFamily="34" charset="0"/>
              <a:buChar char="−"/>
              <a:defRPr/>
            </a:pPr>
            <a:r>
              <a:rPr kumimoji="0" lang="en-GB" sz="1600" b="0" i="0" u="none" strike="noStrike" kern="0" cap="none" spc="0" normalizeH="0" baseline="0" noProof="0" dirty="0" smtClean="0">
                <a:ln>
                  <a:noFill/>
                </a:ln>
                <a:solidFill>
                  <a:srgbClr val="000000"/>
                </a:solidFill>
                <a:effectLst/>
                <a:uLnTx/>
                <a:uFillTx/>
                <a:latin typeface="Arial"/>
              </a:rPr>
              <a:t>Bio Reactor</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Water Conditioning</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4001" y="2057400"/>
            <a:ext cx="526838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678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smtClean="0"/>
              <a:t>Impact on Environment </a:t>
            </a:r>
            <a:r>
              <a:rPr lang="en-GB" sz="3200" dirty="0"/>
              <a:t>&amp; </a:t>
            </a:r>
            <a:r>
              <a:rPr lang="en-GB" sz="3200" dirty="0" smtClean="0"/>
              <a:t>Energy</a:t>
            </a:r>
            <a:endParaRPr lang="en-US" sz="2800" dirty="0"/>
          </a:p>
        </p:txBody>
      </p:sp>
      <p:sp>
        <p:nvSpPr>
          <p:cNvPr id="4" name="Rectangle 3"/>
          <p:cNvSpPr txBox="1">
            <a:spLocks noChangeArrowheads="1"/>
          </p:cNvSpPr>
          <p:nvPr/>
        </p:nvSpPr>
        <p:spPr bwMode="auto">
          <a:xfrm>
            <a:off x="609601" y="1447801"/>
            <a:ext cx="5689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lvl1pPr marL="177800" indent="-177800" algn="l" rtl="0" eaLnBrk="0" fontAlgn="base" hangingPunct="0">
              <a:lnSpc>
                <a:spcPct val="90000"/>
              </a:lnSpc>
              <a:spcBef>
                <a:spcPct val="60000"/>
              </a:spcBef>
              <a:spcAft>
                <a:spcPct val="0"/>
              </a:spcAft>
              <a:buChar char="•"/>
              <a:defRPr sz="2000">
                <a:solidFill>
                  <a:srgbClr val="000000"/>
                </a:solidFill>
                <a:latin typeface="+mn-lt"/>
                <a:ea typeface="+mn-ea"/>
                <a:cs typeface="+mn-cs"/>
              </a:defRPr>
            </a:lvl1pPr>
            <a:lvl2pPr marL="344488" indent="-157163" algn="l" rtl="0" eaLnBrk="0" fontAlgn="base" hangingPunct="0">
              <a:lnSpc>
                <a:spcPct val="90000"/>
              </a:lnSpc>
              <a:spcBef>
                <a:spcPct val="30000"/>
              </a:spcBef>
              <a:spcAft>
                <a:spcPct val="0"/>
              </a:spcAft>
              <a:buChar char="–"/>
              <a:defRPr>
                <a:solidFill>
                  <a:schemeClr val="tx1"/>
                </a:solidFill>
                <a:latin typeface="+mn-lt"/>
              </a:defRPr>
            </a:lvl2pPr>
            <a:lvl3pPr marL="534988" indent="-177800" algn="l" rtl="0" eaLnBrk="0" fontAlgn="base" hangingPunct="0">
              <a:lnSpc>
                <a:spcPct val="90000"/>
              </a:lnSpc>
              <a:spcBef>
                <a:spcPct val="20000"/>
              </a:spcBef>
              <a:spcAft>
                <a:spcPct val="0"/>
              </a:spcAft>
              <a:buChar char="•"/>
              <a:defRPr sz="1600">
                <a:solidFill>
                  <a:schemeClr val="tx1"/>
                </a:solidFill>
                <a:latin typeface="+mn-lt"/>
              </a:defRPr>
            </a:lvl3pPr>
            <a:lvl4pPr marL="714375" indent="-168275" algn="l" rtl="0" eaLnBrk="0" fontAlgn="base" hangingPunct="0">
              <a:lnSpc>
                <a:spcPct val="90000"/>
              </a:lnSpc>
              <a:spcBef>
                <a:spcPct val="10000"/>
              </a:spcBef>
              <a:spcAft>
                <a:spcPct val="0"/>
              </a:spcAft>
              <a:buChar char="–"/>
              <a:defRPr sz="1400">
                <a:solidFill>
                  <a:schemeClr val="tx1"/>
                </a:solidFill>
                <a:latin typeface="+mn-lt"/>
              </a:defRPr>
            </a:lvl4pPr>
            <a:lvl5pPr marL="892175" indent="-155575" algn="l" rtl="0" eaLnBrk="0" fontAlgn="base" hangingPunct="0">
              <a:lnSpc>
                <a:spcPct val="90000"/>
              </a:lnSpc>
              <a:spcBef>
                <a:spcPct val="10000"/>
              </a:spcBef>
              <a:spcAft>
                <a:spcPct val="0"/>
              </a:spcAft>
              <a:buChar char="»"/>
              <a:defRPr sz="1400">
                <a:solidFill>
                  <a:schemeClr val="tx1"/>
                </a:solidFill>
                <a:latin typeface="+mn-lt"/>
              </a:defRPr>
            </a:lvl5pPr>
            <a:lvl6pPr marL="1349375" indent="-155575" algn="l" rtl="0" fontAlgn="base">
              <a:lnSpc>
                <a:spcPct val="90000"/>
              </a:lnSpc>
              <a:spcBef>
                <a:spcPct val="10000"/>
              </a:spcBef>
              <a:spcAft>
                <a:spcPct val="0"/>
              </a:spcAft>
              <a:buChar char="»"/>
              <a:defRPr sz="1400">
                <a:solidFill>
                  <a:schemeClr val="tx1"/>
                </a:solidFill>
                <a:latin typeface="+mn-lt"/>
              </a:defRPr>
            </a:lvl6pPr>
            <a:lvl7pPr marL="1806575" indent="-155575" algn="l" rtl="0" fontAlgn="base">
              <a:lnSpc>
                <a:spcPct val="90000"/>
              </a:lnSpc>
              <a:spcBef>
                <a:spcPct val="10000"/>
              </a:spcBef>
              <a:spcAft>
                <a:spcPct val="0"/>
              </a:spcAft>
              <a:buChar char="»"/>
              <a:defRPr sz="1400">
                <a:solidFill>
                  <a:schemeClr val="tx1"/>
                </a:solidFill>
                <a:latin typeface="+mn-lt"/>
              </a:defRPr>
            </a:lvl7pPr>
            <a:lvl8pPr marL="2263775" indent="-155575" algn="l" rtl="0" fontAlgn="base">
              <a:lnSpc>
                <a:spcPct val="90000"/>
              </a:lnSpc>
              <a:spcBef>
                <a:spcPct val="10000"/>
              </a:spcBef>
              <a:spcAft>
                <a:spcPct val="0"/>
              </a:spcAft>
              <a:buChar char="»"/>
              <a:defRPr sz="1400">
                <a:solidFill>
                  <a:schemeClr val="tx1"/>
                </a:solidFill>
                <a:latin typeface="+mn-lt"/>
              </a:defRPr>
            </a:lvl8pPr>
            <a:lvl9pPr marL="2720975" indent="-155575" algn="l" rtl="0" fontAlgn="base">
              <a:lnSpc>
                <a:spcPct val="90000"/>
              </a:lnSpc>
              <a:spcBef>
                <a:spcPct val="10000"/>
              </a:spcBef>
              <a:spcAft>
                <a:spcPct val="0"/>
              </a:spcAft>
              <a:buChar char="»"/>
              <a:defRPr sz="1400">
                <a:solidFill>
                  <a:schemeClr val="tx1"/>
                </a:solidFill>
                <a:latin typeface="+mn-lt"/>
              </a:defRPr>
            </a:lvl9pPr>
          </a:lstStyle>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Reduce Heating Requirement</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Reduce Cooling Requirement</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Reduce Misting</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Leak Detection</a:t>
            </a:r>
          </a:p>
          <a:p>
            <a:pPr marL="453707" lvl="3" indent="-274320" eaLnBrk="1" hangingPunct="1">
              <a:lnSpc>
                <a:spcPct val="100000"/>
              </a:lnSpc>
              <a:spcBef>
                <a:spcPts val="600"/>
              </a:spcBef>
              <a:spcAft>
                <a:spcPts val="600"/>
              </a:spcAft>
              <a:buClr>
                <a:srgbClr val="C00000"/>
              </a:buClr>
              <a:buFont typeface="Arial" panose="020B0604020202020204" pitchFamily="34" charset="0"/>
              <a:buChar char="−"/>
              <a:defRPr/>
            </a:pPr>
            <a:r>
              <a:rPr kumimoji="0" lang="en-GB" sz="1600" b="0" i="0" u="none" strike="noStrike" kern="0" cap="none" spc="0" normalizeH="0" baseline="0" noProof="0" dirty="0" smtClean="0">
                <a:ln>
                  <a:noFill/>
                </a:ln>
                <a:solidFill>
                  <a:srgbClr val="000000"/>
                </a:solidFill>
                <a:effectLst/>
                <a:uLnTx/>
                <a:uFillTx/>
                <a:latin typeface="Arial"/>
              </a:rPr>
              <a:t>Hydraulic oil</a:t>
            </a:r>
          </a:p>
          <a:p>
            <a:pPr marL="453707" lvl="3" indent="-274320" eaLnBrk="1" hangingPunct="1">
              <a:lnSpc>
                <a:spcPct val="100000"/>
              </a:lnSpc>
              <a:spcBef>
                <a:spcPts val="600"/>
              </a:spcBef>
              <a:spcAft>
                <a:spcPts val="600"/>
              </a:spcAft>
              <a:buClr>
                <a:srgbClr val="C00000"/>
              </a:buClr>
              <a:buFont typeface="Arial" panose="020B0604020202020204" pitchFamily="34" charset="0"/>
              <a:buChar char="−"/>
              <a:defRPr/>
            </a:pPr>
            <a:r>
              <a:rPr kumimoji="0" lang="en-GB" sz="1600" b="0" i="0" u="none" strike="noStrike" kern="0" cap="none" spc="0" normalizeH="0" baseline="0" noProof="0" dirty="0" smtClean="0">
                <a:ln>
                  <a:noFill/>
                </a:ln>
                <a:solidFill>
                  <a:srgbClr val="000000"/>
                </a:solidFill>
                <a:effectLst/>
                <a:uLnTx/>
                <a:uFillTx/>
                <a:latin typeface="Arial"/>
              </a:rPr>
              <a:t>Compressed air</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Machine Tool Energy Consumption</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1720" y="1352798"/>
            <a:ext cx="4783323" cy="330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8075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smtClean="0"/>
              <a:t>Impact on Process </a:t>
            </a:r>
            <a:r>
              <a:rPr lang="en-GB" sz="3200" dirty="0"/>
              <a:t>Fluid Optimization</a:t>
            </a:r>
            <a:endParaRPr lang="en-US" sz="2800" dirty="0"/>
          </a:p>
        </p:txBody>
      </p:sp>
      <p:sp>
        <p:nvSpPr>
          <p:cNvPr id="4" name="Rectangle 3"/>
          <p:cNvSpPr txBox="1">
            <a:spLocks noChangeArrowheads="1"/>
          </p:cNvSpPr>
          <p:nvPr/>
        </p:nvSpPr>
        <p:spPr bwMode="auto">
          <a:xfrm>
            <a:off x="512234" y="1425576"/>
            <a:ext cx="5690447"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lvl1pPr marL="177800" indent="-177800" algn="l" rtl="0" eaLnBrk="0" fontAlgn="base" hangingPunct="0">
              <a:lnSpc>
                <a:spcPct val="90000"/>
              </a:lnSpc>
              <a:spcBef>
                <a:spcPct val="60000"/>
              </a:spcBef>
              <a:spcAft>
                <a:spcPct val="0"/>
              </a:spcAft>
              <a:buChar char="•"/>
              <a:defRPr sz="2000">
                <a:solidFill>
                  <a:srgbClr val="000000"/>
                </a:solidFill>
                <a:latin typeface="+mn-lt"/>
                <a:ea typeface="+mn-ea"/>
                <a:cs typeface="+mn-cs"/>
              </a:defRPr>
            </a:lvl1pPr>
            <a:lvl2pPr marL="344488" indent="-157163" algn="l" rtl="0" eaLnBrk="0" fontAlgn="base" hangingPunct="0">
              <a:lnSpc>
                <a:spcPct val="90000"/>
              </a:lnSpc>
              <a:spcBef>
                <a:spcPct val="30000"/>
              </a:spcBef>
              <a:spcAft>
                <a:spcPct val="0"/>
              </a:spcAft>
              <a:buChar char="–"/>
              <a:defRPr>
                <a:solidFill>
                  <a:schemeClr val="tx1"/>
                </a:solidFill>
                <a:latin typeface="+mn-lt"/>
              </a:defRPr>
            </a:lvl2pPr>
            <a:lvl3pPr marL="534988" indent="-177800" algn="l" rtl="0" eaLnBrk="0" fontAlgn="base" hangingPunct="0">
              <a:lnSpc>
                <a:spcPct val="90000"/>
              </a:lnSpc>
              <a:spcBef>
                <a:spcPct val="20000"/>
              </a:spcBef>
              <a:spcAft>
                <a:spcPct val="0"/>
              </a:spcAft>
              <a:buChar char="•"/>
              <a:defRPr sz="1600">
                <a:solidFill>
                  <a:schemeClr val="tx1"/>
                </a:solidFill>
                <a:latin typeface="+mn-lt"/>
              </a:defRPr>
            </a:lvl3pPr>
            <a:lvl4pPr marL="714375" indent="-168275" algn="l" rtl="0" eaLnBrk="0" fontAlgn="base" hangingPunct="0">
              <a:lnSpc>
                <a:spcPct val="90000"/>
              </a:lnSpc>
              <a:spcBef>
                <a:spcPct val="10000"/>
              </a:spcBef>
              <a:spcAft>
                <a:spcPct val="0"/>
              </a:spcAft>
              <a:buChar char="–"/>
              <a:defRPr sz="1400">
                <a:solidFill>
                  <a:schemeClr val="tx1"/>
                </a:solidFill>
                <a:latin typeface="+mn-lt"/>
              </a:defRPr>
            </a:lvl4pPr>
            <a:lvl5pPr marL="892175" indent="-155575" algn="l" rtl="0" eaLnBrk="0" fontAlgn="base" hangingPunct="0">
              <a:lnSpc>
                <a:spcPct val="90000"/>
              </a:lnSpc>
              <a:spcBef>
                <a:spcPct val="10000"/>
              </a:spcBef>
              <a:spcAft>
                <a:spcPct val="0"/>
              </a:spcAft>
              <a:buChar char="»"/>
              <a:defRPr sz="1400">
                <a:solidFill>
                  <a:schemeClr val="tx1"/>
                </a:solidFill>
                <a:latin typeface="+mn-lt"/>
              </a:defRPr>
            </a:lvl5pPr>
            <a:lvl6pPr marL="1349375" indent="-155575" algn="l" rtl="0" fontAlgn="base">
              <a:lnSpc>
                <a:spcPct val="90000"/>
              </a:lnSpc>
              <a:spcBef>
                <a:spcPct val="10000"/>
              </a:spcBef>
              <a:spcAft>
                <a:spcPct val="0"/>
              </a:spcAft>
              <a:buChar char="»"/>
              <a:defRPr sz="1400">
                <a:solidFill>
                  <a:schemeClr val="tx1"/>
                </a:solidFill>
                <a:latin typeface="+mn-lt"/>
              </a:defRPr>
            </a:lvl6pPr>
            <a:lvl7pPr marL="1806575" indent="-155575" algn="l" rtl="0" fontAlgn="base">
              <a:lnSpc>
                <a:spcPct val="90000"/>
              </a:lnSpc>
              <a:spcBef>
                <a:spcPct val="10000"/>
              </a:spcBef>
              <a:spcAft>
                <a:spcPct val="0"/>
              </a:spcAft>
              <a:buChar char="»"/>
              <a:defRPr sz="1400">
                <a:solidFill>
                  <a:schemeClr val="tx1"/>
                </a:solidFill>
                <a:latin typeface="+mn-lt"/>
              </a:defRPr>
            </a:lvl7pPr>
            <a:lvl8pPr marL="2263775" indent="-155575" algn="l" rtl="0" fontAlgn="base">
              <a:lnSpc>
                <a:spcPct val="90000"/>
              </a:lnSpc>
              <a:spcBef>
                <a:spcPct val="10000"/>
              </a:spcBef>
              <a:spcAft>
                <a:spcPct val="0"/>
              </a:spcAft>
              <a:buChar char="»"/>
              <a:defRPr sz="1400">
                <a:solidFill>
                  <a:schemeClr val="tx1"/>
                </a:solidFill>
                <a:latin typeface="+mn-lt"/>
              </a:defRPr>
            </a:lvl8pPr>
            <a:lvl9pPr marL="2720975" indent="-155575" algn="l" rtl="0" fontAlgn="base">
              <a:lnSpc>
                <a:spcPct val="90000"/>
              </a:lnSpc>
              <a:spcBef>
                <a:spcPct val="10000"/>
              </a:spcBef>
              <a:spcAft>
                <a:spcPct val="0"/>
              </a:spcAft>
              <a:buChar char="»"/>
              <a:defRPr sz="1400">
                <a:solidFill>
                  <a:schemeClr val="tx1"/>
                </a:solidFill>
                <a:latin typeface="+mn-lt"/>
              </a:defRPr>
            </a:lvl9pPr>
          </a:lstStyle>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Fluid Rationalization</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Stock Management</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Inventory Systems &amp; Technology</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Pack Sizes</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Globally Available</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Insurance Savings</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OEM Approvals</a:t>
            </a:r>
          </a:p>
          <a:p>
            <a:pPr marL="274320" marR="0" lvl="0"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GB" sz="1800" b="0" i="0" u="none" strike="noStrike" kern="0" cap="none" spc="0" normalizeH="0" baseline="0" noProof="0" dirty="0" smtClean="0">
                <a:ln>
                  <a:noFill/>
                </a:ln>
                <a:solidFill>
                  <a:srgbClr val="000000"/>
                </a:solidFill>
                <a:effectLst/>
                <a:uLnTx/>
                <a:uFillTx/>
                <a:latin typeface="Arial"/>
                <a:ea typeface="+mn-ea"/>
                <a:cs typeface="+mn-cs"/>
              </a:rPr>
              <a:t>Legislation Compliance</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02680" y="1600200"/>
            <a:ext cx="5425440" cy="2862072"/>
          </a:xfrm>
          <a:prstGeom prst="rect">
            <a:avLst/>
          </a:prstGeom>
        </p:spPr>
      </p:pic>
    </p:spTree>
    <p:extLst>
      <p:ext uri="{BB962C8B-B14F-4D97-AF65-F5344CB8AC3E}">
        <p14:creationId xmlns:p14="http://schemas.microsoft.com/office/powerpoint/2010/main" val="1417912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smtClean="0">
                <a:cs typeface="Arial" panose="020B0604020202020204" pitchFamily="34" charset="0"/>
              </a:rPr>
              <a:t>Castrol</a:t>
            </a:r>
            <a:r>
              <a:rPr lang="en-GB" sz="3200" baseline="30000" dirty="0" smtClean="0">
                <a:cs typeface="Arial" panose="020B0604020202020204" pitchFamily="34" charset="0"/>
              </a:rPr>
              <a:t>®</a:t>
            </a:r>
            <a:r>
              <a:rPr lang="en-GB" sz="3200" dirty="0" smtClean="0">
                <a:cs typeface="Arial" panose="020B0604020202020204" pitchFamily="34" charset="0"/>
              </a:rPr>
              <a:t> TCO Process</a:t>
            </a:r>
            <a:endParaRPr lang="en-US" sz="2800" dirty="0"/>
          </a:p>
        </p:txBody>
      </p:sp>
      <p:grpSp>
        <p:nvGrpSpPr>
          <p:cNvPr id="22" name="Group 21"/>
          <p:cNvGrpSpPr/>
          <p:nvPr/>
        </p:nvGrpSpPr>
        <p:grpSpPr>
          <a:xfrm>
            <a:off x="1983179" y="1336968"/>
            <a:ext cx="8043025" cy="4042554"/>
            <a:chOff x="756818" y="1620778"/>
            <a:chExt cx="7798674" cy="3923028"/>
          </a:xfrm>
        </p:grpSpPr>
        <p:sp>
          <p:nvSpPr>
            <p:cNvPr id="23" name="Freeform 22"/>
            <p:cNvSpPr/>
            <p:nvPr/>
          </p:nvSpPr>
          <p:spPr>
            <a:xfrm>
              <a:off x="756818" y="1620781"/>
              <a:ext cx="959005" cy="3903259"/>
            </a:xfrm>
            <a:custGeom>
              <a:avLst/>
              <a:gdLst>
                <a:gd name="connsiteX0" fmla="*/ 0 w 959005"/>
                <a:gd name="connsiteY0" fmla="*/ 95901 h 3903259"/>
                <a:gd name="connsiteX1" fmla="*/ 95901 w 959005"/>
                <a:gd name="connsiteY1" fmla="*/ 0 h 3903259"/>
                <a:gd name="connsiteX2" fmla="*/ 863105 w 959005"/>
                <a:gd name="connsiteY2" fmla="*/ 0 h 3903259"/>
                <a:gd name="connsiteX3" fmla="*/ 959006 w 959005"/>
                <a:gd name="connsiteY3" fmla="*/ 95901 h 3903259"/>
                <a:gd name="connsiteX4" fmla="*/ 959005 w 959005"/>
                <a:gd name="connsiteY4" fmla="*/ 3807359 h 3903259"/>
                <a:gd name="connsiteX5" fmla="*/ 863104 w 959005"/>
                <a:gd name="connsiteY5" fmla="*/ 3903260 h 3903259"/>
                <a:gd name="connsiteX6" fmla="*/ 95901 w 959005"/>
                <a:gd name="connsiteY6" fmla="*/ 3903259 h 3903259"/>
                <a:gd name="connsiteX7" fmla="*/ 0 w 959005"/>
                <a:gd name="connsiteY7" fmla="*/ 3807358 h 3903259"/>
                <a:gd name="connsiteX8" fmla="*/ 0 w 959005"/>
                <a:gd name="connsiteY8" fmla="*/ 95901 h 39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05" h="3903259">
                  <a:moveTo>
                    <a:pt x="0" y="95901"/>
                  </a:moveTo>
                  <a:cubicBezTo>
                    <a:pt x="0" y="42936"/>
                    <a:pt x="42936" y="0"/>
                    <a:pt x="95901" y="0"/>
                  </a:cubicBezTo>
                  <a:lnTo>
                    <a:pt x="863105" y="0"/>
                  </a:lnTo>
                  <a:cubicBezTo>
                    <a:pt x="916070" y="0"/>
                    <a:pt x="959006" y="42936"/>
                    <a:pt x="959006" y="95901"/>
                  </a:cubicBezTo>
                  <a:cubicBezTo>
                    <a:pt x="959006" y="1333054"/>
                    <a:pt x="959005" y="2570206"/>
                    <a:pt x="959005" y="3807359"/>
                  </a:cubicBezTo>
                  <a:cubicBezTo>
                    <a:pt x="959005" y="3860324"/>
                    <a:pt x="916069" y="3903260"/>
                    <a:pt x="863104" y="3903260"/>
                  </a:cubicBezTo>
                  <a:lnTo>
                    <a:pt x="95901" y="3903259"/>
                  </a:lnTo>
                  <a:cubicBezTo>
                    <a:pt x="42936" y="3903259"/>
                    <a:pt x="0" y="3860323"/>
                    <a:pt x="0" y="3807358"/>
                  </a:cubicBezTo>
                  <a:lnTo>
                    <a:pt x="0" y="95901"/>
                  </a:lnTo>
                  <a:close/>
                </a:path>
              </a:pathLst>
            </a:custGeom>
            <a:solidFill>
              <a:srgbClr val="009933">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vert270" wrap="square" lIns="113792" tIns="1675095" rIns="113792" bIns="894445" numCol="1" spcCol="1270" anchor="ctr" anchorCtr="0">
              <a:noAutofit/>
            </a:bodyPr>
            <a:lstStyle/>
            <a:p>
              <a:pPr marL="0" marR="0" lvl="0" indent="0" algn="ctr" defTabSz="711200" eaLnBrk="1" fontAlgn="base" latinLnBrk="0" hangingPunct="1">
                <a:lnSpc>
                  <a:spcPct val="90000"/>
                </a:lnSpc>
                <a:spcBef>
                  <a:spcPct val="0"/>
                </a:spcBef>
                <a:spcAft>
                  <a:spcPct val="35000"/>
                </a:spcAft>
                <a:buClrTx/>
                <a:buSzTx/>
                <a:buFontTx/>
                <a:buNone/>
                <a:tabLst/>
                <a:defRPr/>
              </a:pPr>
              <a:r>
                <a:rPr kumimoji="0" lang="en-GB" sz="1600" b="0" i="0" u="none" strike="noStrike" kern="0" cap="none" spc="0" normalizeH="0" baseline="0" noProof="0" dirty="0" smtClean="0">
                  <a:ln>
                    <a:noFill/>
                  </a:ln>
                  <a:solidFill>
                    <a:srgbClr val="FFFFFF"/>
                  </a:solidFill>
                  <a:effectLst/>
                  <a:uLnTx/>
                  <a:uFillTx/>
                  <a:latin typeface="Arial"/>
                  <a:ea typeface="+mn-ea"/>
                  <a:cs typeface="+mn-cs"/>
                </a:rPr>
                <a:t>Introduction to Castrol TCO</a:t>
              </a:r>
            </a:p>
          </p:txBody>
        </p:sp>
        <p:sp>
          <p:nvSpPr>
            <p:cNvPr id="24" name="Rounded Rectangle 23"/>
            <p:cNvSpPr/>
            <p:nvPr/>
          </p:nvSpPr>
          <p:spPr>
            <a:xfrm>
              <a:off x="819280" y="1874869"/>
              <a:ext cx="834080" cy="1259998"/>
            </a:xfrm>
            <a:prstGeom prst="roundRect">
              <a:avLst/>
            </a:prstGeom>
            <a:blipFill dpi="0" rotWithShape="1">
              <a:blip r:embed="rId2" cstate="email">
                <a:extLst>
                  <a:ext uri="{28A0092B-C50C-407E-A947-70E740481C1C}">
                    <a14:useLocalDpi xmlns:a14="http://schemas.microsoft.com/office/drawing/2010/main"/>
                  </a:ext>
                </a:extLst>
              </a:blip>
              <a:srcRect/>
              <a:stretch>
                <a:fillRect l="36" t="12609" r="36" b="12609"/>
              </a:stretch>
            </a:blipFill>
            <a:ln w="25400" cap="flat" cmpd="sng" algn="ctr">
              <a:solidFill>
                <a:srgbClr val="FFFFFF">
                  <a:hueOff val="0"/>
                  <a:satOff val="0"/>
                  <a:lumOff val="0"/>
                  <a:alphaOff val="0"/>
                </a:srgbClr>
              </a:solidFill>
              <a:prstDash val="solid"/>
            </a:ln>
            <a:effectLst/>
          </p:spPr>
        </p:sp>
        <p:sp>
          <p:nvSpPr>
            <p:cNvPr id="25" name="Freeform 24"/>
            <p:cNvSpPr/>
            <p:nvPr/>
          </p:nvSpPr>
          <p:spPr>
            <a:xfrm>
              <a:off x="1886080" y="1620781"/>
              <a:ext cx="959005" cy="3903259"/>
            </a:xfrm>
            <a:custGeom>
              <a:avLst/>
              <a:gdLst>
                <a:gd name="connsiteX0" fmla="*/ 0 w 959005"/>
                <a:gd name="connsiteY0" fmla="*/ 95901 h 3903259"/>
                <a:gd name="connsiteX1" fmla="*/ 95901 w 959005"/>
                <a:gd name="connsiteY1" fmla="*/ 0 h 3903259"/>
                <a:gd name="connsiteX2" fmla="*/ 863105 w 959005"/>
                <a:gd name="connsiteY2" fmla="*/ 0 h 3903259"/>
                <a:gd name="connsiteX3" fmla="*/ 959006 w 959005"/>
                <a:gd name="connsiteY3" fmla="*/ 95901 h 3903259"/>
                <a:gd name="connsiteX4" fmla="*/ 959005 w 959005"/>
                <a:gd name="connsiteY4" fmla="*/ 3807359 h 3903259"/>
                <a:gd name="connsiteX5" fmla="*/ 863104 w 959005"/>
                <a:gd name="connsiteY5" fmla="*/ 3903260 h 3903259"/>
                <a:gd name="connsiteX6" fmla="*/ 95901 w 959005"/>
                <a:gd name="connsiteY6" fmla="*/ 3903259 h 3903259"/>
                <a:gd name="connsiteX7" fmla="*/ 0 w 959005"/>
                <a:gd name="connsiteY7" fmla="*/ 3807358 h 3903259"/>
                <a:gd name="connsiteX8" fmla="*/ 0 w 959005"/>
                <a:gd name="connsiteY8" fmla="*/ 95901 h 39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05" h="3903259">
                  <a:moveTo>
                    <a:pt x="0" y="95901"/>
                  </a:moveTo>
                  <a:cubicBezTo>
                    <a:pt x="0" y="42936"/>
                    <a:pt x="42936" y="0"/>
                    <a:pt x="95901" y="0"/>
                  </a:cubicBezTo>
                  <a:lnTo>
                    <a:pt x="863105" y="0"/>
                  </a:lnTo>
                  <a:cubicBezTo>
                    <a:pt x="916070" y="0"/>
                    <a:pt x="959006" y="42936"/>
                    <a:pt x="959006" y="95901"/>
                  </a:cubicBezTo>
                  <a:cubicBezTo>
                    <a:pt x="959006" y="1333054"/>
                    <a:pt x="959005" y="2570206"/>
                    <a:pt x="959005" y="3807359"/>
                  </a:cubicBezTo>
                  <a:cubicBezTo>
                    <a:pt x="959005" y="3860324"/>
                    <a:pt x="916069" y="3903260"/>
                    <a:pt x="863104" y="3903260"/>
                  </a:cubicBezTo>
                  <a:lnTo>
                    <a:pt x="95901" y="3903259"/>
                  </a:lnTo>
                  <a:cubicBezTo>
                    <a:pt x="42936" y="3903259"/>
                    <a:pt x="0" y="3860323"/>
                    <a:pt x="0" y="3807358"/>
                  </a:cubicBezTo>
                  <a:lnTo>
                    <a:pt x="0" y="95901"/>
                  </a:lnTo>
                  <a:close/>
                </a:path>
              </a:pathLst>
            </a:custGeom>
            <a:solidFill>
              <a:srgbClr val="009933"/>
            </a:solidFill>
            <a:ln w="25400" cap="flat" cmpd="sng" algn="ctr">
              <a:noFill/>
              <a:prstDash val="solid"/>
            </a:ln>
            <a:effectLst/>
            <a:scene3d>
              <a:camera prst="orthographicFront"/>
              <a:lightRig rig="threePt" dir="t"/>
            </a:scene3d>
            <a:sp3d>
              <a:bevelT w="0" h="0"/>
            </a:sp3d>
          </p:spPr>
          <p:txBody>
            <a:bodyPr spcFirstLastPara="0" vert="vert270" wrap="square" lIns="113792" tIns="1675095" rIns="113792" bIns="894445" numCol="1" spcCol="1270" anchor="ctr" anchorCtr="0">
              <a:noAutofit/>
            </a:bodyPr>
            <a:lstStyle/>
            <a:p>
              <a:pPr marL="0" marR="0" lvl="0" indent="0" algn="ctr" defTabSz="711200" eaLnBrk="1" fontAlgn="base" latinLnBrk="0" hangingPunct="1">
                <a:lnSpc>
                  <a:spcPct val="90000"/>
                </a:lnSpc>
                <a:spcBef>
                  <a:spcPct val="0"/>
                </a:spcBef>
                <a:spcAft>
                  <a:spcPct val="35000"/>
                </a:spcAft>
                <a:buClrTx/>
                <a:buSzTx/>
                <a:buFontTx/>
                <a:buNone/>
                <a:tabLst/>
                <a:defRPr/>
              </a:pPr>
              <a:r>
                <a:rPr kumimoji="0" lang="en-GB" sz="1600" b="0" i="0" u="none" strike="noStrike" kern="0" cap="none" spc="0" normalizeH="0" baseline="0" noProof="0" dirty="0" smtClean="0">
                  <a:ln>
                    <a:noFill/>
                  </a:ln>
                  <a:solidFill>
                    <a:srgbClr val="FFFFFF"/>
                  </a:solidFill>
                  <a:effectLst/>
                  <a:uLnTx/>
                  <a:uFillTx/>
                  <a:latin typeface="Arial"/>
                  <a:ea typeface="+mn-ea"/>
                  <a:cs typeface="+mn-cs"/>
                </a:rPr>
                <a:t>Understanding Needs</a:t>
              </a:r>
            </a:p>
          </p:txBody>
        </p:sp>
        <p:sp>
          <p:nvSpPr>
            <p:cNvPr id="26" name="Rounded Rectangle 25"/>
            <p:cNvSpPr/>
            <p:nvPr/>
          </p:nvSpPr>
          <p:spPr>
            <a:xfrm rot="16200000">
              <a:off x="1731389" y="2077772"/>
              <a:ext cx="1268388" cy="877043"/>
            </a:xfrm>
            <a:prstGeom prst="roundRect">
              <a:avLst/>
            </a:prstGeom>
            <a:blipFill rotWithShape="1">
              <a:blip r:embed="rId3" cstate="email">
                <a:extLst>
                  <a:ext uri="{28A0092B-C50C-407E-A947-70E740481C1C}">
                    <a14:useLocalDpi xmlns:a14="http://schemas.microsoft.com/office/drawing/2010/main"/>
                  </a:ext>
                </a:extLst>
              </a:blip>
              <a:stretch>
                <a:fillRect/>
              </a:stretch>
            </a:blipFill>
            <a:ln w="25400" cap="flat" cmpd="sng" algn="ctr">
              <a:solidFill>
                <a:srgbClr val="FFFFFF">
                  <a:hueOff val="0"/>
                  <a:satOff val="0"/>
                  <a:lumOff val="0"/>
                  <a:alphaOff val="0"/>
                </a:srgbClr>
              </a:solidFill>
              <a:prstDash val="solid"/>
            </a:ln>
            <a:effectLst/>
          </p:spPr>
        </p:sp>
        <p:sp>
          <p:nvSpPr>
            <p:cNvPr id="27" name="Freeform 26"/>
            <p:cNvSpPr/>
            <p:nvPr/>
          </p:nvSpPr>
          <p:spPr>
            <a:xfrm>
              <a:off x="3029080" y="1620781"/>
              <a:ext cx="959005" cy="3903259"/>
            </a:xfrm>
            <a:custGeom>
              <a:avLst/>
              <a:gdLst>
                <a:gd name="connsiteX0" fmla="*/ 0 w 959005"/>
                <a:gd name="connsiteY0" fmla="*/ 95901 h 3903259"/>
                <a:gd name="connsiteX1" fmla="*/ 95901 w 959005"/>
                <a:gd name="connsiteY1" fmla="*/ 0 h 3903259"/>
                <a:gd name="connsiteX2" fmla="*/ 863105 w 959005"/>
                <a:gd name="connsiteY2" fmla="*/ 0 h 3903259"/>
                <a:gd name="connsiteX3" fmla="*/ 959006 w 959005"/>
                <a:gd name="connsiteY3" fmla="*/ 95901 h 3903259"/>
                <a:gd name="connsiteX4" fmla="*/ 959005 w 959005"/>
                <a:gd name="connsiteY4" fmla="*/ 3807359 h 3903259"/>
                <a:gd name="connsiteX5" fmla="*/ 863104 w 959005"/>
                <a:gd name="connsiteY5" fmla="*/ 3903260 h 3903259"/>
                <a:gd name="connsiteX6" fmla="*/ 95901 w 959005"/>
                <a:gd name="connsiteY6" fmla="*/ 3903259 h 3903259"/>
                <a:gd name="connsiteX7" fmla="*/ 0 w 959005"/>
                <a:gd name="connsiteY7" fmla="*/ 3807358 h 3903259"/>
                <a:gd name="connsiteX8" fmla="*/ 0 w 959005"/>
                <a:gd name="connsiteY8" fmla="*/ 95901 h 39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05" h="3903259">
                  <a:moveTo>
                    <a:pt x="0" y="95901"/>
                  </a:moveTo>
                  <a:cubicBezTo>
                    <a:pt x="0" y="42936"/>
                    <a:pt x="42936" y="0"/>
                    <a:pt x="95901" y="0"/>
                  </a:cubicBezTo>
                  <a:lnTo>
                    <a:pt x="863105" y="0"/>
                  </a:lnTo>
                  <a:cubicBezTo>
                    <a:pt x="916070" y="0"/>
                    <a:pt x="959006" y="42936"/>
                    <a:pt x="959006" y="95901"/>
                  </a:cubicBezTo>
                  <a:cubicBezTo>
                    <a:pt x="959006" y="1333054"/>
                    <a:pt x="959005" y="2570206"/>
                    <a:pt x="959005" y="3807359"/>
                  </a:cubicBezTo>
                  <a:cubicBezTo>
                    <a:pt x="959005" y="3860324"/>
                    <a:pt x="916069" y="3903260"/>
                    <a:pt x="863104" y="3903260"/>
                  </a:cubicBezTo>
                  <a:lnTo>
                    <a:pt x="95901" y="3903259"/>
                  </a:lnTo>
                  <a:cubicBezTo>
                    <a:pt x="42936" y="3903259"/>
                    <a:pt x="0" y="3860323"/>
                    <a:pt x="0" y="3807358"/>
                  </a:cubicBezTo>
                  <a:lnTo>
                    <a:pt x="0" y="95901"/>
                  </a:lnTo>
                  <a:close/>
                </a:path>
              </a:pathLst>
            </a:custGeom>
            <a:solidFill>
              <a:srgbClr val="009933">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vert270" wrap="square" lIns="113792" tIns="1675095" rIns="113792" bIns="894445" numCol="1" spcCol="1270" anchor="ctr" anchorCtr="0">
              <a:noAutofit/>
            </a:bodyPr>
            <a:lstStyle/>
            <a:p>
              <a:pPr marL="0" marR="0" lvl="0" indent="0" algn="ctr" defTabSz="711200" eaLnBrk="1" fontAlgn="base" latinLnBrk="0" hangingPunct="1">
                <a:lnSpc>
                  <a:spcPct val="90000"/>
                </a:lnSpc>
                <a:spcBef>
                  <a:spcPct val="0"/>
                </a:spcBef>
                <a:spcAft>
                  <a:spcPct val="35000"/>
                </a:spcAft>
                <a:buClrTx/>
                <a:buSzTx/>
                <a:buFontTx/>
                <a:buNone/>
                <a:tabLst/>
                <a:defRPr/>
              </a:pPr>
              <a:r>
                <a:rPr lang="en-GB" sz="1600" kern="0" noProof="0" dirty="0" smtClean="0">
                  <a:solidFill>
                    <a:srgbClr val="FFFFFF"/>
                  </a:solidFill>
                  <a:latin typeface="Arial"/>
                </a:rPr>
                <a:t>Plant</a:t>
              </a:r>
              <a:r>
                <a:rPr kumimoji="0" lang="en-GB" sz="1600" b="0" i="0" u="none" strike="noStrike" kern="0" cap="none" spc="0" normalizeH="0" baseline="0" noProof="0" dirty="0" smtClean="0">
                  <a:ln>
                    <a:noFill/>
                  </a:ln>
                  <a:solidFill>
                    <a:srgbClr val="FFFFFF"/>
                  </a:solidFill>
                  <a:effectLst/>
                  <a:uLnTx/>
                  <a:uFillTx/>
                  <a:latin typeface="Arial"/>
                  <a:ea typeface="+mn-ea"/>
                  <a:cs typeface="+mn-cs"/>
                </a:rPr>
                <a:t> Survey</a:t>
              </a:r>
            </a:p>
          </p:txBody>
        </p:sp>
        <p:sp>
          <p:nvSpPr>
            <p:cNvPr id="28" name="Rounded Rectangle 27"/>
            <p:cNvSpPr/>
            <p:nvPr/>
          </p:nvSpPr>
          <p:spPr>
            <a:xfrm>
              <a:off x="3091542" y="1874869"/>
              <a:ext cx="834080" cy="1259998"/>
            </a:xfrm>
            <a:prstGeom prst="roundRect">
              <a:avLst/>
            </a:prstGeom>
            <a:blipFill dpi="0" rotWithShape="1">
              <a:blip r:embed="rId4" cstate="email">
                <a:extLst>
                  <a:ext uri="{28A0092B-C50C-407E-A947-70E740481C1C}">
                    <a14:useLocalDpi xmlns:a14="http://schemas.microsoft.com/office/drawing/2010/main"/>
                  </a:ext>
                </a:extLst>
              </a:blip>
              <a:srcRect/>
              <a:stretch>
                <a:fillRect l="7439" t="15379" r="7439" b="15379"/>
              </a:stretch>
            </a:blipFill>
            <a:ln w="25400" cap="flat" cmpd="sng" algn="ctr">
              <a:solidFill>
                <a:srgbClr val="FFFFFF">
                  <a:hueOff val="0"/>
                  <a:satOff val="0"/>
                  <a:lumOff val="0"/>
                  <a:alphaOff val="0"/>
                </a:srgbClr>
              </a:solidFill>
              <a:prstDash val="solid"/>
            </a:ln>
            <a:effectLst/>
          </p:spPr>
        </p:sp>
        <p:sp>
          <p:nvSpPr>
            <p:cNvPr id="29" name="Freeform 28"/>
            <p:cNvSpPr/>
            <p:nvPr/>
          </p:nvSpPr>
          <p:spPr>
            <a:xfrm>
              <a:off x="4162852" y="1620778"/>
              <a:ext cx="959005" cy="3903259"/>
            </a:xfrm>
            <a:custGeom>
              <a:avLst/>
              <a:gdLst>
                <a:gd name="connsiteX0" fmla="*/ 0 w 959005"/>
                <a:gd name="connsiteY0" fmla="*/ 95901 h 3903259"/>
                <a:gd name="connsiteX1" fmla="*/ 95901 w 959005"/>
                <a:gd name="connsiteY1" fmla="*/ 0 h 3903259"/>
                <a:gd name="connsiteX2" fmla="*/ 863105 w 959005"/>
                <a:gd name="connsiteY2" fmla="*/ 0 h 3903259"/>
                <a:gd name="connsiteX3" fmla="*/ 959006 w 959005"/>
                <a:gd name="connsiteY3" fmla="*/ 95901 h 3903259"/>
                <a:gd name="connsiteX4" fmla="*/ 959005 w 959005"/>
                <a:gd name="connsiteY4" fmla="*/ 3807359 h 3903259"/>
                <a:gd name="connsiteX5" fmla="*/ 863104 w 959005"/>
                <a:gd name="connsiteY5" fmla="*/ 3903260 h 3903259"/>
                <a:gd name="connsiteX6" fmla="*/ 95901 w 959005"/>
                <a:gd name="connsiteY6" fmla="*/ 3903259 h 3903259"/>
                <a:gd name="connsiteX7" fmla="*/ 0 w 959005"/>
                <a:gd name="connsiteY7" fmla="*/ 3807358 h 3903259"/>
                <a:gd name="connsiteX8" fmla="*/ 0 w 959005"/>
                <a:gd name="connsiteY8" fmla="*/ 95901 h 39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05" h="3903259">
                  <a:moveTo>
                    <a:pt x="0" y="95901"/>
                  </a:moveTo>
                  <a:cubicBezTo>
                    <a:pt x="0" y="42936"/>
                    <a:pt x="42936" y="0"/>
                    <a:pt x="95901" y="0"/>
                  </a:cubicBezTo>
                  <a:lnTo>
                    <a:pt x="863105" y="0"/>
                  </a:lnTo>
                  <a:cubicBezTo>
                    <a:pt x="916070" y="0"/>
                    <a:pt x="959006" y="42936"/>
                    <a:pt x="959006" y="95901"/>
                  </a:cubicBezTo>
                  <a:cubicBezTo>
                    <a:pt x="959006" y="1333054"/>
                    <a:pt x="959005" y="2570206"/>
                    <a:pt x="959005" y="3807359"/>
                  </a:cubicBezTo>
                  <a:cubicBezTo>
                    <a:pt x="959005" y="3860324"/>
                    <a:pt x="916069" y="3903260"/>
                    <a:pt x="863104" y="3903260"/>
                  </a:cubicBezTo>
                  <a:lnTo>
                    <a:pt x="95901" y="3903259"/>
                  </a:lnTo>
                  <a:cubicBezTo>
                    <a:pt x="42936" y="3903259"/>
                    <a:pt x="0" y="3860323"/>
                    <a:pt x="0" y="3807358"/>
                  </a:cubicBezTo>
                  <a:lnTo>
                    <a:pt x="0" y="95901"/>
                  </a:lnTo>
                  <a:close/>
                </a:path>
              </a:pathLst>
            </a:custGeom>
            <a:solidFill>
              <a:srgbClr val="009933">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vert270" wrap="square" lIns="113792" tIns="1675095" rIns="113792" bIns="894445" numCol="1" spcCol="1270" anchor="ctr" anchorCtr="0">
              <a:noAutofit/>
            </a:bodyPr>
            <a:lstStyle/>
            <a:p>
              <a:pPr marL="0" marR="0" lvl="0" indent="0" algn="ctr" defTabSz="711200" eaLnBrk="1" fontAlgn="base" latinLnBrk="0" hangingPunct="1">
                <a:lnSpc>
                  <a:spcPct val="90000"/>
                </a:lnSpc>
                <a:spcBef>
                  <a:spcPct val="0"/>
                </a:spcBef>
                <a:spcAft>
                  <a:spcPct val="35000"/>
                </a:spcAft>
                <a:buClrTx/>
                <a:buSzTx/>
                <a:buFontTx/>
                <a:buNone/>
                <a:tabLst/>
                <a:defRPr/>
              </a:pPr>
              <a:r>
                <a:rPr kumimoji="0" lang="en-GB" sz="1600" b="0" i="0" u="none" strike="noStrike" kern="0" cap="none" spc="0" normalizeH="0" baseline="0" noProof="0" dirty="0" smtClean="0">
                  <a:ln>
                    <a:noFill/>
                  </a:ln>
                  <a:solidFill>
                    <a:srgbClr val="FFFFFF"/>
                  </a:solidFill>
                  <a:effectLst/>
                  <a:uLnTx/>
                  <a:uFillTx/>
                  <a:latin typeface="Arial"/>
                  <a:ea typeface="+mn-ea"/>
                  <a:cs typeface="+mn-cs"/>
                </a:rPr>
                <a:t>Value Presentation</a:t>
              </a:r>
            </a:p>
          </p:txBody>
        </p:sp>
        <p:sp>
          <p:nvSpPr>
            <p:cNvPr id="30" name="Rounded Rectangle 29"/>
            <p:cNvSpPr/>
            <p:nvPr/>
          </p:nvSpPr>
          <p:spPr>
            <a:xfrm>
              <a:off x="4225315" y="1874866"/>
              <a:ext cx="834080" cy="1259998"/>
            </a:xfrm>
            <a:prstGeom prst="roundRect">
              <a:avLst/>
            </a:prstGeom>
            <a:blipFill dpi="0" rotWithShape="1">
              <a:blip r:embed="rId5" cstate="email">
                <a:extLst>
                  <a:ext uri="{28A0092B-C50C-407E-A947-70E740481C1C}">
                    <a14:useLocalDpi xmlns:a14="http://schemas.microsoft.com/office/drawing/2010/main"/>
                  </a:ext>
                </a:extLst>
              </a:blip>
              <a:srcRect/>
              <a:stretch>
                <a:fillRect l="1887" t="13994" r="1887" b="13994"/>
              </a:stretch>
            </a:blipFill>
            <a:ln w="25400" cap="flat" cmpd="sng" algn="ctr">
              <a:solidFill>
                <a:srgbClr val="FFFFFF">
                  <a:hueOff val="0"/>
                  <a:satOff val="0"/>
                  <a:lumOff val="0"/>
                  <a:alphaOff val="0"/>
                </a:srgbClr>
              </a:solidFill>
              <a:prstDash val="solid"/>
            </a:ln>
            <a:effectLst/>
          </p:spPr>
        </p:sp>
        <p:sp>
          <p:nvSpPr>
            <p:cNvPr id="31" name="Freeform 30"/>
            <p:cNvSpPr/>
            <p:nvPr/>
          </p:nvSpPr>
          <p:spPr>
            <a:xfrm>
              <a:off x="5315080" y="1620779"/>
              <a:ext cx="959005" cy="3903259"/>
            </a:xfrm>
            <a:custGeom>
              <a:avLst/>
              <a:gdLst>
                <a:gd name="connsiteX0" fmla="*/ 0 w 959005"/>
                <a:gd name="connsiteY0" fmla="*/ 95901 h 3903259"/>
                <a:gd name="connsiteX1" fmla="*/ 95901 w 959005"/>
                <a:gd name="connsiteY1" fmla="*/ 0 h 3903259"/>
                <a:gd name="connsiteX2" fmla="*/ 863105 w 959005"/>
                <a:gd name="connsiteY2" fmla="*/ 0 h 3903259"/>
                <a:gd name="connsiteX3" fmla="*/ 959006 w 959005"/>
                <a:gd name="connsiteY3" fmla="*/ 95901 h 3903259"/>
                <a:gd name="connsiteX4" fmla="*/ 959005 w 959005"/>
                <a:gd name="connsiteY4" fmla="*/ 3807359 h 3903259"/>
                <a:gd name="connsiteX5" fmla="*/ 863104 w 959005"/>
                <a:gd name="connsiteY5" fmla="*/ 3903260 h 3903259"/>
                <a:gd name="connsiteX6" fmla="*/ 95901 w 959005"/>
                <a:gd name="connsiteY6" fmla="*/ 3903259 h 3903259"/>
                <a:gd name="connsiteX7" fmla="*/ 0 w 959005"/>
                <a:gd name="connsiteY7" fmla="*/ 3807358 h 3903259"/>
                <a:gd name="connsiteX8" fmla="*/ 0 w 959005"/>
                <a:gd name="connsiteY8" fmla="*/ 95901 h 39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05" h="3903259">
                  <a:moveTo>
                    <a:pt x="0" y="95901"/>
                  </a:moveTo>
                  <a:cubicBezTo>
                    <a:pt x="0" y="42936"/>
                    <a:pt x="42936" y="0"/>
                    <a:pt x="95901" y="0"/>
                  </a:cubicBezTo>
                  <a:lnTo>
                    <a:pt x="863105" y="0"/>
                  </a:lnTo>
                  <a:cubicBezTo>
                    <a:pt x="916070" y="0"/>
                    <a:pt x="959006" y="42936"/>
                    <a:pt x="959006" y="95901"/>
                  </a:cubicBezTo>
                  <a:cubicBezTo>
                    <a:pt x="959006" y="1333054"/>
                    <a:pt x="959005" y="2570206"/>
                    <a:pt x="959005" y="3807359"/>
                  </a:cubicBezTo>
                  <a:cubicBezTo>
                    <a:pt x="959005" y="3860324"/>
                    <a:pt x="916069" y="3903260"/>
                    <a:pt x="863104" y="3903260"/>
                  </a:cubicBezTo>
                  <a:lnTo>
                    <a:pt x="95901" y="3903259"/>
                  </a:lnTo>
                  <a:cubicBezTo>
                    <a:pt x="42936" y="3903259"/>
                    <a:pt x="0" y="3860323"/>
                    <a:pt x="0" y="3807358"/>
                  </a:cubicBezTo>
                  <a:lnTo>
                    <a:pt x="0" y="95901"/>
                  </a:lnTo>
                  <a:close/>
                </a:path>
              </a:pathLst>
            </a:custGeom>
            <a:solidFill>
              <a:srgbClr val="009933">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vert270" wrap="square" lIns="113792" tIns="1675095" rIns="113792" bIns="894445" numCol="1" spcCol="1270" anchor="ctr" anchorCtr="0">
              <a:noAutofit/>
            </a:bodyPr>
            <a:lstStyle/>
            <a:p>
              <a:pPr marL="0" marR="0" lvl="0" indent="0" algn="ctr" defTabSz="711200" eaLnBrk="1" fontAlgn="base" latinLnBrk="0" hangingPunct="1">
                <a:lnSpc>
                  <a:spcPct val="90000"/>
                </a:lnSpc>
                <a:spcBef>
                  <a:spcPct val="0"/>
                </a:spcBef>
                <a:spcAft>
                  <a:spcPct val="35000"/>
                </a:spcAft>
                <a:buClrTx/>
                <a:buSzTx/>
                <a:buFontTx/>
                <a:buNone/>
                <a:tabLst/>
                <a:defRPr/>
              </a:pPr>
              <a:r>
                <a:rPr kumimoji="0" lang="en-GB" sz="1600" b="0" i="0" u="none" strike="noStrike" kern="0" cap="none" spc="0" normalizeH="0" baseline="0" noProof="0" dirty="0" smtClean="0">
                  <a:ln>
                    <a:noFill/>
                  </a:ln>
                  <a:solidFill>
                    <a:srgbClr val="FFFFFF"/>
                  </a:solidFill>
                  <a:effectLst/>
                  <a:uLnTx/>
                  <a:uFillTx/>
                  <a:latin typeface="Arial"/>
                  <a:ea typeface="+mn-ea"/>
                  <a:cs typeface="+mn-cs"/>
                </a:rPr>
                <a:t>Fluid Trial</a:t>
              </a:r>
            </a:p>
          </p:txBody>
        </p:sp>
        <p:sp>
          <p:nvSpPr>
            <p:cNvPr id="32" name="Rounded Rectangle 31"/>
            <p:cNvSpPr/>
            <p:nvPr/>
          </p:nvSpPr>
          <p:spPr>
            <a:xfrm>
              <a:off x="5377542" y="1874867"/>
              <a:ext cx="834080" cy="1259998"/>
            </a:xfrm>
            <a:prstGeom prst="roundRect">
              <a:avLst/>
            </a:prstGeom>
            <a:blipFill dpi="0" rotWithShape="1">
              <a:blip r:embed="rId6" cstate="email">
                <a:extLst>
                  <a:ext uri="{28A0092B-C50C-407E-A947-70E740481C1C}">
                    <a14:useLocalDpi xmlns:a14="http://schemas.microsoft.com/office/drawing/2010/main"/>
                  </a:ext>
                </a:extLst>
              </a:blip>
              <a:srcRect/>
              <a:stretch>
                <a:fillRect l="5588" t="36152" r="5588" b="36152"/>
              </a:stretch>
            </a:blipFill>
            <a:ln w="25400" cap="flat" cmpd="sng" algn="ctr">
              <a:solidFill>
                <a:srgbClr val="FFFFFF">
                  <a:hueOff val="0"/>
                  <a:satOff val="0"/>
                  <a:lumOff val="0"/>
                  <a:alphaOff val="0"/>
                </a:srgbClr>
              </a:solidFill>
              <a:prstDash val="solid"/>
            </a:ln>
            <a:effectLst/>
          </p:spPr>
        </p:sp>
        <p:sp>
          <p:nvSpPr>
            <p:cNvPr id="33" name="Freeform 32"/>
            <p:cNvSpPr/>
            <p:nvPr/>
          </p:nvSpPr>
          <p:spPr>
            <a:xfrm>
              <a:off x="6458080" y="1620780"/>
              <a:ext cx="959005" cy="3903259"/>
            </a:xfrm>
            <a:custGeom>
              <a:avLst/>
              <a:gdLst>
                <a:gd name="connsiteX0" fmla="*/ 0 w 959005"/>
                <a:gd name="connsiteY0" fmla="*/ 95901 h 3903259"/>
                <a:gd name="connsiteX1" fmla="*/ 95901 w 959005"/>
                <a:gd name="connsiteY1" fmla="*/ 0 h 3903259"/>
                <a:gd name="connsiteX2" fmla="*/ 863105 w 959005"/>
                <a:gd name="connsiteY2" fmla="*/ 0 h 3903259"/>
                <a:gd name="connsiteX3" fmla="*/ 959006 w 959005"/>
                <a:gd name="connsiteY3" fmla="*/ 95901 h 3903259"/>
                <a:gd name="connsiteX4" fmla="*/ 959005 w 959005"/>
                <a:gd name="connsiteY4" fmla="*/ 3807359 h 3903259"/>
                <a:gd name="connsiteX5" fmla="*/ 863104 w 959005"/>
                <a:gd name="connsiteY5" fmla="*/ 3903260 h 3903259"/>
                <a:gd name="connsiteX6" fmla="*/ 95901 w 959005"/>
                <a:gd name="connsiteY6" fmla="*/ 3903259 h 3903259"/>
                <a:gd name="connsiteX7" fmla="*/ 0 w 959005"/>
                <a:gd name="connsiteY7" fmla="*/ 3807358 h 3903259"/>
                <a:gd name="connsiteX8" fmla="*/ 0 w 959005"/>
                <a:gd name="connsiteY8" fmla="*/ 95901 h 39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05" h="3903259">
                  <a:moveTo>
                    <a:pt x="0" y="95901"/>
                  </a:moveTo>
                  <a:cubicBezTo>
                    <a:pt x="0" y="42936"/>
                    <a:pt x="42936" y="0"/>
                    <a:pt x="95901" y="0"/>
                  </a:cubicBezTo>
                  <a:lnTo>
                    <a:pt x="863105" y="0"/>
                  </a:lnTo>
                  <a:cubicBezTo>
                    <a:pt x="916070" y="0"/>
                    <a:pt x="959006" y="42936"/>
                    <a:pt x="959006" y="95901"/>
                  </a:cubicBezTo>
                  <a:cubicBezTo>
                    <a:pt x="959006" y="1333054"/>
                    <a:pt x="959005" y="2570206"/>
                    <a:pt x="959005" y="3807359"/>
                  </a:cubicBezTo>
                  <a:cubicBezTo>
                    <a:pt x="959005" y="3860324"/>
                    <a:pt x="916069" y="3903260"/>
                    <a:pt x="863104" y="3903260"/>
                  </a:cubicBezTo>
                  <a:lnTo>
                    <a:pt x="95901" y="3903259"/>
                  </a:lnTo>
                  <a:cubicBezTo>
                    <a:pt x="42936" y="3903259"/>
                    <a:pt x="0" y="3860323"/>
                    <a:pt x="0" y="3807358"/>
                  </a:cubicBezTo>
                  <a:lnTo>
                    <a:pt x="0" y="95901"/>
                  </a:lnTo>
                  <a:close/>
                </a:path>
              </a:pathLst>
            </a:custGeom>
            <a:solidFill>
              <a:srgbClr val="009933">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vert270" wrap="square" lIns="113792" tIns="1675095" rIns="113792" bIns="894445" numCol="1" spcCol="1270" anchor="ctr" anchorCtr="0">
              <a:noAutofit/>
            </a:bodyPr>
            <a:lstStyle/>
            <a:p>
              <a:pPr marL="0" marR="0" lvl="0" indent="0" algn="ctr" defTabSz="711200" eaLnBrk="1" fontAlgn="base" latinLnBrk="0" hangingPunct="1">
                <a:lnSpc>
                  <a:spcPct val="90000"/>
                </a:lnSpc>
                <a:spcBef>
                  <a:spcPct val="0"/>
                </a:spcBef>
                <a:spcAft>
                  <a:spcPct val="35000"/>
                </a:spcAft>
                <a:buClrTx/>
                <a:buSzTx/>
                <a:buFontTx/>
                <a:buNone/>
                <a:tabLst/>
                <a:defRPr/>
              </a:pPr>
              <a:r>
                <a:rPr kumimoji="0" lang="en-GB" sz="1600" b="0" i="0" u="none" strike="noStrike" kern="0" cap="none" spc="0" normalizeH="0" baseline="0" noProof="0" dirty="0" smtClean="0">
                  <a:ln>
                    <a:noFill/>
                  </a:ln>
                  <a:solidFill>
                    <a:srgbClr val="FFFFFF"/>
                  </a:solidFill>
                  <a:effectLst/>
                  <a:uLnTx/>
                  <a:uFillTx/>
                  <a:latin typeface="Arial"/>
                  <a:ea typeface="+mn-ea"/>
                  <a:cs typeface="+mn-cs"/>
                </a:rPr>
                <a:t>Trial Review</a:t>
              </a:r>
              <a:r>
                <a:rPr kumimoji="0" lang="en-GB" sz="1600" b="0" i="0" u="none" strike="noStrike" kern="0" cap="none" spc="0" normalizeH="0" noProof="0" dirty="0" smtClean="0">
                  <a:ln>
                    <a:noFill/>
                  </a:ln>
                  <a:solidFill>
                    <a:srgbClr val="FFFFFF"/>
                  </a:solidFill>
                  <a:effectLst/>
                  <a:uLnTx/>
                  <a:uFillTx/>
                  <a:latin typeface="Arial"/>
                  <a:ea typeface="+mn-ea"/>
                  <a:cs typeface="+mn-cs"/>
                </a:rPr>
                <a:t> &amp; Commitment</a:t>
              </a:r>
              <a:endParaRPr kumimoji="0" lang="en-GB"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34" name="Rounded Rectangle 33"/>
            <p:cNvSpPr/>
            <p:nvPr/>
          </p:nvSpPr>
          <p:spPr>
            <a:xfrm>
              <a:off x="6520542" y="1855102"/>
              <a:ext cx="834080" cy="1259998"/>
            </a:xfrm>
            <a:prstGeom prst="roundRect">
              <a:avLst/>
            </a:prstGeom>
            <a:blipFill dpi="0" rotWithShape="1">
              <a:blip r:embed="rId7" cstate="email">
                <a:extLst>
                  <a:ext uri="{28A0092B-C50C-407E-A947-70E740481C1C}">
                    <a14:useLocalDpi xmlns:a14="http://schemas.microsoft.com/office/drawing/2010/main"/>
                  </a:ext>
                </a:extLst>
              </a:blip>
              <a:srcRect/>
              <a:stretch>
                <a:fillRect t="12609" b="12609"/>
              </a:stretch>
            </a:blipFill>
            <a:ln w="25400" cap="flat" cmpd="sng" algn="ctr">
              <a:solidFill>
                <a:srgbClr val="FFFFFF">
                  <a:hueOff val="0"/>
                  <a:satOff val="0"/>
                  <a:lumOff val="0"/>
                  <a:alphaOff val="0"/>
                </a:srgbClr>
              </a:solidFill>
              <a:prstDash val="solid"/>
            </a:ln>
            <a:effectLst/>
          </p:spPr>
        </p:sp>
        <p:sp>
          <p:nvSpPr>
            <p:cNvPr id="35" name="Freeform 34"/>
            <p:cNvSpPr/>
            <p:nvPr/>
          </p:nvSpPr>
          <p:spPr>
            <a:xfrm>
              <a:off x="7596487" y="1640547"/>
              <a:ext cx="959005" cy="3903259"/>
            </a:xfrm>
            <a:custGeom>
              <a:avLst/>
              <a:gdLst>
                <a:gd name="connsiteX0" fmla="*/ 0 w 959005"/>
                <a:gd name="connsiteY0" fmla="*/ 95901 h 3903259"/>
                <a:gd name="connsiteX1" fmla="*/ 95901 w 959005"/>
                <a:gd name="connsiteY1" fmla="*/ 0 h 3903259"/>
                <a:gd name="connsiteX2" fmla="*/ 863105 w 959005"/>
                <a:gd name="connsiteY2" fmla="*/ 0 h 3903259"/>
                <a:gd name="connsiteX3" fmla="*/ 959006 w 959005"/>
                <a:gd name="connsiteY3" fmla="*/ 95901 h 3903259"/>
                <a:gd name="connsiteX4" fmla="*/ 959005 w 959005"/>
                <a:gd name="connsiteY4" fmla="*/ 3807359 h 3903259"/>
                <a:gd name="connsiteX5" fmla="*/ 863104 w 959005"/>
                <a:gd name="connsiteY5" fmla="*/ 3903260 h 3903259"/>
                <a:gd name="connsiteX6" fmla="*/ 95901 w 959005"/>
                <a:gd name="connsiteY6" fmla="*/ 3903259 h 3903259"/>
                <a:gd name="connsiteX7" fmla="*/ 0 w 959005"/>
                <a:gd name="connsiteY7" fmla="*/ 3807358 h 3903259"/>
                <a:gd name="connsiteX8" fmla="*/ 0 w 959005"/>
                <a:gd name="connsiteY8" fmla="*/ 95901 h 39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05" h="3903259">
                  <a:moveTo>
                    <a:pt x="0" y="95901"/>
                  </a:moveTo>
                  <a:cubicBezTo>
                    <a:pt x="0" y="42936"/>
                    <a:pt x="42936" y="0"/>
                    <a:pt x="95901" y="0"/>
                  </a:cubicBezTo>
                  <a:lnTo>
                    <a:pt x="863105" y="0"/>
                  </a:lnTo>
                  <a:cubicBezTo>
                    <a:pt x="916070" y="0"/>
                    <a:pt x="959006" y="42936"/>
                    <a:pt x="959006" y="95901"/>
                  </a:cubicBezTo>
                  <a:cubicBezTo>
                    <a:pt x="959006" y="1333054"/>
                    <a:pt x="959005" y="2570206"/>
                    <a:pt x="959005" y="3807359"/>
                  </a:cubicBezTo>
                  <a:cubicBezTo>
                    <a:pt x="959005" y="3860324"/>
                    <a:pt x="916069" y="3903260"/>
                    <a:pt x="863104" y="3903260"/>
                  </a:cubicBezTo>
                  <a:lnTo>
                    <a:pt x="95901" y="3903259"/>
                  </a:lnTo>
                  <a:cubicBezTo>
                    <a:pt x="42936" y="3903259"/>
                    <a:pt x="0" y="3860323"/>
                    <a:pt x="0" y="3807358"/>
                  </a:cubicBezTo>
                  <a:lnTo>
                    <a:pt x="0" y="95901"/>
                  </a:lnTo>
                  <a:close/>
                </a:path>
              </a:pathLst>
            </a:custGeom>
            <a:solidFill>
              <a:srgbClr val="009933">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vert270" wrap="square" lIns="91440" tIns="1554480" rIns="91440" bIns="731520" numCol="1" spcCol="1270" anchor="ctr" anchorCtr="0">
              <a:noAutofit/>
            </a:bodyPr>
            <a:lstStyle/>
            <a:p>
              <a:pPr marL="0" marR="0" lvl="0" indent="0" algn="ctr" defTabSz="711200" eaLnBrk="1" fontAlgn="base" latinLnBrk="0" hangingPunct="1">
                <a:lnSpc>
                  <a:spcPct val="90000"/>
                </a:lnSpc>
                <a:spcBef>
                  <a:spcPct val="0"/>
                </a:spcBef>
                <a:spcAft>
                  <a:spcPct val="35000"/>
                </a:spcAft>
                <a:buClrTx/>
                <a:buSzTx/>
                <a:buFontTx/>
                <a:buNone/>
                <a:tabLst/>
                <a:defRPr/>
              </a:pPr>
              <a:r>
                <a:rPr kumimoji="0" lang="en-GB" sz="1600" b="0" i="0" u="none" strike="noStrike" kern="0" cap="none" spc="0" normalizeH="0" baseline="0" noProof="0" dirty="0" smtClean="0">
                  <a:ln>
                    <a:noFill/>
                  </a:ln>
                  <a:solidFill>
                    <a:srgbClr val="FFFFFF"/>
                  </a:solidFill>
                  <a:effectLst/>
                  <a:uLnTx/>
                  <a:uFillTx/>
                  <a:latin typeface="Arial"/>
                  <a:ea typeface="+mn-ea"/>
                  <a:cs typeface="+mn-cs"/>
                </a:rPr>
                <a:t>Implementation</a:t>
              </a:r>
              <a:r>
                <a:rPr kumimoji="0" lang="en-GB" sz="1600" b="0" i="0" u="none" strike="noStrike" kern="0" cap="none" spc="0" normalizeH="0" noProof="0" dirty="0" smtClean="0">
                  <a:ln>
                    <a:noFill/>
                  </a:ln>
                  <a:solidFill>
                    <a:srgbClr val="FFFFFF"/>
                  </a:solidFill>
                  <a:effectLst/>
                  <a:uLnTx/>
                  <a:uFillTx/>
                  <a:latin typeface="Arial"/>
                  <a:ea typeface="+mn-ea"/>
                  <a:cs typeface="+mn-cs"/>
                </a:rPr>
                <a:t> Timeline</a:t>
              </a:r>
              <a:endParaRPr kumimoji="0" lang="en-GB"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36" name="Rounded Rectangle 35"/>
            <p:cNvSpPr/>
            <p:nvPr/>
          </p:nvSpPr>
          <p:spPr>
            <a:xfrm>
              <a:off x="7658950" y="1894635"/>
              <a:ext cx="834080" cy="1259998"/>
            </a:xfrm>
            <a:prstGeom prst="roundRect">
              <a:avLst/>
            </a:prstGeom>
            <a:blipFill dpi="0" rotWithShape="1">
              <a:blip r:embed="rId8" cstate="email">
                <a:extLst>
                  <a:ext uri="{28A0092B-C50C-407E-A947-70E740481C1C}">
                    <a14:useLocalDpi xmlns:a14="http://schemas.microsoft.com/office/drawing/2010/main"/>
                  </a:ext>
                </a:extLst>
              </a:blip>
              <a:srcRect/>
              <a:stretch>
                <a:fillRect l="-110994" t="13994" r="-110994" b="13994"/>
              </a:stretch>
            </a:blipFill>
            <a:ln w="25400" cap="flat" cmpd="sng" algn="ctr">
              <a:solidFill>
                <a:srgbClr val="FFFFFF">
                  <a:hueOff val="0"/>
                  <a:satOff val="0"/>
                  <a:lumOff val="0"/>
                  <a:alphaOff val="0"/>
                </a:srgbClr>
              </a:solidFill>
              <a:prstDash val="solid"/>
            </a:ln>
            <a:effectLst/>
          </p:spPr>
        </p:sp>
        <p:sp>
          <p:nvSpPr>
            <p:cNvPr id="37" name="Right Arrow 36"/>
            <p:cNvSpPr/>
            <p:nvPr/>
          </p:nvSpPr>
          <p:spPr>
            <a:xfrm>
              <a:off x="1236320" y="4763776"/>
              <a:ext cx="6839669" cy="662782"/>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sp>
      </p:grpSp>
    </p:spTree>
    <p:extLst>
      <p:ext uri="{BB962C8B-B14F-4D97-AF65-F5344CB8AC3E}">
        <p14:creationId xmlns:p14="http://schemas.microsoft.com/office/powerpoint/2010/main" val="1428179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06400" y="3319002"/>
            <a:ext cx="11041075" cy="1061091"/>
          </a:xfrm>
        </p:spPr>
        <p:txBody>
          <a:bodyPr/>
          <a:lstStyle/>
          <a:p>
            <a:r>
              <a:rPr lang="en-US" sz="3200" dirty="0">
                <a:solidFill>
                  <a:schemeClr val="bg1"/>
                </a:solidFill>
              </a:rPr>
              <a:t>Value Inside</a:t>
            </a:r>
            <a:br>
              <a:rPr lang="en-US" sz="3200" dirty="0">
                <a:solidFill>
                  <a:schemeClr val="bg1"/>
                </a:solidFill>
              </a:rPr>
            </a:br>
            <a:r>
              <a:rPr lang="en-US" sz="3200" dirty="0">
                <a:solidFill>
                  <a:schemeClr val="bg1"/>
                </a:solidFill>
              </a:rPr>
              <a:t>Calculator Tool</a:t>
            </a:r>
          </a:p>
        </p:txBody>
      </p:sp>
    </p:spTree>
    <p:custDataLst>
      <p:tags r:id="rId1"/>
    </p:custDataLst>
    <p:extLst>
      <p:ext uri="{BB962C8B-B14F-4D97-AF65-F5344CB8AC3E}">
        <p14:creationId xmlns:p14="http://schemas.microsoft.com/office/powerpoint/2010/main" val="78852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Value Inside Calculator</a:t>
            </a:r>
            <a:endParaRPr lang="en-US" sz="3200" dirty="0"/>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20380" b="2886"/>
          <a:stretch/>
        </p:blipFill>
        <p:spPr bwMode="auto">
          <a:xfrm>
            <a:off x="1218644" y="1935474"/>
            <a:ext cx="4006742" cy="3586552"/>
          </a:xfrm>
          <a:prstGeom prst="rect">
            <a:avLst/>
          </a:prstGeom>
          <a:noFill/>
          <a:ln w="9525">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Arrow 9"/>
          <p:cNvSpPr/>
          <p:nvPr/>
        </p:nvSpPr>
        <p:spPr>
          <a:xfrm>
            <a:off x="5342128" y="3581400"/>
            <a:ext cx="652272" cy="838200"/>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2148117" y="1524000"/>
            <a:ext cx="902811" cy="369332"/>
          </a:xfrm>
          <a:prstGeom prst="rect">
            <a:avLst/>
          </a:prstGeom>
          <a:noFill/>
        </p:spPr>
        <p:txBody>
          <a:bodyPr wrap="none" rtlCol="0">
            <a:spAutoFit/>
          </a:bodyPr>
          <a:lstStyle/>
          <a:p>
            <a:r>
              <a:rPr lang="en-US" u="sng" dirty="0" smtClean="0">
                <a:latin typeface="Arial" panose="020B0604020202020204" pitchFamily="34" charset="0"/>
                <a:cs typeface="Arial" panose="020B0604020202020204" pitchFamily="34" charset="0"/>
              </a:rPr>
              <a:t>Survey</a:t>
            </a:r>
            <a:endParaRPr lang="en-US" u="sng" dirty="0">
              <a:latin typeface="Arial" panose="020B0604020202020204" pitchFamily="34" charset="0"/>
              <a:cs typeface="Arial" panose="020B0604020202020204" pitchFamily="34" charset="0"/>
            </a:endParaRPr>
          </a:p>
        </p:txBody>
      </p:sp>
      <p:sp>
        <p:nvSpPr>
          <p:cNvPr id="12" name="TextBox 11"/>
          <p:cNvSpPr txBox="1"/>
          <p:nvPr/>
        </p:nvSpPr>
        <p:spPr>
          <a:xfrm>
            <a:off x="7540925" y="1524000"/>
            <a:ext cx="1005403" cy="369332"/>
          </a:xfrm>
          <a:prstGeom prst="rect">
            <a:avLst/>
          </a:prstGeom>
          <a:noFill/>
        </p:spPr>
        <p:txBody>
          <a:bodyPr wrap="none" rtlCol="0">
            <a:spAutoFit/>
          </a:bodyPr>
          <a:lstStyle/>
          <a:p>
            <a:r>
              <a:rPr lang="en-US" u="sng" dirty="0" smtClean="0">
                <a:latin typeface="Arial" panose="020B0604020202020204" pitchFamily="34" charset="0"/>
                <a:cs typeface="Arial" panose="020B0604020202020204" pitchFamily="34" charset="0"/>
              </a:rPr>
              <a:t>Savings</a:t>
            </a:r>
            <a:endParaRPr lang="en-US" u="sng" dirty="0">
              <a:latin typeface="Arial" panose="020B0604020202020204" pitchFamily="34" charset="0"/>
              <a:cs typeface="Arial" panose="020B0604020202020204" pitchFamily="34" charset="0"/>
            </a:endParaRPr>
          </a:p>
        </p:txBody>
      </p:sp>
      <p:sp>
        <p:nvSpPr>
          <p:cNvPr id="3" name="TextBox 2"/>
          <p:cNvSpPr txBox="1"/>
          <p:nvPr/>
        </p:nvSpPr>
        <p:spPr>
          <a:xfrm>
            <a:off x="5919862" y="1851313"/>
            <a:ext cx="6301169" cy="3754874"/>
          </a:xfrm>
          <a:prstGeom prst="rect">
            <a:avLst/>
          </a:prstGeom>
          <a:noFill/>
        </p:spPr>
        <p:txBody>
          <a:bodyPr wrap="square" rtlCol="0">
            <a:spAutoFit/>
          </a:bodyPr>
          <a:lstStyle/>
          <a:p>
            <a:pPr marL="274320" indent="-274320">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Initial </a:t>
            </a:r>
            <a:r>
              <a:rPr lang="en-US" sz="1400" dirty="0" smtClean="0">
                <a:latin typeface="Arial" panose="020B0604020202020204" pitchFamily="34" charset="0"/>
                <a:cs typeface="Arial" panose="020B0604020202020204" pitchFamily="34" charset="0"/>
              </a:rPr>
              <a:t>Fill</a:t>
            </a:r>
          </a:p>
          <a:p>
            <a:pPr marL="731520" lvl="2" indent="-274320">
              <a:buClr>
                <a:srgbClr val="C00000"/>
              </a:buClr>
              <a:buFont typeface="Arial" panose="020B0604020202020204" pitchFamily="34" charset="0"/>
              <a:buChar char="−"/>
            </a:pPr>
            <a:r>
              <a:rPr lang="en-US" sz="1200" dirty="0" smtClean="0">
                <a:latin typeface="Arial" panose="020B0604020202020204" pitchFamily="34" charset="0"/>
                <a:cs typeface="Arial" panose="020B0604020202020204" pitchFamily="34" charset="0"/>
              </a:rPr>
              <a:t>Extended </a:t>
            </a:r>
            <a:r>
              <a:rPr lang="en-US" sz="1200" dirty="0">
                <a:latin typeface="Arial" panose="020B0604020202020204" pitchFamily="34" charset="0"/>
                <a:cs typeface="Arial" panose="020B0604020202020204" pitchFamily="34" charset="0"/>
              </a:rPr>
              <a:t>oil drain </a:t>
            </a:r>
            <a:r>
              <a:rPr lang="en-US" sz="1200" dirty="0" smtClean="0">
                <a:latin typeface="Arial" panose="020B0604020202020204" pitchFamily="34" charset="0"/>
                <a:cs typeface="Arial" panose="020B0604020202020204" pitchFamily="34" charset="0"/>
              </a:rPr>
              <a:t>intervals (usage)</a:t>
            </a:r>
          </a:p>
          <a:p>
            <a:pPr marL="274320" indent="-274320">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Equipment Repair</a:t>
            </a:r>
          </a:p>
          <a:p>
            <a:pPr marL="731520" lvl="2" indent="-274320">
              <a:buClr>
                <a:srgbClr val="C00000"/>
              </a:buClr>
              <a:buFont typeface="Arial" panose="020B0604020202020204" pitchFamily="34" charset="0"/>
              <a:buChar char="−"/>
            </a:pPr>
            <a:r>
              <a:rPr lang="en-US" sz="1200" dirty="0">
                <a:latin typeface="Arial" panose="020B0604020202020204" pitchFamily="34" charset="0"/>
                <a:cs typeface="Arial" panose="020B0604020202020204" pitchFamily="34" charset="0"/>
              </a:rPr>
              <a:t>P</a:t>
            </a:r>
            <a:r>
              <a:rPr lang="en-US" sz="1200" dirty="0" smtClean="0">
                <a:latin typeface="Arial" panose="020B0604020202020204" pitchFamily="34" charset="0"/>
                <a:cs typeface="Arial" panose="020B0604020202020204" pitchFamily="34" charset="0"/>
              </a:rPr>
              <a:t>arts replacement </a:t>
            </a:r>
            <a:r>
              <a:rPr lang="en-US" sz="1200" dirty="0">
                <a:latin typeface="Arial" panose="020B0604020202020204" pitchFamily="34" charset="0"/>
                <a:cs typeface="Arial" panose="020B0604020202020204" pitchFamily="34" charset="0"/>
              </a:rPr>
              <a:t>costs</a:t>
            </a:r>
          </a:p>
          <a:p>
            <a:pPr marL="274320" indent="-274320">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Labor and </a:t>
            </a:r>
            <a:r>
              <a:rPr lang="en-US" sz="1400" dirty="0" smtClean="0">
                <a:latin typeface="Arial" panose="020B0604020202020204" pitchFamily="34" charset="0"/>
                <a:cs typeface="Arial" panose="020B0604020202020204" pitchFamily="34" charset="0"/>
              </a:rPr>
              <a:t>Downtime</a:t>
            </a:r>
          </a:p>
          <a:p>
            <a:pPr marL="731520" lvl="2" indent="-274320">
              <a:buClr>
                <a:srgbClr val="C00000"/>
              </a:buClr>
              <a:buFont typeface="Arial" panose="020B0604020202020204" pitchFamily="34" charset="0"/>
              <a:buChar char="−"/>
            </a:pPr>
            <a:r>
              <a:rPr lang="en-US" sz="1200" dirty="0" smtClean="0">
                <a:latin typeface="Arial" panose="020B0604020202020204" pitchFamily="34" charset="0"/>
                <a:cs typeface="Arial" panose="020B0604020202020204" pitchFamily="34" charset="0"/>
              </a:rPr>
              <a:t>Improved Uptime</a:t>
            </a:r>
          </a:p>
          <a:p>
            <a:pPr marL="731520" lvl="2" indent="-274320">
              <a:buClr>
                <a:srgbClr val="C00000"/>
              </a:buClr>
              <a:buFont typeface="Arial" panose="020B0604020202020204" pitchFamily="34" charset="0"/>
              <a:buChar char="−"/>
            </a:pPr>
            <a:r>
              <a:rPr lang="en-US" sz="1200" dirty="0" smtClean="0">
                <a:latin typeface="Arial" panose="020B0604020202020204" pitchFamily="34" charset="0"/>
                <a:cs typeface="Arial" panose="020B0604020202020204" pitchFamily="34" charset="0"/>
              </a:rPr>
              <a:t>Increase Overall Equipment Effectiveness</a:t>
            </a:r>
          </a:p>
          <a:p>
            <a:pPr marL="731520" lvl="2" indent="-274320">
              <a:buClr>
                <a:srgbClr val="C00000"/>
              </a:buClr>
              <a:buFont typeface="Arial" panose="020B0604020202020204" pitchFamily="34" charset="0"/>
              <a:buChar char="−"/>
            </a:pPr>
            <a:r>
              <a:rPr lang="en-US" sz="1200" dirty="0" smtClean="0">
                <a:latin typeface="Arial" panose="020B0604020202020204" pitchFamily="34" charset="0"/>
                <a:cs typeface="Arial" panose="020B0604020202020204" pitchFamily="34" charset="0"/>
              </a:rPr>
              <a:t>Minimize Downtime</a:t>
            </a:r>
            <a:endParaRPr lang="en-US" sz="1100" dirty="0">
              <a:latin typeface="Arial" panose="020B0604020202020204" pitchFamily="34" charset="0"/>
              <a:cs typeface="Arial" panose="020B0604020202020204" pitchFamily="34" charset="0"/>
            </a:endParaRPr>
          </a:p>
          <a:p>
            <a:pPr marL="274320" indent="-274320">
              <a:buClr>
                <a:srgbClr val="C00000"/>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Waste </a:t>
            </a:r>
            <a:r>
              <a:rPr lang="en-US" sz="1400" dirty="0" smtClean="0">
                <a:latin typeface="Arial" panose="020B0604020202020204" pitchFamily="34" charset="0"/>
                <a:cs typeface="Arial" panose="020B0604020202020204" pitchFamily="34" charset="0"/>
              </a:rPr>
              <a:t>treatment</a:t>
            </a:r>
          </a:p>
          <a:p>
            <a:pPr marL="731520" lvl="2" indent="-274320">
              <a:buClr>
                <a:srgbClr val="C00000"/>
              </a:buClr>
              <a:buFont typeface="Arial" panose="020B0604020202020204" pitchFamily="34" charset="0"/>
              <a:buChar char="−"/>
            </a:pPr>
            <a:r>
              <a:rPr lang="en-US" sz="1200" dirty="0">
                <a:latin typeface="Arial" panose="020B0604020202020204" pitchFamily="34" charset="0"/>
                <a:cs typeface="Arial" panose="020B0604020202020204" pitchFamily="34" charset="0"/>
              </a:rPr>
              <a:t>W</a:t>
            </a:r>
            <a:r>
              <a:rPr lang="en-US" sz="1200" dirty="0" smtClean="0">
                <a:latin typeface="Arial" panose="020B0604020202020204" pitchFamily="34" charset="0"/>
                <a:cs typeface="Arial" panose="020B0604020202020204" pitchFamily="34" charset="0"/>
              </a:rPr>
              <a:t>aste volume decrease</a:t>
            </a:r>
          </a:p>
          <a:p>
            <a:pPr marL="731520" lvl="2" indent="-274320">
              <a:buClr>
                <a:srgbClr val="C00000"/>
              </a:buClr>
              <a:buFont typeface="Arial" panose="020B0604020202020204" pitchFamily="34" charset="0"/>
              <a:buChar char="−"/>
            </a:pPr>
            <a:r>
              <a:rPr lang="en-US" sz="1200" dirty="0" smtClean="0">
                <a:latin typeface="Arial" panose="020B0604020202020204" pitchFamily="34" charset="0"/>
                <a:cs typeface="Arial" panose="020B0604020202020204" pitchFamily="34" charset="0"/>
              </a:rPr>
              <a:t>Ease of disposal</a:t>
            </a:r>
            <a:endParaRPr lang="en-US" sz="1200" dirty="0">
              <a:latin typeface="Arial" panose="020B0604020202020204" pitchFamily="34" charset="0"/>
              <a:cs typeface="Arial" panose="020B0604020202020204" pitchFamily="34" charset="0"/>
            </a:endParaRPr>
          </a:p>
          <a:p>
            <a:pPr marL="274320" indent="-274320">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Additives</a:t>
            </a:r>
          </a:p>
          <a:p>
            <a:pPr marL="731520" lvl="2" indent="-274320">
              <a:buClr>
                <a:srgbClr val="C00000"/>
              </a:buClr>
              <a:buFont typeface="Arial" panose="020B0604020202020204" pitchFamily="34" charset="0"/>
              <a:buChar char="−"/>
            </a:pPr>
            <a:r>
              <a:rPr lang="en-US" sz="1200" dirty="0" smtClean="0">
                <a:latin typeface="Arial" panose="020B0604020202020204" pitchFamily="34" charset="0"/>
                <a:cs typeface="Arial" panose="020B0604020202020204" pitchFamily="34" charset="0"/>
              </a:rPr>
              <a:t>Lower additive dosage</a:t>
            </a:r>
          </a:p>
          <a:p>
            <a:pPr marL="731520" lvl="2" indent="-274320">
              <a:buClr>
                <a:srgbClr val="C00000"/>
              </a:buClr>
              <a:buFont typeface="Arial" panose="020B0604020202020204" pitchFamily="34" charset="0"/>
              <a:buChar char="−"/>
            </a:pPr>
            <a:r>
              <a:rPr lang="en-US" sz="1200" dirty="0" smtClean="0">
                <a:latin typeface="Arial" panose="020B0604020202020204" pitchFamily="34" charset="0"/>
                <a:cs typeface="Arial" panose="020B0604020202020204" pitchFamily="34" charset="0"/>
              </a:rPr>
              <a:t>Decreased </a:t>
            </a:r>
            <a:r>
              <a:rPr lang="en-US" sz="1200" dirty="0">
                <a:latin typeface="Arial" panose="020B0604020202020204" pitchFamily="34" charset="0"/>
                <a:cs typeface="Arial" panose="020B0604020202020204" pitchFamily="34" charset="0"/>
              </a:rPr>
              <a:t>monitoring and troubleshooting</a:t>
            </a:r>
          </a:p>
          <a:p>
            <a:pPr marL="274320" indent="-274320">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Quality</a:t>
            </a:r>
          </a:p>
          <a:p>
            <a:pPr marL="731520" lvl="2" indent="-274320">
              <a:buClr>
                <a:srgbClr val="C00000"/>
              </a:buClr>
              <a:buFont typeface="Arial" panose="020B0604020202020204" pitchFamily="34" charset="0"/>
              <a:buChar char="−"/>
            </a:pPr>
            <a:r>
              <a:rPr lang="en-US" sz="1200" dirty="0" smtClean="0">
                <a:latin typeface="Arial" panose="020B0604020202020204" pitchFamily="34" charset="0"/>
                <a:cs typeface="Arial" panose="020B0604020202020204" pitchFamily="34" charset="0"/>
              </a:rPr>
              <a:t>Lower part </a:t>
            </a:r>
            <a:r>
              <a:rPr lang="en-US" sz="1200" dirty="0">
                <a:latin typeface="Arial" panose="020B0604020202020204" pitchFamily="34" charset="0"/>
                <a:cs typeface="Arial" panose="020B0604020202020204" pitchFamily="34" charset="0"/>
              </a:rPr>
              <a:t>rejects </a:t>
            </a:r>
            <a:r>
              <a:rPr lang="en-US" sz="1200" dirty="0" smtClean="0">
                <a:latin typeface="Arial" panose="020B0604020202020204" pitchFamily="34" charset="0"/>
                <a:cs typeface="Arial" panose="020B0604020202020204" pitchFamily="34" charset="0"/>
              </a:rPr>
              <a:t>due to equipment </a:t>
            </a:r>
            <a:r>
              <a:rPr lang="en-US" sz="1200" dirty="0">
                <a:latin typeface="Arial" panose="020B0604020202020204" pitchFamily="34" charset="0"/>
                <a:cs typeface="Arial" panose="020B0604020202020204" pitchFamily="34" charset="0"/>
              </a:rPr>
              <a:t>failure</a:t>
            </a:r>
          </a:p>
          <a:p>
            <a:pPr marL="274320" indent="-274320">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HSSE</a:t>
            </a:r>
          </a:p>
          <a:p>
            <a:pPr marL="731520" lvl="2" indent="-274320">
              <a:buClr>
                <a:srgbClr val="C00000"/>
              </a:buClr>
              <a:buFont typeface="Arial" panose="020B0604020202020204" pitchFamily="34" charset="0"/>
              <a:buChar char="−"/>
            </a:pPr>
            <a:r>
              <a:rPr lang="en-US" sz="1200" dirty="0" smtClean="0">
                <a:latin typeface="Arial" panose="020B0604020202020204" pitchFamily="34" charset="0"/>
                <a:cs typeface="Arial" panose="020B0604020202020204" pitchFamily="34" charset="0"/>
              </a:rPr>
              <a:t>Free </a:t>
            </a:r>
            <a:r>
              <a:rPr lang="en-US" sz="1200" dirty="0">
                <a:latin typeface="Arial" panose="020B0604020202020204" pitchFamily="34" charset="0"/>
                <a:cs typeface="Arial" panose="020B0604020202020204" pitchFamily="34" charset="0"/>
              </a:rPr>
              <a:t>of heavy metals or water pollutants</a:t>
            </a:r>
          </a:p>
        </p:txBody>
      </p:sp>
      <p:sp>
        <p:nvSpPr>
          <p:cNvPr id="8" name="Subtitle 2"/>
          <p:cNvSpPr>
            <a:spLocks noGrp="1"/>
          </p:cNvSpPr>
          <p:nvPr>
            <p:ph type="subTitle" idx="1"/>
          </p:nvPr>
        </p:nvSpPr>
        <p:spPr>
          <a:xfrm>
            <a:off x="598652" y="1219200"/>
            <a:ext cx="10972800" cy="304800"/>
          </a:xfrm>
        </p:spPr>
        <p:txBody>
          <a:bodyPr/>
          <a:lstStyle/>
          <a:p>
            <a:pPr algn="ctr"/>
            <a:r>
              <a:rPr lang="en-US" sz="2000" b="1" dirty="0" smtClean="0">
                <a:solidFill>
                  <a:schemeClr val="tx1"/>
                </a:solidFill>
              </a:rPr>
              <a:t>Castrol tool for determining the true Total Cost of Ownership (TCO)</a:t>
            </a:r>
            <a:endParaRPr lang="en-US" sz="2000" b="1" dirty="0">
              <a:solidFill>
                <a:schemeClr val="tx1"/>
              </a:solidFill>
            </a:endParaRPr>
          </a:p>
        </p:txBody>
      </p:sp>
    </p:spTree>
    <p:extLst>
      <p:ext uri="{BB962C8B-B14F-4D97-AF65-F5344CB8AC3E}">
        <p14:creationId xmlns:p14="http://schemas.microsoft.com/office/powerpoint/2010/main" val="3931634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06400" y="3319002"/>
            <a:ext cx="11041075" cy="1061091"/>
          </a:xfrm>
        </p:spPr>
        <p:txBody>
          <a:bodyPr/>
          <a:lstStyle/>
          <a:p>
            <a:r>
              <a:rPr lang="en-US" sz="3200" dirty="0" smtClean="0">
                <a:solidFill>
                  <a:schemeClr val="bg1"/>
                </a:solidFill>
              </a:rPr>
              <a:t>Castrol</a:t>
            </a:r>
            <a:r>
              <a:rPr lang="en-US" sz="3200" baseline="30000" dirty="0" smtClean="0">
                <a:solidFill>
                  <a:schemeClr val="bg1"/>
                </a:solidFill>
              </a:rPr>
              <a:t>®</a:t>
            </a:r>
            <a:r>
              <a:rPr lang="en-US" sz="3200" dirty="0" smtClean="0">
                <a:solidFill>
                  <a:schemeClr val="bg1"/>
                </a:solidFill>
              </a:rPr>
              <a:t> Industrial - Introduction</a:t>
            </a:r>
            <a:endParaRPr lang="en-US" sz="3200" dirty="0">
              <a:solidFill>
                <a:schemeClr val="bg1"/>
              </a:solidFill>
            </a:endParaRPr>
          </a:p>
        </p:txBody>
      </p:sp>
    </p:spTree>
    <p:custDataLst>
      <p:tags r:id="rId1"/>
    </p:custDataLst>
    <p:extLst>
      <p:ext uri="{BB962C8B-B14F-4D97-AF65-F5344CB8AC3E}">
        <p14:creationId xmlns:p14="http://schemas.microsoft.com/office/powerpoint/2010/main" val="3807367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82099" y="1053181"/>
            <a:ext cx="3360440" cy="450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ctrTitle"/>
          </p:nvPr>
        </p:nvSpPr>
        <p:spPr>
          <a:xfrm>
            <a:off x="609600" y="138780"/>
            <a:ext cx="11480800" cy="914400"/>
          </a:xfrm>
        </p:spPr>
        <p:txBody>
          <a:bodyPr/>
          <a:lstStyle/>
          <a:p>
            <a:pPr>
              <a:lnSpc>
                <a:spcPct val="100000"/>
              </a:lnSpc>
            </a:pPr>
            <a:r>
              <a:rPr lang="en-US" sz="3200" cap="none" dirty="0" smtClean="0"/>
              <a:t>Value Inside Calculator – Cost Comparison </a:t>
            </a:r>
            <a:r>
              <a:rPr lang="en-US" sz="3200" dirty="0" smtClean="0"/>
              <a:t>&amp; </a:t>
            </a:r>
            <a:r>
              <a:rPr lang="en-US" sz="3200" cap="none" dirty="0" smtClean="0"/>
              <a:t>Savings</a:t>
            </a:r>
            <a:endParaRPr lang="en-US" sz="3200" cap="none" dirty="0"/>
          </a:p>
        </p:txBody>
      </p:sp>
      <p:graphicFrame>
        <p:nvGraphicFramePr>
          <p:cNvPr id="5" name="Chart 4"/>
          <p:cNvGraphicFramePr>
            <a:graphicFrameLocks/>
          </p:cNvGraphicFramePr>
          <p:nvPr>
            <p:extLst>
              <p:ext uri="{D42A27DB-BD31-4B8C-83A1-F6EECF244321}">
                <p14:modId xmlns:p14="http://schemas.microsoft.com/office/powerpoint/2010/main" val="688005528"/>
              </p:ext>
            </p:extLst>
          </p:nvPr>
        </p:nvGraphicFramePr>
        <p:xfrm>
          <a:off x="902524" y="3187820"/>
          <a:ext cx="5850256" cy="2093378"/>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3"/>
          <p:cNvSpPr>
            <a:spLocks noGrp="1" noChangeArrowheads="1"/>
          </p:cNvSpPr>
          <p:nvPr>
            <p:ph type="body" sz="quarter" idx="4294967295"/>
          </p:nvPr>
        </p:nvSpPr>
        <p:spPr>
          <a:xfrm>
            <a:off x="609601" y="1183016"/>
            <a:ext cx="6021305" cy="1984375"/>
          </a:xfrm>
          <a:prstGeom prst="rect">
            <a:avLst/>
          </a:prstGeom>
        </p:spPr>
        <p:txBody>
          <a:bodyPr/>
          <a:lstStyle/>
          <a:p>
            <a:pPr marL="274320" indent="-274320">
              <a:spcBef>
                <a:spcPts val="600"/>
              </a:spcBef>
              <a:buNone/>
            </a:pPr>
            <a:r>
              <a:rPr lang="en-US" sz="1800" b="1" dirty="0" smtClean="0">
                <a:solidFill>
                  <a:schemeClr val="tx1"/>
                </a:solidFill>
                <a:latin typeface="Arial" panose="020B0604020202020204" pitchFamily="34" charset="0"/>
                <a:cs typeface="Arial" panose="020B0604020202020204" pitchFamily="34" charset="0"/>
              </a:rPr>
              <a:t>Compare </a:t>
            </a:r>
            <a:r>
              <a:rPr lang="en-US" sz="1800" b="1" dirty="0">
                <a:solidFill>
                  <a:schemeClr val="tx1"/>
                </a:solidFill>
                <a:latin typeface="Arial" panose="020B0604020202020204" pitchFamily="34" charset="0"/>
                <a:cs typeface="Arial" panose="020B0604020202020204" pitchFamily="34" charset="0"/>
              </a:rPr>
              <a:t>the following cost centers</a:t>
            </a:r>
          </a:p>
          <a:p>
            <a:pPr marL="274320" indent="-274320">
              <a:spcBef>
                <a:spcPts val="600"/>
              </a:spcBef>
              <a:buClr>
                <a:srgbClr val="C00000"/>
              </a:buClr>
              <a:buFont typeface="Wingdings" panose="05000000000000000000" pitchFamily="2" charset="2"/>
              <a:buChar char="Ø"/>
            </a:pPr>
            <a:r>
              <a:rPr lang="en-US" sz="1600" b="1" dirty="0">
                <a:solidFill>
                  <a:schemeClr val="tx1"/>
                </a:solidFill>
                <a:latin typeface="Arial" panose="020B0604020202020204" pitchFamily="34" charset="0"/>
                <a:cs typeface="Arial" panose="020B0604020202020204" pitchFamily="34" charset="0"/>
              </a:rPr>
              <a:t>Initial</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Fill </a:t>
            </a:r>
            <a:r>
              <a:rPr lang="en-US" sz="1600" dirty="0">
                <a:solidFill>
                  <a:schemeClr val="tx1"/>
                </a:solidFill>
                <a:latin typeface="Arial" panose="020B0604020202020204" pitchFamily="34" charset="0"/>
                <a:cs typeface="Arial" panose="020B0604020202020204" pitchFamily="34" charset="0"/>
              </a:rPr>
              <a:t>Cost</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Comparison</a:t>
            </a:r>
          </a:p>
          <a:p>
            <a:pPr marL="274320" indent="-274320">
              <a:spcBef>
                <a:spcPts val="600"/>
              </a:spcBef>
              <a:buClr>
                <a:srgbClr val="C00000"/>
              </a:buClr>
              <a:buFont typeface="Wingdings" panose="05000000000000000000" pitchFamily="2" charset="2"/>
              <a:buChar char="Ø"/>
            </a:pPr>
            <a:r>
              <a:rPr lang="en-US" sz="1600" b="1" dirty="0">
                <a:solidFill>
                  <a:schemeClr val="tx1"/>
                </a:solidFill>
                <a:latin typeface="Arial" panose="020B0604020202020204" pitchFamily="34" charset="0"/>
                <a:cs typeface="Arial" panose="020B0604020202020204" pitchFamily="34" charset="0"/>
              </a:rPr>
              <a:t>Waste Treatment </a:t>
            </a:r>
            <a:r>
              <a:rPr lang="en-US" sz="1600" dirty="0">
                <a:solidFill>
                  <a:schemeClr val="tx1"/>
                </a:solidFill>
                <a:latin typeface="Arial" panose="020B0604020202020204" pitchFamily="34" charset="0"/>
                <a:cs typeface="Arial" panose="020B0604020202020204" pitchFamily="34" charset="0"/>
              </a:rPr>
              <a:t>Cost Comparison</a:t>
            </a:r>
          </a:p>
          <a:p>
            <a:pPr marL="274320" indent="-274320">
              <a:spcBef>
                <a:spcPts val="600"/>
              </a:spcBef>
              <a:buClr>
                <a:srgbClr val="C00000"/>
              </a:buClr>
              <a:buFont typeface="Wingdings" panose="05000000000000000000" pitchFamily="2" charset="2"/>
              <a:buChar char="Ø"/>
            </a:pPr>
            <a:r>
              <a:rPr lang="en-US" sz="1600" b="1" dirty="0">
                <a:solidFill>
                  <a:schemeClr val="tx1"/>
                </a:solidFill>
                <a:latin typeface="Arial" panose="020B0604020202020204" pitchFamily="34" charset="0"/>
                <a:cs typeface="Arial" panose="020B0604020202020204" pitchFamily="34" charset="0"/>
              </a:rPr>
              <a:t>Equipment </a:t>
            </a:r>
            <a:r>
              <a:rPr lang="en-US" sz="1600" b="1" dirty="0" smtClean="0">
                <a:solidFill>
                  <a:schemeClr val="tx1"/>
                </a:solidFill>
                <a:latin typeface="Arial" panose="020B0604020202020204" pitchFamily="34" charset="0"/>
                <a:cs typeface="Arial" panose="020B0604020202020204" pitchFamily="34" charset="0"/>
              </a:rPr>
              <a:t>Repair </a:t>
            </a:r>
            <a:r>
              <a:rPr lang="en-US" sz="1600" dirty="0" smtClean="0">
                <a:solidFill>
                  <a:schemeClr val="tx1"/>
                </a:solidFill>
                <a:latin typeface="Arial" panose="020B0604020202020204" pitchFamily="34" charset="0"/>
                <a:cs typeface="Arial" panose="020B0604020202020204" pitchFamily="34" charset="0"/>
              </a:rPr>
              <a:t>Cost </a:t>
            </a:r>
            <a:r>
              <a:rPr lang="en-US" sz="1600" dirty="0">
                <a:solidFill>
                  <a:schemeClr val="tx1"/>
                </a:solidFill>
                <a:latin typeface="Arial" panose="020B0604020202020204" pitchFamily="34" charset="0"/>
                <a:cs typeface="Arial" panose="020B0604020202020204" pitchFamily="34" charset="0"/>
              </a:rPr>
              <a:t>Comparison</a:t>
            </a:r>
          </a:p>
          <a:p>
            <a:pPr marL="274320" indent="-274320">
              <a:spcBef>
                <a:spcPts val="600"/>
              </a:spcBef>
              <a:buClr>
                <a:srgbClr val="C00000"/>
              </a:buClr>
              <a:buFont typeface="Wingdings" panose="05000000000000000000" pitchFamily="2" charset="2"/>
              <a:buChar char="Ø"/>
            </a:pPr>
            <a:r>
              <a:rPr lang="en-US" sz="1600" b="1" dirty="0">
                <a:solidFill>
                  <a:schemeClr val="tx1"/>
                </a:solidFill>
                <a:latin typeface="Arial" panose="020B0604020202020204" pitchFamily="34" charset="0"/>
                <a:cs typeface="Arial" panose="020B0604020202020204" pitchFamily="34" charset="0"/>
              </a:rPr>
              <a:t>Downtime </a:t>
            </a:r>
            <a:r>
              <a:rPr lang="en-US" sz="1600" dirty="0">
                <a:solidFill>
                  <a:schemeClr val="tx1"/>
                </a:solidFill>
                <a:latin typeface="Arial" panose="020B0604020202020204" pitchFamily="34" charset="0"/>
                <a:cs typeface="Arial" panose="020B0604020202020204" pitchFamily="34" charset="0"/>
              </a:rPr>
              <a:t>Cost Comparison</a:t>
            </a:r>
          </a:p>
          <a:p>
            <a:pPr marL="274320" indent="-274320">
              <a:spcBef>
                <a:spcPts val="600"/>
              </a:spcBef>
              <a:buClr>
                <a:srgbClr val="C00000"/>
              </a:buClr>
              <a:buFont typeface="Wingdings" panose="05000000000000000000" pitchFamily="2" charset="2"/>
              <a:buChar char="Ø"/>
            </a:pPr>
            <a:r>
              <a:rPr lang="en-US" sz="1600" b="1" dirty="0">
                <a:solidFill>
                  <a:schemeClr val="tx1"/>
                </a:solidFill>
                <a:latin typeface="Arial" panose="020B0604020202020204" pitchFamily="34" charset="0"/>
                <a:cs typeface="Arial" panose="020B0604020202020204" pitchFamily="34" charset="0"/>
              </a:rPr>
              <a:t>Total Lubricant Related </a:t>
            </a:r>
            <a:r>
              <a:rPr lang="en-US" sz="1600" dirty="0">
                <a:solidFill>
                  <a:schemeClr val="tx1"/>
                </a:solidFill>
                <a:latin typeface="Arial" panose="020B0604020202020204" pitchFamily="34" charset="0"/>
                <a:cs typeface="Arial" panose="020B0604020202020204" pitchFamily="34" charset="0"/>
              </a:rPr>
              <a:t>Costs</a:t>
            </a:r>
          </a:p>
        </p:txBody>
      </p:sp>
      <p:sp>
        <p:nvSpPr>
          <p:cNvPr id="8" name="TextBox 7"/>
          <p:cNvSpPr txBox="1"/>
          <p:nvPr/>
        </p:nvSpPr>
        <p:spPr>
          <a:xfrm>
            <a:off x="8432801" y="1482523"/>
            <a:ext cx="585417" cy="523220"/>
          </a:xfrm>
          <a:prstGeom prst="rect">
            <a:avLst/>
          </a:prstGeom>
          <a:noFill/>
        </p:spPr>
        <p:txBody>
          <a:bodyPr wrap="none" rtlCol="0">
            <a:spAutoFit/>
          </a:bodyPr>
          <a:lstStyle/>
          <a:p>
            <a:r>
              <a:rPr lang="en-US" sz="2800" b="1" dirty="0" smtClean="0">
                <a:solidFill>
                  <a:srgbClr val="00B050"/>
                </a:solidFill>
              </a:rPr>
              <a:t>$$</a:t>
            </a:r>
            <a:endParaRPr lang="en-US" sz="2800" b="1" dirty="0">
              <a:solidFill>
                <a:srgbClr val="00B050"/>
              </a:solidFill>
            </a:endParaRPr>
          </a:p>
        </p:txBody>
      </p:sp>
      <p:sp>
        <p:nvSpPr>
          <p:cNvPr id="10" name="TextBox 9"/>
          <p:cNvSpPr txBox="1"/>
          <p:nvPr/>
        </p:nvSpPr>
        <p:spPr>
          <a:xfrm>
            <a:off x="10246854" y="1503135"/>
            <a:ext cx="785793" cy="523220"/>
          </a:xfrm>
          <a:prstGeom prst="rect">
            <a:avLst/>
          </a:prstGeom>
          <a:noFill/>
        </p:spPr>
        <p:txBody>
          <a:bodyPr wrap="none" rtlCol="0">
            <a:spAutoFit/>
          </a:bodyPr>
          <a:lstStyle/>
          <a:p>
            <a:r>
              <a:rPr lang="en-US" sz="2800" b="1" dirty="0" smtClean="0">
                <a:solidFill>
                  <a:srgbClr val="00B050"/>
                </a:solidFill>
              </a:rPr>
              <a:t>$$$</a:t>
            </a:r>
            <a:endParaRPr lang="en-US" sz="2800" b="1" dirty="0">
              <a:solidFill>
                <a:srgbClr val="00B050"/>
              </a:solidFill>
            </a:endParaRPr>
          </a:p>
        </p:txBody>
      </p:sp>
      <p:sp>
        <p:nvSpPr>
          <p:cNvPr id="11" name="TextBox 10"/>
          <p:cNvSpPr txBox="1"/>
          <p:nvPr/>
        </p:nvSpPr>
        <p:spPr>
          <a:xfrm>
            <a:off x="8432801" y="2791018"/>
            <a:ext cx="785793" cy="523220"/>
          </a:xfrm>
          <a:prstGeom prst="rect">
            <a:avLst/>
          </a:prstGeom>
          <a:noFill/>
        </p:spPr>
        <p:txBody>
          <a:bodyPr wrap="none" rtlCol="0">
            <a:spAutoFit/>
          </a:bodyPr>
          <a:lstStyle/>
          <a:p>
            <a:r>
              <a:rPr lang="en-US" sz="2800" b="1" dirty="0" smtClean="0">
                <a:solidFill>
                  <a:srgbClr val="00B050"/>
                </a:solidFill>
              </a:rPr>
              <a:t>$$$</a:t>
            </a:r>
            <a:endParaRPr lang="en-US" sz="2800" b="1" dirty="0">
              <a:solidFill>
                <a:srgbClr val="00B050"/>
              </a:solidFill>
            </a:endParaRPr>
          </a:p>
        </p:txBody>
      </p:sp>
      <p:sp>
        <p:nvSpPr>
          <p:cNvPr id="12" name="TextBox 11"/>
          <p:cNvSpPr txBox="1"/>
          <p:nvPr/>
        </p:nvSpPr>
        <p:spPr>
          <a:xfrm>
            <a:off x="10465980" y="2799219"/>
            <a:ext cx="385042" cy="523220"/>
          </a:xfrm>
          <a:prstGeom prst="rect">
            <a:avLst/>
          </a:prstGeom>
          <a:noFill/>
        </p:spPr>
        <p:txBody>
          <a:bodyPr wrap="none" rtlCol="0">
            <a:spAutoFit/>
          </a:bodyPr>
          <a:lstStyle/>
          <a:p>
            <a:r>
              <a:rPr lang="en-US" sz="2800" b="1" dirty="0" smtClean="0">
                <a:solidFill>
                  <a:srgbClr val="00B050"/>
                </a:solidFill>
              </a:rPr>
              <a:t>$</a:t>
            </a:r>
            <a:endParaRPr lang="en-US" sz="2800" b="1" dirty="0">
              <a:solidFill>
                <a:srgbClr val="00B050"/>
              </a:solidFill>
            </a:endParaRPr>
          </a:p>
        </p:txBody>
      </p:sp>
      <p:sp>
        <p:nvSpPr>
          <p:cNvPr id="13" name="TextBox 12"/>
          <p:cNvSpPr txBox="1"/>
          <p:nvPr/>
        </p:nvSpPr>
        <p:spPr>
          <a:xfrm>
            <a:off x="8513074" y="4247408"/>
            <a:ext cx="585417" cy="523220"/>
          </a:xfrm>
          <a:prstGeom prst="rect">
            <a:avLst/>
          </a:prstGeom>
          <a:noFill/>
        </p:spPr>
        <p:txBody>
          <a:bodyPr wrap="none" rtlCol="0">
            <a:spAutoFit/>
          </a:bodyPr>
          <a:lstStyle/>
          <a:p>
            <a:r>
              <a:rPr lang="en-US" sz="2800" b="1" dirty="0" smtClean="0">
                <a:solidFill>
                  <a:srgbClr val="00B050"/>
                </a:solidFill>
              </a:rPr>
              <a:t>$$</a:t>
            </a:r>
            <a:endParaRPr lang="en-US" sz="2800" b="1" dirty="0">
              <a:solidFill>
                <a:srgbClr val="00B050"/>
              </a:solidFill>
            </a:endParaRPr>
          </a:p>
        </p:txBody>
      </p:sp>
      <p:sp>
        <p:nvSpPr>
          <p:cNvPr id="14" name="TextBox 13"/>
          <p:cNvSpPr txBox="1"/>
          <p:nvPr/>
        </p:nvSpPr>
        <p:spPr>
          <a:xfrm>
            <a:off x="10514022" y="4267200"/>
            <a:ext cx="385042" cy="523220"/>
          </a:xfrm>
          <a:prstGeom prst="rect">
            <a:avLst/>
          </a:prstGeom>
          <a:noFill/>
        </p:spPr>
        <p:txBody>
          <a:bodyPr wrap="none" rtlCol="0">
            <a:spAutoFit/>
          </a:bodyPr>
          <a:lstStyle/>
          <a:p>
            <a:r>
              <a:rPr lang="en-US" sz="2800" b="1" dirty="0" smtClean="0">
                <a:solidFill>
                  <a:srgbClr val="00B050"/>
                </a:solidFill>
              </a:rPr>
              <a:t>$</a:t>
            </a:r>
            <a:endParaRPr lang="en-US" sz="2800" b="1" dirty="0">
              <a:solidFill>
                <a:srgbClr val="00B050"/>
              </a:solidFill>
            </a:endParaRPr>
          </a:p>
        </p:txBody>
      </p:sp>
    </p:spTree>
    <p:extLst>
      <p:ext uri="{BB962C8B-B14F-4D97-AF65-F5344CB8AC3E}">
        <p14:creationId xmlns:p14="http://schemas.microsoft.com/office/powerpoint/2010/main" val="39368739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1295401"/>
            <a:ext cx="6859269" cy="1327003"/>
          </a:xfrm>
        </p:spPr>
        <p:txBody>
          <a:bodyPr>
            <a:normAutofit/>
          </a:bodyPr>
          <a:lstStyle/>
          <a:p>
            <a:r>
              <a:rPr lang="en-US" sz="4400" dirty="0" smtClean="0"/>
              <a:t>Castrol</a:t>
            </a:r>
            <a:r>
              <a:rPr lang="en-US" sz="4400" baseline="30000" dirty="0" smtClean="0"/>
              <a:t>®</a:t>
            </a:r>
            <a:r>
              <a:rPr lang="en-US" sz="4400" dirty="0" smtClean="0"/>
              <a:t/>
            </a:r>
            <a:br>
              <a:rPr lang="en-US" sz="4400" dirty="0" smtClean="0"/>
            </a:br>
            <a:r>
              <a:rPr lang="en-US" sz="4400" dirty="0" smtClean="0"/>
              <a:t>Products</a:t>
            </a:r>
            <a:endParaRPr lang="en-US" sz="4400" dirty="0"/>
          </a:p>
        </p:txBody>
      </p:sp>
    </p:spTree>
    <p:extLst>
      <p:ext uri="{BB962C8B-B14F-4D97-AF65-F5344CB8AC3E}">
        <p14:creationId xmlns:p14="http://schemas.microsoft.com/office/powerpoint/2010/main" val="22515459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latin typeface="Arial Narrow" panose="020B0606020202030204" pitchFamily="34" charset="0"/>
                <a:cs typeface="Arial" panose="020B0604020202020204" pitchFamily="34" charset="0"/>
              </a:rPr>
              <a:t>Castrol</a:t>
            </a:r>
            <a:r>
              <a:rPr lang="en-US" sz="3200" baseline="30000" dirty="0" smtClean="0">
                <a:latin typeface="Arial Narrow" panose="020B0606020202030204" pitchFamily="34" charset="0"/>
                <a:cs typeface="Arial" panose="020B0604020202020204" pitchFamily="34" charset="0"/>
              </a:rPr>
              <a:t>®</a:t>
            </a:r>
            <a:r>
              <a:rPr lang="en-US" sz="3200" dirty="0" smtClean="0">
                <a:latin typeface="Arial Narrow" panose="020B0606020202030204" pitchFamily="34" charset="0"/>
                <a:cs typeface="Arial" panose="020B0604020202020204" pitchFamily="34" charset="0"/>
              </a:rPr>
              <a:t> </a:t>
            </a:r>
            <a:r>
              <a:rPr lang="en-US" sz="3200" dirty="0">
                <a:latin typeface="Arial Narrow" panose="020B0606020202030204" pitchFamily="34" charset="0"/>
                <a:cs typeface="Arial" panose="020B0604020202020204" pitchFamily="34" charset="0"/>
              </a:rPr>
              <a:t>Industrial </a:t>
            </a:r>
            <a:r>
              <a:rPr lang="en-US" sz="3200" dirty="0" smtClean="0">
                <a:latin typeface="Arial Narrow" panose="020B0606020202030204" pitchFamily="34" charset="0"/>
                <a:cs typeface="Arial" panose="020B0604020202020204" pitchFamily="34" charset="0"/>
              </a:rPr>
              <a:t>Product Portfolio - Applications</a:t>
            </a:r>
            <a:endParaRPr lang="en-US" sz="3200" dirty="0">
              <a:latin typeface="Arial Narrow" panose="020B0606020202030204" pitchFamily="34" charset="0"/>
              <a:cs typeface="Arial" panose="020B0604020202020204" pitchFamily="34" charset="0"/>
            </a:endParaRPr>
          </a:p>
        </p:txBody>
      </p:sp>
      <p:sp>
        <p:nvSpPr>
          <p:cNvPr id="7" name="Rectangle 6"/>
          <p:cNvSpPr/>
          <p:nvPr/>
        </p:nvSpPr>
        <p:spPr>
          <a:xfrm>
            <a:off x="399465" y="1078468"/>
            <a:ext cx="11400221"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Best-in-Class and Designed to Drive Cost Savings and Productivity</a:t>
            </a:r>
          </a:p>
        </p:txBody>
      </p:sp>
      <p:sp>
        <p:nvSpPr>
          <p:cNvPr id="9" name="Rectangle 4"/>
          <p:cNvSpPr>
            <a:spLocks noChangeArrowheads="1"/>
          </p:cNvSpPr>
          <p:nvPr/>
        </p:nvSpPr>
        <p:spPr bwMode="auto">
          <a:xfrm>
            <a:off x="203200" y="1434935"/>
            <a:ext cx="3556000" cy="412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0000"/>
          <a:lstStyle>
            <a:lvl1pPr marL="58738" indent="-58738" eaLnBrk="0" hangingPunct="0">
              <a:defRPr sz="800">
                <a:solidFill>
                  <a:srgbClr val="333333"/>
                </a:solidFill>
                <a:latin typeface="Arial" charset="0"/>
                <a:cs typeface="Arial" charset="0"/>
              </a:defRPr>
            </a:lvl1pPr>
            <a:lvl2pPr marL="347663" indent="-173038" eaLnBrk="0" hangingPunct="0">
              <a:defRPr sz="800">
                <a:solidFill>
                  <a:srgbClr val="333333"/>
                </a:solidFill>
                <a:latin typeface="Arial" charset="0"/>
                <a:cs typeface="Arial" charset="0"/>
              </a:defRPr>
            </a:lvl2pPr>
            <a:lvl3pPr marL="1143000" indent="-228600" eaLnBrk="0" hangingPunct="0">
              <a:defRPr sz="800">
                <a:solidFill>
                  <a:srgbClr val="333333"/>
                </a:solidFill>
                <a:latin typeface="Arial" charset="0"/>
                <a:cs typeface="Arial" charset="0"/>
              </a:defRPr>
            </a:lvl3pPr>
            <a:lvl4pPr marL="1600200" indent="-228600" eaLnBrk="0" hangingPunct="0">
              <a:defRPr sz="800">
                <a:solidFill>
                  <a:srgbClr val="333333"/>
                </a:solidFill>
                <a:latin typeface="Arial" charset="0"/>
                <a:cs typeface="Arial" charset="0"/>
              </a:defRPr>
            </a:lvl4pPr>
            <a:lvl5pPr marL="2057400" indent="-228600" eaLnBrk="0" hangingPunct="0">
              <a:defRPr sz="800">
                <a:solidFill>
                  <a:srgbClr val="333333"/>
                </a:solidFill>
                <a:latin typeface="Arial" charset="0"/>
                <a:cs typeface="Arial" charset="0"/>
              </a:defRPr>
            </a:lvl5pPr>
            <a:lvl6pPr marL="2514600" indent="-228600" algn="ctr" eaLnBrk="0" fontAlgn="base" hangingPunct="0">
              <a:spcBef>
                <a:spcPct val="50000"/>
              </a:spcBef>
              <a:spcAft>
                <a:spcPct val="0"/>
              </a:spcAft>
              <a:buClr>
                <a:srgbClr val="336600"/>
              </a:buClr>
              <a:buSzPct val="70000"/>
              <a:buFont typeface="Arial" charset="0"/>
              <a:defRPr sz="800">
                <a:solidFill>
                  <a:srgbClr val="333333"/>
                </a:solidFill>
                <a:latin typeface="Arial" charset="0"/>
                <a:cs typeface="Arial" charset="0"/>
              </a:defRPr>
            </a:lvl6pPr>
            <a:lvl7pPr marL="2971800" indent="-228600" algn="ctr" eaLnBrk="0" fontAlgn="base" hangingPunct="0">
              <a:spcBef>
                <a:spcPct val="50000"/>
              </a:spcBef>
              <a:spcAft>
                <a:spcPct val="0"/>
              </a:spcAft>
              <a:buClr>
                <a:srgbClr val="336600"/>
              </a:buClr>
              <a:buSzPct val="70000"/>
              <a:buFont typeface="Arial" charset="0"/>
              <a:defRPr sz="800">
                <a:solidFill>
                  <a:srgbClr val="333333"/>
                </a:solidFill>
                <a:latin typeface="Arial" charset="0"/>
                <a:cs typeface="Arial" charset="0"/>
              </a:defRPr>
            </a:lvl7pPr>
            <a:lvl8pPr marL="3429000" indent="-228600" algn="ctr" eaLnBrk="0" fontAlgn="base" hangingPunct="0">
              <a:spcBef>
                <a:spcPct val="50000"/>
              </a:spcBef>
              <a:spcAft>
                <a:spcPct val="0"/>
              </a:spcAft>
              <a:buClr>
                <a:srgbClr val="336600"/>
              </a:buClr>
              <a:buSzPct val="70000"/>
              <a:buFont typeface="Arial" charset="0"/>
              <a:defRPr sz="800">
                <a:solidFill>
                  <a:srgbClr val="333333"/>
                </a:solidFill>
                <a:latin typeface="Arial" charset="0"/>
                <a:cs typeface="Arial" charset="0"/>
              </a:defRPr>
            </a:lvl8pPr>
            <a:lvl9pPr marL="3886200" indent="-228600" algn="ctr" eaLnBrk="0" fontAlgn="base" hangingPunct="0">
              <a:spcBef>
                <a:spcPct val="50000"/>
              </a:spcBef>
              <a:spcAft>
                <a:spcPct val="0"/>
              </a:spcAft>
              <a:buClr>
                <a:srgbClr val="336600"/>
              </a:buClr>
              <a:buSzPct val="70000"/>
              <a:buFont typeface="Arial" charset="0"/>
              <a:defRPr sz="800">
                <a:solidFill>
                  <a:srgbClr val="333333"/>
                </a:solidFill>
                <a:latin typeface="Arial" charset="0"/>
                <a:cs typeface="Arial" charset="0"/>
              </a:defRPr>
            </a:lvl9pPr>
          </a:lstStyle>
          <a:p>
            <a:pPr marL="274320" indent="-274320" defTabSz="914400" eaLnBrk="1" hangingPunct="1">
              <a:buClr>
                <a:srgbClr val="336600"/>
              </a:buClr>
              <a:buSzPct val="120000"/>
              <a:buFont typeface="Arial" charset="0"/>
              <a:buNone/>
            </a:pPr>
            <a:r>
              <a:rPr lang="en-US" altLang="en-US" sz="1400" b="1" dirty="0" smtClean="0">
                <a:solidFill>
                  <a:schemeClr val="tx1"/>
                </a:solidFill>
              </a:rPr>
              <a:t>Cleaners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Immersion</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Maintenance</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Spray wash</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Ultrasonic</a:t>
            </a:r>
          </a:p>
          <a:p>
            <a:pPr marL="274320" indent="-274320" defTabSz="914400" eaLnBrk="1" hangingPunct="1">
              <a:buClr>
                <a:srgbClr val="336600"/>
              </a:buClr>
              <a:buSzPct val="120000"/>
              <a:buFont typeface="Arial" charset="0"/>
              <a:buNone/>
            </a:pPr>
            <a:r>
              <a:rPr lang="en-US" altLang="en-US" sz="1400" b="1" dirty="0" smtClean="0">
                <a:solidFill>
                  <a:schemeClr val="tx1"/>
                </a:solidFill>
              </a:rPr>
              <a:t>Corrosion Preventives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Oil-based</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Solvent-based</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Aqueous</a:t>
            </a:r>
          </a:p>
          <a:p>
            <a:pPr marL="274320" lvl="1" indent="-274320" eaLnBrk="1" hangingPunct="1">
              <a:buClr>
                <a:srgbClr val="C00000"/>
              </a:buClr>
              <a:buSzPct val="120000"/>
              <a:buFont typeface="Wingdings" panose="05000000000000000000" pitchFamily="2" charset="2"/>
              <a:buChar char="Ø"/>
            </a:pPr>
            <a:r>
              <a:rPr lang="en-US" altLang="en-US" sz="1200" dirty="0">
                <a:solidFill>
                  <a:schemeClr val="tx1"/>
                </a:solidFill>
              </a:rPr>
              <a:t>Wax emulsions</a:t>
            </a:r>
          </a:p>
          <a:p>
            <a:pPr marL="0" lvl="1" indent="0" defTabSz="914400" eaLnBrk="1" hangingPunct="1">
              <a:buClr>
                <a:srgbClr val="C00000"/>
              </a:buClr>
              <a:buSzPct val="120000"/>
            </a:pPr>
            <a:endParaRPr lang="en-US" altLang="en-US" sz="1200" dirty="0" smtClean="0">
              <a:solidFill>
                <a:schemeClr val="tx1"/>
              </a:solidFill>
            </a:endParaRPr>
          </a:p>
          <a:p>
            <a:pPr marL="274320" indent="-274320" eaLnBrk="1" hangingPunct="1">
              <a:buClr>
                <a:srgbClr val="336600"/>
              </a:buClr>
              <a:buSzPct val="120000"/>
            </a:pPr>
            <a:r>
              <a:rPr lang="en-US" altLang="en-US" sz="1400" b="1" dirty="0" smtClean="0">
                <a:solidFill>
                  <a:schemeClr val="tx1"/>
                </a:solidFill>
              </a:rPr>
              <a:t>Cutting </a:t>
            </a:r>
            <a:r>
              <a:rPr lang="en-US" altLang="en-US" sz="1400" b="1" dirty="0">
                <a:solidFill>
                  <a:schemeClr val="tx1"/>
                </a:solidFill>
              </a:rPr>
              <a:t>&amp; Grinding</a:t>
            </a:r>
          </a:p>
          <a:p>
            <a:pPr marL="274320" lvl="1" indent="-274320" eaLnBrk="1" hangingPunct="1">
              <a:buClr>
                <a:srgbClr val="C00000"/>
              </a:buClr>
              <a:buSzPct val="120000"/>
              <a:buFont typeface="Wingdings" panose="05000000000000000000" pitchFamily="2" charset="2"/>
              <a:buChar char="Ø"/>
            </a:pPr>
            <a:r>
              <a:rPr lang="en-US" altLang="en-US" sz="1200" dirty="0">
                <a:solidFill>
                  <a:schemeClr val="tx1"/>
                </a:solidFill>
              </a:rPr>
              <a:t>Bio-Based Fluids</a:t>
            </a:r>
          </a:p>
          <a:p>
            <a:pPr marL="274320" lvl="1" indent="-274320" eaLnBrk="1" hangingPunct="1">
              <a:buClr>
                <a:srgbClr val="C00000"/>
              </a:buClr>
              <a:buSzPct val="120000"/>
              <a:buFont typeface="Wingdings" panose="05000000000000000000" pitchFamily="2" charset="2"/>
              <a:buChar char="Ø"/>
            </a:pPr>
            <a:r>
              <a:rPr lang="en-US" altLang="en-US" sz="1200" dirty="0">
                <a:solidFill>
                  <a:schemeClr val="tx1"/>
                </a:solidFill>
              </a:rPr>
              <a:t>Synthetics</a:t>
            </a:r>
          </a:p>
          <a:p>
            <a:pPr marL="274320" lvl="1" indent="-274320" eaLnBrk="1" hangingPunct="1">
              <a:buClr>
                <a:srgbClr val="C00000"/>
              </a:buClr>
              <a:buSzPct val="120000"/>
              <a:buFont typeface="Wingdings" panose="05000000000000000000" pitchFamily="2" charset="2"/>
              <a:buChar char="Ø"/>
            </a:pPr>
            <a:r>
              <a:rPr lang="en-US" altLang="en-US" sz="1200" dirty="0">
                <a:solidFill>
                  <a:schemeClr val="tx1"/>
                </a:solidFill>
              </a:rPr>
              <a:t>Semi-synthetics</a:t>
            </a:r>
          </a:p>
          <a:p>
            <a:pPr marL="274320" lvl="1" indent="-274320" eaLnBrk="1" hangingPunct="1">
              <a:buClr>
                <a:srgbClr val="C00000"/>
              </a:buClr>
              <a:buSzPct val="120000"/>
              <a:buFont typeface="Wingdings" panose="05000000000000000000" pitchFamily="2" charset="2"/>
              <a:buChar char="Ø"/>
            </a:pPr>
            <a:r>
              <a:rPr lang="en-US" altLang="en-US" sz="1200" dirty="0">
                <a:solidFill>
                  <a:schemeClr val="tx1"/>
                </a:solidFill>
              </a:rPr>
              <a:t>Soluble oils</a:t>
            </a:r>
          </a:p>
          <a:p>
            <a:pPr marL="274320" lvl="1" indent="-274320" eaLnBrk="1" hangingPunct="1">
              <a:buClr>
                <a:srgbClr val="C00000"/>
              </a:buClr>
              <a:buSzPct val="120000"/>
              <a:buFont typeface="Wingdings" panose="05000000000000000000" pitchFamily="2" charset="2"/>
              <a:buChar char="Ø"/>
            </a:pPr>
            <a:r>
              <a:rPr lang="en-US" altLang="en-US" sz="1200" dirty="0">
                <a:solidFill>
                  <a:schemeClr val="tx1"/>
                </a:solidFill>
              </a:rPr>
              <a:t>Straight </a:t>
            </a:r>
            <a:r>
              <a:rPr lang="en-US" altLang="en-US" sz="1200" dirty="0" smtClean="0">
                <a:solidFill>
                  <a:schemeClr val="tx1"/>
                </a:solidFill>
              </a:rPr>
              <a:t>oils</a:t>
            </a:r>
            <a:endParaRPr lang="en-US" altLang="en-US" sz="1200" dirty="0">
              <a:solidFill>
                <a:schemeClr val="tx1"/>
              </a:solidFill>
            </a:endParaRPr>
          </a:p>
        </p:txBody>
      </p:sp>
      <p:sp>
        <p:nvSpPr>
          <p:cNvPr id="10" name="Rectangle 2"/>
          <p:cNvSpPr>
            <a:spLocks noChangeArrowheads="1"/>
          </p:cNvSpPr>
          <p:nvPr/>
        </p:nvSpPr>
        <p:spPr bwMode="auto">
          <a:xfrm>
            <a:off x="3352801" y="1483900"/>
            <a:ext cx="3670300" cy="437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0000"/>
          <a:lstStyle>
            <a:lvl1pPr marL="58738" indent="-58738" eaLnBrk="0" hangingPunct="0">
              <a:defRPr sz="800">
                <a:solidFill>
                  <a:srgbClr val="333333"/>
                </a:solidFill>
                <a:latin typeface="Arial" charset="0"/>
                <a:cs typeface="Arial" charset="0"/>
              </a:defRPr>
            </a:lvl1pPr>
            <a:lvl2pPr marL="347663" indent="-173038" eaLnBrk="0" hangingPunct="0">
              <a:defRPr sz="800">
                <a:solidFill>
                  <a:srgbClr val="333333"/>
                </a:solidFill>
                <a:latin typeface="Arial" charset="0"/>
                <a:cs typeface="Arial" charset="0"/>
              </a:defRPr>
            </a:lvl2pPr>
            <a:lvl3pPr marL="1143000" indent="-228600" eaLnBrk="0" hangingPunct="0">
              <a:defRPr sz="800">
                <a:solidFill>
                  <a:srgbClr val="333333"/>
                </a:solidFill>
                <a:latin typeface="Arial" charset="0"/>
                <a:cs typeface="Arial" charset="0"/>
              </a:defRPr>
            </a:lvl3pPr>
            <a:lvl4pPr marL="1600200" indent="-228600" eaLnBrk="0" hangingPunct="0">
              <a:defRPr sz="800">
                <a:solidFill>
                  <a:srgbClr val="333333"/>
                </a:solidFill>
                <a:latin typeface="Arial" charset="0"/>
                <a:cs typeface="Arial" charset="0"/>
              </a:defRPr>
            </a:lvl4pPr>
            <a:lvl5pPr marL="2057400" indent="-228600" eaLnBrk="0" hangingPunct="0">
              <a:defRPr sz="800">
                <a:solidFill>
                  <a:srgbClr val="333333"/>
                </a:solidFill>
                <a:latin typeface="Arial" charset="0"/>
                <a:cs typeface="Arial" charset="0"/>
              </a:defRPr>
            </a:lvl5pPr>
            <a:lvl6pPr marL="2514600" indent="-228600" algn="ctr" eaLnBrk="0" fontAlgn="base" hangingPunct="0">
              <a:spcBef>
                <a:spcPct val="50000"/>
              </a:spcBef>
              <a:spcAft>
                <a:spcPct val="0"/>
              </a:spcAft>
              <a:buClr>
                <a:srgbClr val="336600"/>
              </a:buClr>
              <a:buSzPct val="70000"/>
              <a:buFont typeface="Arial" charset="0"/>
              <a:defRPr sz="800">
                <a:solidFill>
                  <a:srgbClr val="333333"/>
                </a:solidFill>
                <a:latin typeface="Arial" charset="0"/>
                <a:cs typeface="Arial" charset="0"/>
              </a:defRPr>
            </a:lvl6pPr>
            <a:lvl7pPr marL="2971800" indent="-228600" algn="ctr" eaLnBrk="0" fontAlgn="base" hangingPunct="0">
              <a:spcBef>
                <a:spcPct val="50000"/>
              </a:spcBef>
              <a:spcAft>
                <a:spcPct val="0"/>
              </a:spcAft>
              <a:buClr>
                <a:srgbClr val="336600"/>
              </a:buClr>
              <a:buSzPct val="70000"/>
              <a:buFont typeface="Arial" charset="0"/>
              <a:defRPr sz="800">
                <a:solidFill>
                  <a:srgbClr val="333333"/>
                </a:solidFill>
                <a:latin typeface="Arial" charset="0"/>
                <a:cs typeface="Arial" charset="0"/>
              </a:defRPr>
            </a:lvl7pPr>
            <a:lvl8pPr marL="3429000" indent="-228600" algn="ctr" eaLnBrk="0" fontAlgn="base" hangingPunct="0">
              <a:spcBef>
                <a:spcPct val="50000"/>
              </a:spcBef>
              <a:spcAft>
                <a:spcPct val="0"/>
              </a:spcAft>
              <a:buClr>
                <a:srgbClr val="336600"/>
              </a:buClr>
              <a:buSzPct val="70000"/>
              <a:buFont typeface="Arial" charset="0"/>
              <a:defRPr sz="800">
                <a:solidFill>
                  <a:srgbClr val="333333"/>
                </a:solidFill>
                <a:latin typeface="Arial" charset="0"/>
                <a:cs typeface="Arial" charset="0"/>
              </a:defRPr>
            </a:lvl8pPr>
            <a:lvl9pPr marL="3886200" indent="-228600" algn="ctr" eaLnBrk="0" fontAlgn="base" hangingPunct="0">
              <a:spcBef>
                <a:spcPct val="50000"/>
              </a:spcBef>
              <a:spcAft>
                <a:spcPct val="0"/>
              </a:spcAft>
              <a:buClr>
                <a:srgbClr val="336600"/>
              </a:buClr>
              <a:buSzPct val="70000"/>
              <a:buFont typeface="Arial" charset="0"/>
              <a:defRPr sz="800">
                <a:solidFill>
                  <a:srgbClr val="333333"/>
                </a:solidFill>
                <a:latin typeface="Arial" charset="0"/>
                <a:cs typeface="Arial" charset="0"/>
              </a:defRPr>
            </a:lvl9pPr>
          </a:lstStyle>
          <a:p>
            <a:pPr marL="274320" indent="-274320" defTabSz="914400" eaLnBrk="1" hangingPunct="1">
              <a:buClr>
                <a:srgbClr val="336600"/>
              </a:buClr>
              <a:buSzPct val="120000"/>
              <a:buFont typeface="Arial" charset="0"/>
              <a:buNone/>
            </a:pPr>
            <a:r>
              <a:rPr lang="en-US" altLang="en-US" sz="1400" b="1" dirty="0" smtClean="0">
                <a:solidFill>
                  <a:schemeClr val="tx1"/>
                </a:solidFill>
              </a:rPr>
              <a:t>Deformation</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Dry-film</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Pastes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Semi-synthetics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Soluble oils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Straight oils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Synthetics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Bio-Based</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Tapping fluids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Vanishing oils</a:t>
            </a:r>
          </a:p>
          <a:p>
            <a:pPr marL="274320" indent="-274320" defTabSz="914400" eaLnBrk="1" hangingPunct="1">
              <a:buClr>
                <a:srgbClr val="336600"/>
              </a:buClr>
              <a:buSzPct val="120000"/>
              <a:buFont typeface="Arial" charset="0"/>
              <a:buNone/>
            </a:pPr>
            <a:r>
              <a:rPr lang="en-US" altLang="en-US" sz="1400" b="1" dirty="0" smtClean="0">
                <a:solidFill>
                  <a:schemeClr val="tx1"/>
                </a:solidFill>
              </a:rPr>
              <a:t>Equipment</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Conveyor lubricators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Lubrication systems</a:t>
            </a:r>
          </a:p>
          <a:p>
            <a:pPr marL="274320" indent="-274320" defTabSz="914400" eaLnBrk="1" hangingPunct="1">
              <a:buClr>
                <a:srgbClr val="336600"/>
              </a:buClr>
              <a:buSzPct val="120000"/>
              <a:buFont typeface="Arial" charset="0"/>
              <a:buNone/>
            </a:pPr>
            <a:r>
              <a:rPr lang="en-US" altLang="en-US" sz="1400" b="1" dirty="0" smtClean="0">
                <a:solidFill>
                  <a:schemeClr val="tx1"/>
                </a:solidFill>
              </a:rPr>
              <a:t>Greases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Heavy duty greases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High temperature greases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Low temperature greases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Open gear greases</a:t>
            </a:r>
          </a:p>
          <a:p>
            <a:pPr marL="274320" indent="-274320" defTabSz="914400" eaLnBrk="1" hangingPunct="1">
              <a:buClr>
                <a:srgbClr val="336600"/>
              </a:buClr>
              <a:buSzPct val="70000"/>
              <a:buFont typeface="Arial" charset="0"/>
              <a:buChar char="&gt;"/>
            </a:pPr>
            <a:endParaRPr lang="en-US" altLang="en-US" sz="1400" dirty="0" smtClean="0">
              <a:solidFill>
                <a:schemeClr val="tx1"/>
              </a:solidFill>
            </a:endParaRPr>
          </a:p>
        </p:txBody>
      </p:sp>
      <p:sp>
        <p:nvSpPr>
          <p:cNvPr id="11" name="Rectangle 5"/>
          <p:cNvSpPr>
            <a:spLocks noChangeArrowheads="1"/>
          </p:cNvSpPr>
          <p:nvPr/>
        </p:nvSpPr>
        <p:spPr bwMode="auto">
          <a:xfrm>
            <a:off x="7416800" y="1478112"/>
            <a:ext cx="4165600" cy="492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0000"/>
          <a:lstStyle>
            <a:lvl1pPr marL="58738" indent="-58738" eaLnBrk="0" hangingPunct="0">
              <a:defRPr sz="800">
                <a:solidFill>
                  <a:srgbClr val="333333"/>
                </a:solidFill>
                <a:latin typeface="Arial" charset="0"/>
                <a:cs typeface="Arial" charset="0"/>
              </a:defRPr>
            </a:lvl1pPr>
            <a:lvl2pPr marL="347663" indent="-173038" eaLnBrk="0" hangingPunct="0">
              <a:defRPr sz="800">
                <a:solidFill>
                  <a:srgbClr val="333333"/>
                </a:solidFill>
                <a:latin typeface="Arial" charset="0"/>
                <a:cs typeface="Arial" charset="0"/>
              </a:defRPr>
            </a:lvl2pPr>
            <a:lvl3pPr marL="1143000" indent="-228600" eaLnBrk="0" hangingPunct="0">
              <a:defRPr sz="800">
                <a:solidFill>
                  <a:srgbClr val="333333"/>
                </a:solidFill>
                <a:latin typeface="Arial" charset="0"/>
                <a:cs typeface="Arial" charset="0"/>
              </a:defRPr>
            </a:lvl3pPr>
            <a:lvl4pPr marL="1600200" indent="-228600" eaLnBrk="0" hangingPunct="0">
              <a:defRPr sz="800">
                <a:solidFill>
                  <a:srgbClr val="333333"/>
                </a:solidFill>
                <a:latin typeface="Arial" charset="0"/>
                <a:cs typeface="Arial" charset="0"/>
              </a:defRPr>
            </a:lvl4pPr>
            <a:lvl5pPr marL="2057400" indent="-228600" eaLnBrk="0" hangingPunct="0">
              <a:defRPr sz="800">
                <a:solidFill>
                  <a:srgbClr val="333333"/>
                </a:solidFill>
                <a:latin typeface="Arial" charset="0"/>
                <a:cs typeface="Arial" charset="0"/>
              </a:defRPr>
            </a:lvl5pPr>
            <a:lvl6pPr marL="2514600" indent="-228600" algn="ctr" eaLnBrk="0" fontAlgn="base" hangingPunct="0">
              <a:spcBef>
                <a:spcPct val="50000"/>
              </a:spcBef>
              <a:spcAft>
                <a:spcPct val="0"/>
              </a:spcAft>
              <a:buClr>
                <a:srgbClr val="336600"/>
              </a:buClr>
              <a:buSzPct val="70000"/>
              <a:buFont typeface="Arial" charset="0"/>
              <a:defRPr sz="800">
                <a:solidFill>
                  <a:srgbClr val="333333"/>
                </a:solidFill>
                <a:latin typeface="Arial" charset="0"/>
                <a:cs typeface="Arial" charset="0"/>
              </a:defRPr>
            </a:lvl6pPr>
            <a:lvl7pPr marL="2971800" indent="-228600" algn="ctr" eaLnBrk="0" fontAlgn="base" hangingPunct="0">
              <a:spcBef>
                <a:spcPct val="50000"/>
              </a:spcBef>
              <a:spcAft>
                <a:spcPct val="0"/>
              </a:spcAft>
              <a:buClr>
                <a:srgbClr val="336600"/>
              </a:buClr>
              <a:buSzPct val="70000"/>
              <a:buFont typeface="Arial" charset="0"/>
              <a:defRPr sz="800">
                <a:solidFill>
                  <a:srgbClr val="333333"/>
                </a:solidFill>
                <a:latin typeface="Arial" charset="0"/>
                <a:cs typeface="Arial" charset="0"/>
              </a:defRPr>
            </a:lvl7pPr>
            <a:lvl8pPr marL="3429000" indent="-228600" algn="ctr" eaLnBrk="0" fontAlgn="base" hangingPunct="0">
              <a:spcBef>
                <a:spcPct val="50000"/>
              </a:spcBef>
              <a:spcAft>
                <a:spcPct val="0"/>
              </a:spcAft>
              <a:buClr>
                <a:srgbClr val="336600"/>
              </a:buClr>
              <a:buSzPct val="70000"/>
              <a:buFont typeface="Arial" charset="0"/>
              <a:defRPr sz="800">
                <a:solidFill>
                  <a:srgbClr val="333333"/>
                </a:solidFill>
                <a:latin typeface="Arial" charset="0"/>
                <a:cs typeface="Arial" charset="0"/>
              </a:defRPr>
            </a:lvl8pPr>
            <a:lvl9pPr marL="3886200" indent="-228600" algn="ctr" eaLnBrk="0" fontAlgn="base" hangingPunct="0">
              <a:spcBef>
                <a:spcPct val="50000"/>
              </a:spcBef>
              <a:spcAft>
                <a:spcPct val="0"/>
              </a:spcAft>
              <a:buClr>
                <a:srgbClr val="336600"/>
              </a:buClr>
              <a:buSzPct val="70000"/>
              <a:buFont typeface="Arial" charset="0"/>
              <a:defRPr sz="800">
                <a:solidFill>
                  <a:srgbClr val="333333"/>
                </a:solidFill>
                <a:latin typeface="Arial" charset="0"/>
                <a:cs typeface="Arial" charset="0"/>
              </a:defRPr>
            </a:lvl9pPr>
          </a:lstStyle>
          <a:p>
            <a:pPr marL="274320" indent="-274320" defTabSz="914400" eaLnBrk="1" hangingPunct="1">
              <a:buClr>
                <a:srgbClr val="336600"/>
              </a:buClr>
              <a:buSzPct val="120000"/>
              <a:buFont typeface="Arial" charset="0"/>
              <a:buNone/>
            </a:pPr>
            <a:r>
              <a:rPr lang="en-US" altLang="en-US" sz="1400" b="1" dirty="0" smtClean="0">
                <a:solidFill>
                  <a:schemeClr val="tx1"/>
                </a:solidFill>
              </a:rPr>
              <a:t>Industrial Lubricants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Air tool oils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Assembly pastes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Compressor oils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Chain oils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Gear oils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Hydraulic oils (petroleum)</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Hydraulic oils (fire resistant)</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Slideway lubricants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Bio-Based oils</a:t>
            </a:r>
          </a:p>
          <a:p>
            <a:pPr marL="274320" indent="-274320" defTabSz="914400" eaLnBrk="1" hangingPunct="1">
              <a:buClr>
                <a:srgbClr val="336600"/>
              </a:buClr>
              <a:buSzPct val="120000"/>
              <a:buFont typeface="Arial" charset="0"/>
              <a:buNone/>
            </a:pPr>
            <a:r>
              <a:rPr lang="en-US" altLang="en-US" sz="1400" b="1" dirty="0" smtClean="0">
                <a:solidFill>
                  <a:schemeClr val="tx1"/>
                </a:solidFill>
              </a:rPr>
              <a:t>Specialty Lubricants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Oil-based</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Water-based</a:t>
            </a:r>
          </a:p>
          <a:p>
            <a:pPr marL="274320" indent="-274320" defTabSz="914400" eaLnBrk="1" hangingPunct="1">
              <a:buClr>
                <a:srgbClr val="336600"/>
              </a:buClr>
              <a:buSzPct val="120000"/>
              <a:buFont typeface="Arial" charset="0"/>
              <a:buNone/>
            </a:pPr>
            <a:r>
              <a:rPr lang="en-US" altLang="en-US" sz="1400" b="1" dirty="0" smtClean="0">
                <a:solidFill>
                  <a:schemeClr val="tx1"/>
                </a:solidFill>
              </a:rPr>
              <a:t>Specialty Greases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Anti-lock brake system greases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Air leveler, boot lubricant</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Bearing greases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High temperature greases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CV joint greases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Flourolubricants and solvents</a:t>
            </a:r>
          </a:p>
          <a:p>
            <a:pPr marL="274320" lvl="1" indent="-274320" defTabSz="914400" eaLnBrk="1" hangingPunct="1">
              <a:buClr>
                <a:srgbClr val="C00000"/>
              </a:buClr>
              <a:buSzPct val="120000"/>
              <a:buFont typeface="Wingdings" panose="05000000000000000000" pitchFamily="2" charset="2"/>
              <a:buChar char="Ø"/>
            </a:pPr>
            <a:r>
              <a:rPr lang="en-US" altLang="en-US" sz="1200" dirty="0" smtClean="0">
                <a:solidFill>
                  <a:schemeClr val="tx1"/>
                </a:solidFill>
              </a:rPr>
              <a:t>Hydraulic clutch lubricants</a:t>
            </a:r>
          </a:p>
        </p:txBody>
      </p:sp>
    </p:spTree>
    <p:extLst>
      <p:ext uri="{BB962C8B-B14F-4D97-AF65-F5344CB8AC3E}">
        <p14:creationId xmlns:p14="http://schemas.microsoft.com/office/powerpoint/2010/main" val="4017099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Castrol</a:t>
            </a:r>
            <a:r>
              <a:rPr lang="en-US" sz="3200" baseline="30000" dirty="0" smtClean="0"/>
              <a:t>®</a:t>
            </a:r>
            <a:r>
              <a:rPr lang="en-US" sz="3200" dirty="0" smtClean="0"/>
              <a:t> </a:t>
            </a:r>
            <a:r>
              <a:rPr lang="en-US" sz="3200" dirty="0"/>
              <a:t>Industrial Performance </a:t>
            </a:r>
            <a:r>
              <a:rPr lang="en-US" sz="3200" dirty="0" smtClean="0"/>
              <a:t>Bio</a:t>
            </a:r>
            <a:endParaRPr lang="en-US" sz="3200" dirty="0"/>
          </a:p>
        </p:txBody>
      </p:sp>
      <p:sp>
        <p:nvSpPr>
          <p:cNvPr id="3" name="Subtitle 2"/>
          <p:cNvSpPr>
            <a:spLocks noGrp="1"/>
          </p:cNvSpPr>
          <p:nvPr>
            <p:ph type="subTitle" idx="1"/>
          </p:nvPr>
        </p:nvSpPr>
        <p:spPr>
          <a:xfrm>
            <a:off x="569148" y="1210528"/>
            <a:ext cx="10769600" cy="304800"/>
          </a:xfrm>
        </p:spPr>
        <p:txBody>
          <a:bodyPr/>
          <a:lstStyle/>
          <a:p>
            <a:r>
              <a:rPr lang="en-US" sz="2000" b="1" dirty="0">
                <a:solidFill>
                  <a:schemeClr val="tx1"/>
                </a:solidFill>
              </a:rPr>
              <a:t>High Performance and Environmentally </a:t>
            </a:r>
            <a:r>
              <a:rPr lang="en-US" sz="2000" b="1" dirty="0" smtClean="0">
                <a:solidFill>
                  <a:schemeClr val="tx1"/>
                </a:solidFill>
              </a:rPr>
              <a:t>Responsible Fluids </a:t>
            </a:r>
            <a:endParaRPr lang="en-US" sz="2000" b="1" dirty="0">
              <a:solidFill>
                <a:schemeClr val="tx1"/>
              </a:solidFill>
            </a:endParaRPr>
          </a:p>
        </p:txBody>
      </p:sp>
      <p:sp>
        <p:nvSpPr>
          <p:cNvPr id="4" name="TextBox 3"/>
          <p:cNvSpPr txBox="1"/>
          <p:nvPr/>
        </p:nvSpPr>
        <p:spPr>
          <a:xfrm>
            <a:off x="8229599" y="1399584"/>
            <a:ext cx="2685351" cy="3847207"/>
          </a:xfrm>
          <a:prstGeom prst="rect">
            <a:avLst/>
          </a:prstGeom>
          <a:noFill/>
        </p:spPr>
        <p:txBody>
          <a:bodyPr wrap="none" rtlCol="0">
            <a:spAutoFit/>
          </a:bodyPr>
          <a:lstStyle/>
          <a:p>
            <a:pPr eaLnBrk="0" hangingPunct="0">
              <a:buClr>
                <a:srgbClr val="008000"/>
              </a:buClr>
              <a:buSzTx/>
            </a:pPr>
            <a:r>
              <a:rPr lang="en-GB" altLang="en-US" sz="1600" b="1" dirty="0" smtClean="0">
                <a:latin typeface="Arial" panose="020B0604020202020204" pitchFamily="34" charset="0"/>
                <a:cs typeface="Arial" panose="020B0604020202020204" pitchFamily="34" charset="0"/>
              </a:rPr>
              <a:t>Cutting and Grinding Oils</a:t>
            </a:r>
          </a:p>
          <a:p>
            <a:pPr eaLnBrk="0" hangingPunct="0">
              <a:buClr>
                <a:srgbClr val="008000"/>
              </a:buClr>
              <a:buSzTx/>
            </a:pPr>
            <a:r>
              <a:rPr lang="en-GB" altLang="en-US" sz="1400" dirty="0" smtClean="0">
                <a:latin typeface="Arial" panose="020B0604020202020204" pitchFamily="34" charset="0"/>
                <a:cs typeface="Arial" panose="020B0604020202020204" pitchFamily="34" charset="0"/>
              </a:rPr>
              <a:t>Bio NC Plus</a:t>
            </a:r>
          </a:p>
          <a:p>
            <a:pPr eaLnBrk="0" hangingPunct="0">
              <a:buClr>
                <a:srgbClr val="008000"/>
              </a:buClr>
              <a:buSzTx/>
            </a:pPr>
            <a:r>
              <a:rPr lang="en-GB" altLang="en-US" sz="1400" dirty="0" smtClean="0">
                <a:latin typeface="Arial" panose="020B0604020202020204" pitchFamily="34" charset="0"/>
                <a:cs typeface="Arial" panose="020B0604020202020204" pitchFamily="34" charset="0"/>
              </a:rPr>
              <a:t>Bio NC Lite</a:t>
            </a:r>
          </a:p>
          <a:p>
            <a:pPr eaLnBrk="0" hangingPunct="0">
              <a:buClr>
                <a:srgbClr val="008000"/>
              </a:buClr>
              <a:buSzTx/>
            </a:pPr>
            <a:r>
              <a:rPr lang="en-GB" altLang="en-US" sz="1400" dirty="0" smtClean="0">
                <a:latin typeface="Arial" panose="020B0604020202020204" pitchFamily="34" charset="0"/>
                <a:cs typeface="Arial" panose="020B0604020202020204" pitchFamily="34" charset="0"/>
              </a:rPr>
              <a:t>Bio NC Ultra Lite</a:t>
            </a:r>
          </a:p>
          <a:p>
            <a:pPr eaLnBrk="0" hangingPunct="0">
              <a:buClr>
                <a:srgbClr val="008000"/>
              </a:buClr>
              <a:buSzTx/>
            </a:pPr>
            <a:r>
              <a:rPr lang="en-GB" altLang="en-US" sz="1400" dirty="0" smtClean="0">
                <a:latin typeface="Arial" panose="020B0604020202020204" pitchFamily="34" charset="0"/>
                <a:cs typeface="Arial" panose="020B0604020202020204" pitchFamily="34" charset="0"/>
              </a:rPr>
              <a:t>Bio NC Super </a:t>
            </a:r>
            <a:r>
              <a:rPr lang="en-GB" altLang="en-US" sz="1400" dirty="0" err="1" smtClean="0">
                <a:latin typeface="Arial" panose="020B0604020202020204" pitchFamily="34" charset="0"/>
                <a:cs typeface="Arial" panose="020B0604020202020204" pitchFamily="34" charset="0"/>
              </a:rPr>
              <a:t>Lite</a:t>
            </a:r>
            <a:endParaRPr lang="en-GB" altLang="en-US" sz="1400" dirty="0" smtClean="0">
              <a:latin typeface="Arial" panose="020B0604020202020204" pitchFamily="34" charset="0"/>
              <a:cs typeface="Arial" panose="020B0604020202020204" pitchFamily="34" charset="0"/>
            </a:endParaRPr>
          </a:p>
          <a:p>
            <a:pPr eaLnBrk="0" hangingPunct="0">
              <a:buClr>
                <a:srgbClr val="008000"/>
              </a:buClr>
              <a:buSzTx/>
            </a:pPr>
            <a:r>
              <a:rPr lang="en-GB" altLang="en-US" sz="1400" dirty="0" smtClean="0">
                <a:latin typeface="Arial" panose="020B0604020202020204" pitchFamily="34" charset="0"/>
                <a:cs typeface="Arial" panose="020B0604020202020204" pitchFamily="34" charset="0"/>
              </a:rPr>
              <a:t>Bio NC Ultra </a:t>
            </a:r>
            <a:r>
              <a:rPr lang="en-GB" altLang="en-US" sz="1400" dirty="0" err="1" smtClean="0">
                <a:latin typeface="Arial" panose="020B0604020202020204" pitchFamily="34" charset="0"/>
                <a:cs typeface="Arial" panose="020B0604020202020204" pitchFamily="34" charset="0"/>
              </a:rPr>
              <a:t>Lite</a:t>
            </a:r>
            <a:r>
              <a:rPr lang="en-GB" altLang="en-US" sz="1400" dirty="0" smtClean="0">
                <a:latin typeface="Arial" panose="020B0604020202020204" pitchFamily="34" charset="0"/>
                <a:cs typeface="Arial" panose="020B0604020202020204" pitchFamily="34" charset="0"/>
              </a:rPr>
              <a:t> EP</a:t>
            </a:r>
          </a:p>
          <a:p>
            <a:pPr eaLnBrk="0" hangingPunct="0">
              <a:buClr>
                <a:srgbClr val="008000"/>
              </a:buClr>
              <a:buSzTx/>
            </a:pPr>
            <a:endParaRPr lang="en-GB" altLang="en-US" sz="1200" b="1" dirty="0" smtClean="0">
              <a:latin typeface="Arial" panose="020B0604020202020204" pitchFamily="34" charset="0"/>
              <a:cs typeface="Arial" panose="020B0604020202020204" pitchFamily="34" charset="0"/>
            </a:endParaRPr>
          </a:p>
          <a:p>
            <a:pPr eaLnBrk="0" hangingPunct="0">
              <a:buClr>
                <a:srgbClr val="008000"/>
              </a:buClr>
              <a:buSzTx/>
            </a:pPr>
            <a:r>
              <a:rPr lang="en-GB" altLang="en-US" sz="1600" b="1" dirty="0" smtClean="0">
                <a:latin typeface="Arial" panose="020B0604020202020204" pitchFamily="34" charset="0"/>
                <a:cs typeface="Arial" panose="020B0604020202020204" pitchFamily="34" charset="0"/>
              </a:rPr>
              <a:t>Maintenance Oils</a:t>
            </a:r>
          </a:p>
          <a:p>
            <a:pPr eaLnBrk="0" hangingPunct="0">
              <a:buClr>
                <a:srgbClr val="008000"/>
              </a:buClr>
              <a:buSzTx/>
            </a:pPr>
            <a:r>
              <a:rPr lang="en-GB" altLang="en-US" sz="1400" dirty="0">
                <a:latin typeface="Arial" panose="020B0604020202020204" pitchFamily="34" charset="0"/>
                <a:cs typeface="Arial" panose="020B0604020202020204" pitchFamily="34" charset="0"/>
              </a:rPr>
              <a:t>Bio SW </a:t>
            </a:r>
            <a:r>
              <a:rPr lang="en-GB" altLang="en-US" sz="1400" dirty="0" smtClean="0">
                <a:latin typeface="Arial" panose="020B0604020202020204" pitchFamily="34" charset="0"/>
                <a:cs typeface="Arial" panose="020B0604020202020204" pitchFamily="34" charset="0"/>
              </a:rPr>
              <a:t>PBL (slideway)</a:t>
            </a:r>
          </a:p>
          <a:p>
            <a:pPr eaLnBrk="0" hangingPunct="0">
              <a:buClr>
                <a:srgbClr val="008000"/>
              </a:buClr>
              <a:buSzTx/>
            </a:pPr>
            <a:r>
              <a:rPr lang="en-GB" altLang="en-US" sz="1400" dirty="0" smtClean="0">
                <a:latin typeface="Arial" panose="020B0604020202020204" pitchFamily="34" charset="0"/>
                <a:cs typeface="Arial" panose="020B0604020202020204" pitchFamily="34" charset="0"/>
              </a:rPr>
              <a:t>Bio </a:t>
            </a:r>
            <a:r>
              <a:rPr lang="en-GB" altLang="en-US" sz="1400" dirty="0">
                <a:latin typeface="Arial" panose="020B0604020202020204" pitchFamily="34" charset="0"/>
                <a:cs typeface="Arial" panose="020B0604020202020204" pitchFamily="34" charset="0"/>
              </a:rPr>
              <a:t>HE </a:t>
            </a:r>
            <a:r>
              <a:rPr lang="en-GB" altLang="en-US" sz="1400" dirty="0" smtClean="0">
                <a:latin typeface="Arial" panose="020B0604020202020204" pitchFamily="34" charset="0"/>
                <a:cs typeface="Arial" panose="020B0604020202020204" pitchFamily="34" charset="0"/>
              </a:rPr>
              <a:t>PBL (hydraulic)</a:t>
            </a:r>
          </a:p>
          <a:p>
            <a:pPr eaLnBrk="0" hangingPunct="0">
              <a:buClr>
                <a:srgbClr val="008000"/>
              </a:buClr>
              <a:buSzTx/>
            </a:pPr>
            <a:endParaRPr lang="en-US" sz="1600" dirty="0" smtClean="0"/>
          </a:p>
          <a:p>
            <a:pPr eaLnBrk="0" hangingPunct="0">
              <a:buClr>
                <a:srgbClr val="008000"/>
              </a:buClr>
              <a:buSzTx/>
            </a:pPr>
            <a:r>
              <a:rPr lang="en-GB" altLang="en-US" sz="1600" b="1" dirty="0" smtClean="0">
                <a:latin typeface="Arial" panose="020B0604020202020204" pitchFamily="34" charset="0"/>
                <a:cs typeface="Arial" panose="020B0604020202020204" pitchFamily="34" charset="0"/>
              </a:rPr>
              <a:t>Forming Fluids</a:t>
            </a:r>
          </a:p>
          <a:p>
            <a:pPr eaLnBrk="0" hangingPunct="0">
              <a:buClr>
                <a:srgbClr val="008000"/>
              </a:buClr>
              <a:buSzTx/>
            </a:pPr>
            <a:r>
              <a:rPr lang="en-GB" altLang="en-US" sz="1400" dirty="0">
                <a:latin typeface="Arial" panose="020B0604020202020204" pitchFamily="34" charset="0"/>
                <a:cs typeface="Arial" panose="020B0604020202020204" pitchFamily="34" charset="0"/>
              </a:rPr>
              <a:t>Bio DF </a:t>
            </a:r>
            <a:r>
              <a:rPr lang="en-GB" altLang="en-US" sz="1400" dirty="0" smtClean="0">
                <a:latin typeface="Arial" panose="020B0604020202020204" pitchFamily="34" charset="0"/>
                <a:cs typeface="Arial" panose="020B0604020202020204" pitchFamily="34" charset="0"/>
              </a:rPr>
              <a:t>R40</a:t>
            </a:r>
          </a:p>
          <a:p>
            <a:pPr eaLnBrk="0" hangingPunct="0">
              <a:buClr>
                <a:srgbClr val="008000"/>
              </a:buClr>
            </a:pPr>
            <a:endParaRPr lang="en-GB" altLang="en-US" sz="1200" b="1" dirty="0" smtClean="0">
              <a:latin typeface="Arial" panose="020B0604020202020204" pitchFamily="34" charset="0"/>
              <a:cs typeface="Arial" panose="020B0604020202020204" pitchFamily="34" charset="0"/>
            </a:endParaRPr>
          </a:p>
          <a:p>
            <a:pPr eaLnBrk="0" hangingPunct="0">
              <a:buClr>
                <a:srgbClr val="008000"/>
              </a:buClr>
            </a:pPr>
            <a:r>
              <a:rPr lang="en-GB" altLang="en-US" sz="1600" b="1" dirty="0" smtClean="0">
                <a:latin typeface="Arial" panose="020B0604020202020204" pitchFamily="34" charset="0"/>
                <a:cs typeface="Arial" panose="020B0604020202020204" pitchFamily="34" charset="0"/>
              </a:rPr>
              <a:t>Specialty Oils</a:t>
            </a:r>
          </a:p>
          <a:p>
            <a:pPr eaLnBrk="0" hangingPunct="0">
              <a:buClr>
                <a:srgbClr val="008000"/>
              </a:buClr>
            </a:pPr>
            <a:r>
              <a:rPr lang="en-GB" altLang="en-US" sz="1400" dirty="0">
                <a:latin typeface="Arial" panose="020B0604020202020204" pitchFamily="34" charset="0"/>
                <a:cs typeface="Arial" panose="020B0604020202020204" pitchFamily="34" charset="0"/>
              </a:rPr>
              <a:t>Bio NC </a:t>
            </a:r>
            <a:r>
              <a:rPr lang="en-GB" altLang="en-US" sz="1400" dirty="0" smtClean="0">
                <a:latin typeface="Arial" panose="020B0604020202020204" pitchFamily="34" charset="0"/>
                <a:cs typeface="Arial" panose="020B0604020202020204" pitchFamily="34" charset="0"/>
              </a:rPr>
              <a:t>MQL</a:t>
            </a:r>
          </a:p>
          <a:p>
            <a:pPr eaLnBrk="0" hangingPunct="0">
              <a:buClr>
                <a:srgbClr val="008000"/>
              </a:buClr>
            </a:pPr>
            <a:r>
              <a:rPr lang="en-GB" altLang="en-US" sz="1400" dirty="0">
                <a:latin typeface="Arial" panose="020B0604020202020204" pitchFamily="34" charset="0"/>
                <a:cs typeface="Arial" panose="020B0604020202020204" pitchFamily="34" charset="0"/>
              </a:rPr>
              <a:t>Bio NC Thread</a:t>
            </a:r>
            <a:endParaRPr lang="en-GB" altLang="en-US" sz="1400" dirty="0" smtClean="0">
              <a:latin typeface="Arial" panose="020B0604020202020204" pitchFamily="34" charset="0"/>
              <a:cs typeface="Arial" panose="020B0604020202020204" pitchFamily="34" charset="0"/>
            </a:endParaRPr>
          </a:p>
        </p:txBody>
      </p:sp>
      <p:sp>
        <p:nvSpPr>
          <p:cNvPr id="5" name="TextBox 4"/>
          <p:cNvSpPr txBox="1"/>
          <p:nvPr/>
        </p:nvSpPr>
        <p:spPr>
          <a:xfrm>
            <a:off x="451132" y="1491917"/>
            <a:ext cx="7778467" cy="3816429"/>
          </a:xfrm>
          <a:prstGeom prst="rect">
            <a:avLst/>
          </a:prstGeom>
          <a:noFill/>
        </p:spPr>
        <p:txBody>
          <a:bodyPr wrap="square" rtlCol="0">
            <a:spAutoFit/>
          </a:bodyPr>
          <a:lstStyle/>
          <a:p>
            <a:pPr marL="274320" indent="-274320" eaLnBrk="0" hangingPunct="0">
              <a:buClr>
                <a:srgbClr val="008000"/>
              </a:buClr>
              <a:buSzTx/>
            </a:pPr>
            <a:r>
              <a:rPr lang="en-GB" altLang="en-US" b="1" dirty="0" smtClean="0">
                <a:latin typeface="Arial" panose="020B0604020202020204" pitchFamily="34" charset="0"/>
                <a:cs typeface="Arial" panose="020B0604020202020204" pitchFamily="34" charset="0"/>
              </a:rPr>
              <a:t>Reduce your environmental impact through:</a:t>
            </a:r>
          </a:p>
          <a:p>
            <a:pPr marL="274320" indent="-274320" eaLnBrk="0" hangingPunct="0">
              <a:buClr>
                <a:srgbClr val="C00000"/>
              </a:buClr>
              <a:buSzPct val="120000"/>
              <a:buFont typeface="Wingdings" panose="05000000000000000000" pitchFamily="2" charset="2"/>
              <a:buChar char="Ø"/>
            </a:pPr>
            <a:r>
              <a:rPr lang="en-GB" altLang="en-US" sz="1600" dirty="0" smtClean="0">
                <a:latin typeface="Arial" panose="020B0604020202020204" pitchFamily="34" charset="0"/>
                <a:cs typeface="Arial" panose="020B0604020202020204" pitchFamily="34" charset="0"/>
              </a:rPr>
              <a:t>Lower usage rates &amp; fluid longevity</a:t>
            </a:r>
          </a:p>
          <a:p>
            <a:pPr marL="274320" indent="-274320" eaLnBrk="0" hangingPunct="0">
              <a:buClr>
                <a:srgbClr val="C00000"/>
              </a:buClr>
              <a:buSzPct val="120000"/>
              <a:buFont typeface="Wingdings" panose="05000000000000000000" pitchFamily="2" charset="2"/>
              <a:buChar char="Ø"/>
            </a:pPr>
            <a:r>
              <a:rPr lang="en-GB" altLang="en-US" sz="1600" dirty="0" smtClean="0">
                <a:latin typeface="Arial" panose="020B0604020202020204" pitchFamily="34" charset="0"/>
                <a:cs typeface="Arial" panose="020B0604020202020204" pitchFamily="34" charset="0"/>
              </a:rPr>
              <a:t>Renewable resource products</a:t>
            </a:r>
          </a:p>
          <a:p>
            <a:pPr marL="274320" indent="-274320" eaLnBrk="0" hangingPunct="0">
              <a:buClr>
                <a:srgbClr val="C00000"/>
              </a:buClr>
              <a:buSzPct val="120000"/>
              <a:buFont typeface="Wingdings" panose="05000000000000000000" pitchFamily="2" charset="2"/>
              <a:buChar char="Ø"/>
            </a:pPr>
            <a:r>
              <a:rPr lang="en-GB" altLang="en-US" sz="1600" dirty="0" smtClean="0">
                <a:latin typeface="Arial" panose="020B0604020202020204" pitchFamily="34" charset="0"/>
                <a:cs typeface="Arial" panose="020B0604020202020204" pitchFamily="34" charset="0"/>
              </a:rPr>
              <a:t>A range of better choices</a:t>
            </a:r>
          </a:p>
          <a:p>
            <a:pPr marL="731520" lvl="2" indent="-274320" eaLnBrk="0" hangingPunct="0">
              <a:buClr>
                <a:srgbClr val="C00000"/>
              </a:buClr>
              <a:buSzPct val="120000"/>
              <a:buFont typeface="Arial" panose="020B0604020202020204" pitchFamily="34" charset="0"/>
              <a:buChar char="−"/>
            </a:pPr>
            <a:r>
              <a:rPr lang="en-GB" altLang="en-US" sz="1400" dirty="0">
                <a:latin typeface="Arial" panose="020B0604020202020204" pitchFamily="34" charset="0"/>
                <a:cs typeface="Arial" panose="020B0604020202020204" pitchFamily="34" charset="0"/>
              </a:rPr>
              <a:t>H</a:t>
            </a:r>
            <a:r>
              <a:rPr lang="en-GB" altLang="en-US" sz="1400" dirty="0" smtClean="0">
                <a:latin typeface="Arial" panose="020B0604020202020204" pitchFamily="34" charset="0"/>
                <a:cs typeface="Arial" panose="020B0604020202020204" pitchFamily="34" charset="0"/>
              </a:rPr>
              <a:t>eavy metal, formaldehyde, chlorine and boron free products</a:t>
            </a:r>
          </a:p>
          <a:p>
            <a:pPr marL="274320" indent="-274320" eaLnBrk="0" hangingPunct="0">
              <a:buClr>
                <a:srgbClr val="C00000"/>
              </a:buClr>
              <a:buSzPct val="120000"/>
              <a:buFont typeface="Wingdings" panose="05000000000000000000" pitchFamily="2" charset="2"/>
              <a:buChar char="Ø"/>
            </a:pPr>
            <a:r>
              <a:rPr lang="en-GB" altLang="en-US" sz="1600" dirty="0" smtClean="0">
                <a:latin typeface="Arial" panose="020B0604020202020204" pitchFamily="34" charset="0"/>
                <a:cs typeface="Arial" panose="020B0604020202020204" pitchFamily="34" charset="0"/>
              </a:rPr>
              <a:t>Waste treat-ability of fluid formulations</a:t>
            </a:r>
          </a:p>
          <a:p>
            <a:pPr marL="274320" indent="-274320" eaLnBrk="0" hangingPunct="0">
              <a:buClr>
                <a:srgbClr val="C00000"/>
              </a:buClr>
              <a:buSzPct val="120000"/>
              <a:buFont typeface="Wingdings" panose="05000000000000000000" pitchFamily="2" charset="2"/>
              <a:buChar char="Ø"/>
            </a:pPr>
            <a:r>
              <a:rPr lang="en-GB" altLang="en-US" sz="1600" dirty="0" smtClean="0">
                <a:latin typeface="Arial" panose="020B0604020202020204" pitchFamily="34" charset="0"/>
                <a:cs typeface="Arial" panose="020B0604020202020204" pitchFamily="34" charset="0"/>
              </a:rPr>
              <a:t>Process compatible products with improve treat ability</a:t>
            </a:r>
          </a:p>
          <a:p>
            <a:pPr marL="274320" indent="-274320" eaLnBrk="0" hangingPunct="0">
              <a:buClr>
                <a:srgbClr val="C00000"/>
              </a:buClr>
              <a:buSzPct val="120000"/>
              <a:buFont typeface="Wingdings" panose="05000000000000000000" pitchFamily="2" charset="2"/>
              <a:buChar char="Ø"/>
            </a:pPr>
            <a:r>
              <a:rPr lang="en-GB" altLang="en-US" sz="1600" dirty="0" smtClean="0">
                <a:latin typeface="Arial" panose="020B0604020202020204" pitchFamily="34" charset="0"/>
                <a:cs typeface="Arial" panose="020B0604020202020204" pitchFamily="34" charset="0"/>
              </a:rPr>
              <a:t>Product Stewardship</a:t>
            </a:r>
            <a:endParaRPr lang="en-GB" altLang="en-US" b="1" dirty="0" smtClean="0">
              <a:latin typeface="Arial" panose="020B0604020202020204" pitchFamily="34" charset="0"/>
              <a:cs typeface="Arial" panose="020B0604020202020204" pitchFamily="34" charset="0"/>
            </a:endParaRPr>
          </a:p>
          <a:p>
            <a:pPr marL="274320" indent="-274320" eaLnBrk="0" hangingPunct="0">
              <a:buClrTx/>
              <a:buSzTx/>
              <a:buFontTx/>
              <a:buNone/>
            </a:pPr>
            <a:r>
              <a:rPr lang="en-GB" altLang="en-US" b="1" dirty="0" smtClean="0">
                <a:latin typeface="Arial" panose="020B0604020202020204" pitchFamily="34" charset="0"/>
                <a:cs typeface="Arial" panose="020B0604020202020204" pitchFamily="34" charset="0"/>
              </a:rPr>
              <a:t>Improve operating health by:</a:t>
            </a:r>
          </a:p>
          <a:p>
            <a:pPr marL="274320" indent="-274320" eaLnBrk="0" hangingPunct="0">
              <a:buClr>
                <a:srgbClr val="C00000"/>
              </a:buClr>
              <a:buSzPct val="120000"/>
              <a:buFont typeface="Wingdings" panose="05000000000000000000" pitchFamily="2" charset="2"/>
              <a:buChar char="Ø"/>
            </a:pPr>
            <a:r>
              <a:rPr lang="en-US" altLang="en-US" sz="1600" dirty="0" smtClean="0">
                <a:latin typeface="Arial" panose="020B0604020202020204" pitchFamily="34" charset="0"/>
                <a:cs typeface="Arial" panose="020B0604020202020204" pitchFamily="34" charset="0"/>
              </a:rPr>
              <a:t>Elevated Flashpoints</a:t>
            </a:r>
          </a:p>
          <a:p>
            <a:pPr marL="274320" indent="-274320" eaLnBrk="0" hangingPunct="0">
              <a:buClr>
                <a:srgbClr val="C00000"/>
              </a:buClr>
              <a:buSzPct val="120000"/>
              <a:buFont typeface="Wingdings" panose="05000000000000000000" pitchFamily="2" charset="2"/>
              <a:buChar char="Ø"/>
            </a:pPr>
            <a:r>
              <a:rPr lang="en-US" altLang="en-US" sz="1600" dirty="0" smtClean="0">
                <a:latin typeface="Arial" panose="020B0604020202020204" pitchFamily="34" charset="0"/>
                <a:cs typeface="Arial" panose="020B0604020202020204" pitchFamily="34" charset="0"/>
              </a:rPr>
              <a:t>Reduced microbial activities</a:t>
            </a:r>
          </a:p>
          <a:p>
            <a:pPr marL="274320" indent="-274320" eaLnBrk="0" hangingPunct="0">
              <a:buClr>
                <a:srgbClr val="C00000"/>
              </a:buClr>
              <a:buSzPct val="120000"/>
              <a:buFont typeface="Wingdings" panose="05000000000000000000" pitchFamily="2" charset="2"/>
              <a:buChar char="Ø"/>
            </a:pPr>
            <a:r>
              <a:rPr lang="en-US" altLang="en-US" sz="1600" dirty="0" smtClean="0">
                <a:latin typeface="Arial" panose="020B0604020202020204" pitchFamily="34" charset="0"/>
                <a:cs typeface="Arial" panose="020B0604020202020204" pitchFamily="34" charset="0"/>
              </a:rPr>
              <a:t>Improved anti-misting characteristics</a:t>
            </a:r>
          </a:p>
          <a:p>
            <a:pPr marL="274320" indent="-274320" eaLnBrk="0" hangingPunct="0">
              <a:buClr>
                <a:srgbClr val="C00000"/>
              </a:buClr>
              <a:buSzPct val="120000"/>
              <a:buFont typeface="Wingdings" panose="05000000000000000000" pitchFamily="2" charset="2"/>
              <a:buChar char="Ø"/>
            </a:pPr>
            <a:r>
              <a:rPr lang="en-US" altLang="en-US" sz="1600" dirty="0" smtClean="0">
                <a:latin typeface="Arial" panose="020B0604020202020204" pitchFamily="34" charset="0"/>
                <a:cs typeface="Arial" panose="020B0604020202020204" pitchFamily="34" charset="0"/>
              </a:rPr>
              <a:t>Decreased dermal sensitivity</a:t>
            </a:r>
          </a:p>
          <a:p>
            <a:pPr marL="274320" indent="-274320" eaLnBrk="0" hangingPunct="0">
              <a:buClr>
                <a:srgbClr val="C00000"/>
              </a:buClr>
              <a:buSzPct val="120000"/>
              <a:buFont typeface="Wingdings" panose="05000000000000000000" pitchFamily="2" charset="2"/>
              <a:buChar char="Ø"/>
            </a:pPr>
            <a:r>
              <a:rPr lang="en-US" altLang="en-US" sz="1600" dirty="0" smtClean="0">
                <a:latin typeface="Arial" panose="020B0604020202020204" pitchFamily="34" charset="0"/>
                <a:cs typeface="Arial" panose="020B0604020202020204" pitchFamily="34" charset="0"/>
              </a:rPr>
              <a:t>Elimination of smoke in atmosphere</a:t>
            </a:r>
          </a:p>
          <a:p>
            <a:pPr marL="274320" indent="-274320" eaLnBrk="0" hangingPunct="0">
              <a:buClr>
                <a:srgbClr val="C00000"/>
              </a:buClr>
              <a:buSzPct val="120000"/>
              <a:buFont typeface="Wingdings" panose="05000000000000000000" pitchFamily="2" charset="2"/>
              <a:buChar char="Ø"/>
            </a:pPr>
            <a:r>
              <a:rPr lang="en-GB" altLang="en-US" sz="1600" dirty="0" smtClean="0">
                <a:latin typeface="Arial" panose="020B0604020202020204" pitchFamily="34" charset="0"/>
                <a:cs typeface="Arial" panose="020B0604020202020204" pitchFamily="34" charset="0"/>
              </a:rPr>
              <a:t>HSSE best practice sharing </a:t>
            </a:r>
            <a:endParaRPr lang="en-GB" altLang="en-US" sz="1600" b="1" dirty="0">
              <a:latin typeface="Arial" panose="020B0604020202020204" pitchFamily="34" charset="0"/>
              <a:cs typeface="Arial" panose="020B0604020202020204" pitchFamily="34" charset="0"/>
            </a:endParaRPr>
          </a:p>
        </p:txBody>
      </p:sp>
      <p:pic>
        <p:nvPicPr>
          <p:cNvPr id="6" name="Picture 8" descr="Castrol Crop Circle smal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10898" y="0"/>
            <a:ext cx="1681101"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940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Castrol</a:t>
            </a:r>
            <a:r>
              <a:rPr lang="en-US" sz="3200" baseline="30000" dirty="0" smtClean="0"/>
              <a:t>®</a:t>
            </a:r>
            <a:r>
              <a:rPr lang="en-US" sz="3200" dirty="0" smtClean="0"/>
              <a:t> </a:t>
            </a:r>
            <a:r>
              <a:rPr lang="en-US" sz="3200" dirty="0"/>
              <a:t>Industrial - Strategic </a:t>
            </a:r>
            <a:r>
              <a:rPr lang="en-US" sz="3200" dirty="0" smtClean="0"/>
              <a:t>Brands</a:t>
            </a:r>
            <a:endParaRPr lang="en-US" sz="3200" dirty="0"/>
          </a:p>
        </p:txBody>
      </p:sp>
      <p:sp>
        <p:nvSpPr>
          <p:cNvPr id="4" name="Text Placeholder 3"/>
          <p:cNvSpPr txBox="1">
            <a:spLocks/>
          </p:cNvSpPr>
          <p:nvPr/>
        </p:nvSpPr>
        <p:spPr>
          <a:xfrm>
            <a:off x="9905861" y="4093288"/>
            <a:ext cx="914337" cy="369838"/>
          </a:xfrm>
          <a:prstGeom prst="rect">
            <a:avLst/>
          </a:prstGeom>
          <a:solidFill>
            <a:schemeClr val="bg1"/>
          </a:solidFill>
          <a:ln w="12700">
            <a:noFill/>
          </a:ln>
        </p:spPr>
        <p:txBody>
          <a:bodyPr lIns="35998" tIns="45717" rIns="35998" bIns="45717" anchor="ctr" anchorCtr="0">
            <a:noAutofit/>
          </a:bodyPr>
          <a:lstStyle>
            <a:lvl1pPr marL="0" indent="0" algn="l" defTabSz="914400" rtl="0" eaLnBrk="1" latinLnBrk="0" hangingPunct="1">
              <a:lnSpc>
                <a:spcPct val="90000"/>
              </a:lnSpc>
              <a:spcBef>
                <a:spcPts val="1000"/>
              </a:spcBef>
              <a:buFontTx/>
              <a:buNone/>
              <a:defRPr sz="1800" kern="1200">
                <a:solidFill>
                  <a:srgbClr val="027B34"/>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spcBef>
                <a:spcPts val="0"/>
              </a:spcBef>
              <a:spcAft>
                <a:spcPct val="0"/>
              </a:spcAft>
            </a:pPr>
            <a:r>
              <a:rPr lang="en-GB" sz="1200" dirty="0">
                <a:solidFill>
                  <a:srgbClr val="027C36"/>
                </a:solidFill>
                <a:latin typeface="+mj-lt"/>
              </a:rPr>
              <a:t>STRENGTH</a:t>
            </a:r>
          </a:p>
        </p:txBody>
      </p:sp>
      <p:sp>
        <p:nvSpPr>
          <p:cNvPr id="5" name="Text Placeholder 3"/>
          <p:cNvSpPr txBox="1">
            <a:spLocks/>
          </p:cNvSpPr>
          <p:nvPr/>
        </p:nvSpPr>
        <p:spPr>
          <a:xfrm>
            <a:off x="6927443" y="4093288"/>
            <a:ext cx="984605" cy="365073"/>
          </a:xfrm>
          <a:prstGeom prst="rect">
            <a:avLst/>
          </a:prstGeom>
          <a:solidFill>
            <a:schemeClr val="bg1"/>
          </a:solidFill>
          <a:ln w="12700">
            <a:noFill/>
          </a:ln>
        </p:spPr>
        <p:txBody>
          <a:bodyPr lIns="35998" tIns="45717" rIns="35998" bIns="45717" anchor="ctr" anchorCtr="0">
            <a:noAutofit/>
          </a:bodyPr>
          <a:lstStyle>
            <a:defPPr>
              <a:defRPr lang="en-US"/>
            </a:defPPr>
            <a:lvl1pPr indent="0" algn="ctr">
              <a:lnSpc>
                <a:spcPct val="90000"/>
              </a:lnSpc>
              <a:spcBef>
                <a:spcPts val="0"/>
              </a:spcBef>
              <a:buFontTx/>
              <a:buNone/>
              <a:defRPr sz="1050" b="1">
                <a:solidFill>
                  <a:srgbClr val="8D7E80"/>
                </a:solidFill>
                <a:latin typeface="Arial Narrow" panose="020B0606020202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457200" fontAlgn="base">
              <a:spcAft>
                <a:spcPct val="0"/>
              </a:spcAft>
            </a:pPr>
            <a:r>
              <a:rPr lang="en-GB" sz="1200" b="0" dirty="0">
                <a:solidFill>
                  <a:srgbClr val="027C36"/>
                </a:solidFill>
                <a:latin typeface="+mj-lt"/>
                <a:ea typeface="MS PGothic" pitchFamily="34" charset="-128"/>
              </a:rPr>
              <a:t>RELIABILITY </a:t>
            </a:r>
          </a:p>
        </p:txBody>
      </p:sp>
      <p:sp>
        <p:nvSpPr>
          <p:cNvPr id="6" name="Text Placeholder 3"/>
          <p:cNvSpPr txBox="1">
            <a:spLocks/>
          </p:cNvSpPr>
          <p:nvPr/>
        </p:nvSpPr>
        <p:spPr>
          <a:xfrm>
            <a:off x="5321506" y="4086055"/>
            <a:ext cx="1112050" cy="369837"/>
          </a:xfrm>
          <a:prstGeom prst="rect">
            <a:avLst/>
          </a:prstGeom>
          <a:solidFill>
            <a:schemeClr val="bg1"/>
          </a:solidFill>
          <a:ln w="12700">
            <a:noFill/>
          </a:ln>
        </p:spPr>
        <p:txBody>
          <a:bodyPr lIns="35998" tIns="45717" rIns="35998" bIns="45717" anchor="ctr" anchorCtr="0">
            <a:noAutofit/>
          </a:bodyPr>
          <a:lstStyle>
            <a:defPPr>
              <a:defRPr lang="en-US"/>
            </a:defPPr>
            <a:lvl1pPr indent="0" algn="ctr">
              <a:lnSpc>
                <a:spcPct val="90000"/>
              </a:lnSpc>
              <a:spcBef>
                <a:spcPts val="0"/>
              </a:spcBef>
              <a:buFontTx/>
              <a:buNone/>
              <a:defRPr sz="1050" b="1">
                <a:solidFill>
                  <a:srgbClr val="8D7E80"/>
                </a:solidFill>
                <a:latin typeface="Arial Narrow" panose="020B0606020202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457200" fontAlgn="base">
              <a:spcAft>
                <a:spcPct val="0"/>
              </a:spcAft>
            </a:pPr>
            <a:r>
              <a:rPr lang="en-GB" sz="1200" b="0" dirty="0">
                <a:solidFill>
                  <a:srgbClr val="027C36"/>
                </a:solidFill>
                <a:latin typeface="+mj-lt"/>
                <a:ea typeface="MS PGothic" pitchFamily="34" charset="-128"/>
              </a:rPr>
              <a:t>EFFICIENCY</a:t>
            </a:r>
          </a:p>
        </p:txBody>
      </p:sp>
      <p:sp>
        <p:nvSpPr>
          <p:cNvPr id="7" name="Text Placeholder 3"/>
          <p:cNvSpPr txBox="1">
            <a:spLocks/>
          </p:cNvSpPr>
          <p:nvPr/>
        </p:nvSpPr>
        <p:spPr>
          <a:xfrm>
            <a:off x="3861490" y="4116272"/>
            <a:ext cx="867097" cy="353879"/>
          </a:xfrm>
          <a:prstGeom prst="rect">
            <a:avLst/>
          </a:prstGeom>
          <a:solidFill>
            <a:schemeClr val="bg1"/>
          </a:solidFill>
          <a:ln w="12700">
            <a:noFill/>
          </a:ln>
        </p:spPr>
        <p:txBody>
          <a:bodyPr lIns="35998" tIns="45717" rIns="35998" bIns="45717" anchor="ctr" anchorCtr="0">
            <a:noAutofit/>
          </a:bodyPr>
          <a:lstStyle>
            <a:defPPr>
              <a:defRPr lang="en-US"/>
            </a:defPPr>
            <a:lvl1pPr indent="0" algn="ctr">
              <a:lnSpc>
                <a:spcPct val="90000"/>
              </a:lnSpc>
              <a:spcBef>
                <a:spcPts val="0"/>
              </a:spcBef>
              <a:buFontTx/>
              <a:buNone/>
              <a:defRPr sz="1050" b="1">
                <a:solidFill>
                  <a:srgbClr val="8D7E80"/>
                </a:solidFill>
                <a:latin typeface="Arial Narrow" panose="020B0606020202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457200" fontAlgn="base">
              <a:spcAft>
                <a:spcPct val="0"/>
              </a:spcAft>
            </a:pPr>
            <a:r>
              <a:rPr lang="en-GB" sz="1200" b="0" dirty="0">
                <a:solidFill>
                  <a:srgbClr val="027C36"/>
                </a:solidFill>
                <a:latin typeface="+mj-lt"/>
                <a:ea typeface="MS PGothic" pitchFamily="34" charset="-128"/>
              </a:rPr>
              <a:t>SPEED</a:t>
            </a:r>
          </a:p>
        </p:txBody>
      </p:sp>
      <p:sp>
        <p:nvSpPr>
          <p:cNvPr id="8" name="Text Placeholder 3"/>
          <p:cNvSpPr txBox="1">
            <a:spLocks/>
          </p:cNvSpPr>
          <p:nvPr/>
        </p:nvSpPr>
        <p:spPr>
          <a:xfrm>
            <a:off x="2282714" y="4130144"/>
            <a:ext cx="1028187" cy="348388"/>
          </a:xfrm>
          <a:prstGeom prst="rect">
            <a:avLst/>
          </a:prstGeom>
          <a:solidFill>
            <a:schemeClr val="bg1"/>
          </a:solidFill>
          <a:ln w="12700">
            <a:noFill/>
          </a:ln>
        </p:spPr>
        <p:txBody>
          <a:bodyPr lIns="35998" tIns="45717" rIns="35998" bIns="45717" anchor="ctr" anchorCtr="0">
            <a:noAutofit/>
          </a:bodyPr>
          <a:lstStyle>
            <a:defPPr>
              <a:defRPr lang="en-US"/>
            </a:defPPr>
            <a:lvl1pPr indent="0" algn="ctr">
              <a:lnSpc>
                <a:spcPct val="90000"/>
              </a:lnSpc>
              <a:spcBef>
                <a:spcPts val="0"/>
              </a:spcBef>
              <a:buFontTx/>
              <a:buNone/>
              <a:defRPr sz="1050" b="1">
                <a:solidFill>
                  <a:srgbClr val="8D7E80"/>
                </a:solidFill>
                <a:latin typeface="Arial Narrow" panose="020B0606020202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457200" fontAlgn="base">
              <a:spcAft>
                <a:spcPct val="0"/>
              </a:spcAft>
            </a:pPr>
            <a:r>
              <a:rPr lang="en-GB" sz="1200" b="0" dirty="0">
                <a:solidFill>
                  <a:srgbClr val="027C36"/>
                </a:solidFill>
                <a:latin typeface="+mj-lt"/>
                <a:ea typeface="MS PGothic" pitchFamily="34" charset="-128"/>
              </a:rPr>
              <a:t>PRECISION</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668" y="4455892"/>
            <a:ext cx="1085774" cy="91070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5854" y="4423029"/>
            <a:ext cx="1194353" cy="94783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152" y="4427020"/>
            <a:ext cx="1085775" cy="943839"/>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r="6963"/>
          <a:stretch/>
        </p:blipFill>
        <p:spPr bwMode="auto">
          <a:xfrm>
            <a:off x="6826273" y="4423029"/>
            <a:ext cx="1085777" cy="94356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r="10463" b="15396"/>
          <a:stretch/>
        </p:blipFill>
        <p:spPr bwMode="auto">
          <a:xfrm>
            <a:off x="5267970" y="4423029"/>
            <a:ext cx="1219119" cy="947829"/>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 Placeholder 3"/>
          <p:cNvSpPr txBox="1">
            <a:spLocks/>
          </p:cNvSpPr>
          <p:nvPr/>
        </p:nvSpPr>
        <p:spPr>
          <a:xfrm>
            <a:off x="990747" y="4130144"/>
            <a:ext cx="914337" cy="369838"/>
          </a:xfrm>
          <a:prstGeom prst="rect">
            <a:avLst/>
          </a:prstGeom>
          <a:solidFill>
            <a:schemeClr val="bg1"/>
          </a:solidFill>
          <a:ln w="12700">
            <a:noFill/>
          </a:ln>
        </p:spPr>
        <p:txBody>
          <a:bodyPr lIns="35998" tIns="45717" rIns="35998" bIns="45717" anchor="ctr" anchorCtr="0">
            <a:noAutofit/>
          </a:bodyPr>
          <a:lstStyle>
            <a:lvl1pPr marL="0" indent="0" algn="l" defTabSz="914400" rtl="0" eaLnBrk="1" latinLnBrk="0" hangingPunct="1">
              <a:lnSpc>
                <a:spcPct val="90000"/>
              </a:lnSpc>
              <a:spcBef>
                <a:spcPts val="1000"/>
              </a:spcBef>
              <a:buFontTx/>
              <a:buNone/>
              <a:defRPr sz="1800" kern="1200">
                <a:solidFill>
                  <a:srgbClr val="027B34"/>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spcBef>
                <a:spcPts val="0"/>
              </a:spcBef>
              <a:spcAft>
                <a:spcPct val="0"/>
              </a:spcAft>
            </a:pPr>
            <a:r>
              <a:rPr lang="en-GB" sz="1200" dirty="0">
                <a:solidFill>
                  <a:srgbClr val="027C36"/>
                </a:solidFill>
                <a:latin typeface="+mj-lt"/>
              </a:rPr>
              <a:t>STABILITY</a:t>
            </a:r>
          </a:p>
        </p:txBody>
      </p:sp>
      <p:sp>
        <p:nvSpPr>
          <p:cNvPr id="15" name="Text Placeholder 3"/>
          <p:cNvSpPr txBox="1">
            <a:spLocks/>
          </p:cNvSpPr>
          <p:nvPr/>
        </p:nvSpPr>
        <p:spPr>
          <a:xfrm>
            <a:off x="8229580" y="4066208"/>
            <a:ext cx="1259734" cy="361859"/>
          </a:xfrm>
          <a:prstGeom prst="rect">
            <a:avLst/>
          </a:prstGeom>
          <a:solidFill>
            <a:schemeClr val="bg1"/>
          </a:solidFill>
          <a:ln w="12700">
            <a:noFill/>
          </a:ln>
        </p:spPr>
        <p:txBody>
          <a:bodyPr lIns="35998" tIns="45717" rIns="35998" bIns="45717" anchor="ctr" anchorCtr="0">
            <a:noAutofit/>
          </a:bodyPr>
          <a:lstStyle>
            <a:lvl1pPr marL="0" indent="0" algn="l" defTabSz="914400" rtl="0" eaLnBrk="1" latinLnBrk="0" hangingPunct="1">
              <a:lnSpc>
                <a:spcPct val="90000"/>
              </a:lnSpc>
              <a:spcBef>
                <a:spcPts val="1000"/>
              </a:spcBef>
              <a:buFontTx/>
              <a:buNone/>
              <a:defRPr sz="1800" kern="1200">
                <a:solidFill>
                  <a:srgbClr val="027B34"/>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spcBef>
                <a:spcPts val="0"/>
              </a:spcBef>
              <a:spcAft>
                <a:spcPct val="0"/>
              </a:spcAft>
            </a:pPr>
            <a:r>
              <a:rPr lang="en-GB" sz="1200" dirty="0">
                <a:solidFill>
                  <a:srgbClr val="027C36"/>
                </a:solidFill>
                <a:latin typeface="+mj-lt"/>
              </a:rPr>
              <a:t>EXTREME ENVIRONMENT</a:t>
            </a:r>
          </a:p>
        </p:txBody>
      </p:sp>
      <p:pic>
        <p:nvPicPr>
          <p:cNvPr id="1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3733" y="4423029"/>
            <a:ext cx="1091429" cy="92692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4997" y="4470151"/>
            <a:ext cx="1085775" cy="879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t="30010" b="30011"/>
          <a:stretch/>
        </p:blipFill>
        <p:spPr>
          <a:xfrm rot="5400000">
            <a:off x="227244" y="2177540"/>
            <a:ext cx="2521281" cy="1085774"/>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t="12113" b="24082"/>
          <a:stretch/>
        </p:blipFill>
        <p:spPr>
          <a:xfrm rot="5400000">
            <a:off x="7595219" y="2234368"/>
            <a:ext cx="2522804" cy="1085774"/>
          </a:xfrm>
          <a:prstGeom prst="rect">
            <a:avLst/>
          </a:prstGeom>
        </p:spPr>
      </p:pic>
      <p:pic>
        <p:nvPicPr>
          <p:cNvPr id="20" name="Picture 19"/>
          <p:cNvPicPr>
            <a:picLocks noChangeAspect="1"/>
          </p:cNvPicPr>
          <p:nvPr/>
        </p:nvPicPr>
        <p:blipFill rotWithShape="1">
          <a:blip r:embed="rId11" cstate="print">
            <a:extLst>
              <a:ext uri="{28A0092B-C50C-407E-A947-70E740481C1C}">
                <a14:useLocalDpi xmlns:a14="http://schemas.microsoft.com/office/drawing/2010/main" val="0"/>
              </a:ext>
            </a:extLst>
          </a:blip>
          <a:srcRect t="18902" b="41118"/>
          <a:stretch/>
        </p:blipFill>
        <p:spPr>
          <a:xfrm rot="16200000">
            <a:off x="9109910" y="2161402"/>
            <a:ext cx="2506241" cy="1194352"/>
          </a:xfrm>
          <a:prstGeom prst="rect">
            <a:avLst/>
          </a:prstGeom>
        </p:spPr>
      </p:pic>
      <p:pic>
        <p:nvPicPr>
          <p:cNvPr id="21" name="Picture 20"/>
          <p:cNvPicPr>
            <a:picLocks noChangeAspect="1"/>
          </p:cNvPicPr>
          <p:nvPr/>
        </p:nvPicPr>
        <p:blipFill rotWithShape="1">
          <a:blip r:embed="rId12" cstate="print">
            <a:extLst>
              <a:ext uri="{28A0092B-C50C-407E-A947-70E740481C1C}">
                <a14:useLocalDpi xmlns:a14="http://schemas.microsoft.com/office/drawing/2010/main" val="0"/>
              </a:ext>
            </a:extLst>
          </a:blip>
          <a:srcRect t="30010" b="30010"/>
          <a:stretch/>
        </p:blipFill>
        <p:spPr>
          <a:xfrm rot="16200000">
            <a:off x="6116042" y="2210471"/>
            <a:ext cx="2506238" cy="1085776"/>
          </a:xfrm>
          <a:prstGeom prst="rect">
            <a:avLst/>
          </a:prstGeom>
        </p:spPr>
      </p:pic>
      <p:pic>
        <p:nvPicPr>
          <p:cNvPr id="22" name="Picture 21"/>
          <p:cNvPicPr>
            <a:picLocks noChangeAspect="1"/>
          </p:cNvPicPr>
          <p:nvPr/>
        </p:nvPicPr>
        <p:blipFill rotWithShape="1">
          <a:blip r:embed="rId13" cstate="print">
            <a:extLst>
              <a:ext uri="{28A0092B-C50C-407E-A947-70E740481C1C}">
                <a14:useLocalDpi xmlns:a14="http://schemas.microsoft.com/office/drawing/2010/main" val="0"/>
              </a:ext>
            </a:extLst>
          </a:blip>
          <a:srcRect t="25978" b="20855"/>
          <a:stretch/>
        </p:blipFill>
        <p:spPr>
          <a:xfrm rot="16200000">
            <a:off x="4609464" y="2183545"/>
            <a:ext cx="2536134" cy="1219117"/>
          </a:xfrm>
          <a:prstGeom prst="rect">
            <a:avLst/>
          </a:prstGeom>
        </p:spPr>
      </p:pic>
      <p:pic>
        <p:nvPicPr>
          <p:cNvPr id="23" name="Picture 22"/>
          <p:cNvPicPr>
            <a:picLocks noChangeAspect="1"/>
          </p:cNvPicPr>
          <p:nvPr/>
        </p:nvPicPr>
        <p:blipFill rotWithShape="1">
          <a:blip r:embed="rId14" cstate="print">
            <a:extLst>
              <a:ext uri="{28A0092B-C50C-407E-A947-70E740481C1C}">
                <a14:useLocalDpi xmlns:a14="http://schemas.microsoft.com/office/drawing/2010/main" val="0"/>
              </a:ext>
            </a:extLst>
          </a:blip>
          <a:srcRect t="30010" b="30010"/>
          <a:stretch/>
        </p:blipFill>
        <p:spPr>
          <a:xfrm rot="16200000">
            <a:off x="3036698" y="2205252"/>
            <a:ext cx="2516677" cy="1085775"/>
          </a:xfrm>
          <a:prstGeom prst="rect">
            <a:avLst/>
          </a:prstGeom>
        </p:spPr>
      </p:pic>
      <p:pic>
        <p:nvPicPr>
          <p:cNvPr id="24" name="Picture 23"/>
          <p:cNvPicPr>
            <a:picLocks noChangeAspect="1"/>
          </p:cNvPicPr>
          <p:nvPr/>
        </p:nvPicPr>
        <p:blipFill rotWithShape="1">
          <a:blip r:embed="rId15" cstate="print">
            <a:extLst>
              <a:ext uri="{28A0092B-C50C-407E-A947-70E740481C1C}">
                <a14:useLocalDpi xmlns:a14="http://schemas.microsoft.com/office/drawing/2010/main" val="0"/>
              </a:ext>
            </a:extLst>
          </a:blip>
          <a:srcRect t="24818" b="22015"/>
          <a:stretch/>
        </p:blipFill>
        <p:spPr>
          <a:xfrm rot="16200000">
            <a:off x="1638138" y="2243565"/>
            <a:ext cx="2522833" cy="1085775"/>
          </a:xfrm>
          <a:prstGeom prst="rect">
            <a:avLst/>
          </a:prstGeom>
        </p:spPr>
      </p:pic>
      <p:sp>
        <p:nvSpPr>
          <p:cNvPr id="25" name="Rectangle 24"/>
          <p:cNvSpPr/>
          <p:nvPr/>
        </p:nvSpPr>
        <p:spPr>
          <a:xfrm>
            <a:off x="944998" y="1127603"/>
            <a:ext cx="1085775" cy="367448"/>
          </a:xfrm>
          <a:prstGeom prst="rect">
            <a:avLst/>
          </a:prstGeom>
          <a:solidFill>
            <a:srgbClr val="026E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457200" fontAlgn="base">
              <a:spcBef>
                <a:spcPct val="0"/>
              </a:spcBef>
              <a:spcAft>
                <a:spcPct val="0"/>
              </a:spcAft>
            </a:pPr>
            <a:r>
              <a:rPr lang="en-GB" sz="1400" b="1" dirty="0">
                <a:solidFill>
                  <a:prstClr val="white"/>
                </a:solidFill>
                <a:latin typeface="+mj-lt"/>
              </a:rPr>
              <a:t>HYSOL</a:t>
            </a:r>
          </a:p>
        </p:txBody>
      </p:sp>
      <p:sp>
        <p:nvSpPr>
          <p:cNvPr id="26" name="Rectangle 25"/>
          <p:cNvSpPr/>
          <p:nvPr/>
        </p:nvSpPr>
        <p:spPr>
          <a:xfrm>
            <a:off x="8319387" y="1148405"/>
            <a:ext cx="1085775" cy="367448"/>
          </a:xfrm>
          <a:prstGeom prst="rect">
            <a:avLst/>
          </a:prstGeom>
          <a:solidFill>
            <a:srgbClr val="026E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457200" fontAlgn="base">
              <a:spcBef>
                <a:spcPct val="0"/>
              </a:spcBef>
              <a:spcAft>
                <a:spcPct val="0"/>
              </a:spcAft>
            </a:pPr>
            <a:r>
              <a:rPr lang="en-GB" sz="1400" b="1" dirty="0">
                <a:solidFill>
                  <a:prstClr val="white"/>
                </a:solidFill>
              </a:rPr>
              <a:t>BRAYCO</a:t>
            </a:r>
          </a:p>
        </p:txBody>
      </p:sp>
      <p:sp>
        <p:nvSpPr>
          <p:cNvPr id="27" name="Rectangle 26"/>
          <p:cNvSpPr/>
          <p:nvPr/>
        </p:nvSpPr>
        <p:spPr>
          <a:xfrm>
            <a:off x="9765855" y="1136188"/>
            <a:ext cx="1194352" cy="381032"/>
          </a:xfrm>
          <a:prstGeom prst="rect">
            <a:avLst/>
          </a:prstGeom>
          <a:solidFill>
            <a:srgbClr val="026E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457200" fontAlgn="base">
              <a:spcBef>
                <a:spcPct val="0"/>
              </a:spcBef>
              <a:spcAft>
                <a:spcPct val="0"/>
              </a:spcAft>
            </a:pPr>
            <a:r>
              <a:rPr lang="en-GB" sz="1400" b="1" dirty="0">
                <a:solidFill>
                  <a:prstClr val="white"/>
                </a:solidFill>
                <a:latin typeface="+mj-lt"/>
              </a:rPr>
              <a:t>MOLUB-ALLOY</a:t>
            </a:r>
          </a:p>
        </p:txBody>
      </p:sp>
      <p:sp>
        <p:nvSpPr>
          <p:cNvPr id="28" name="Rectangle 27"/>
          <p:cNvSpPr/>
          <p:nvPr/>
        </p:nvSpPr>
        <p:spPr>
          <a:xfrm>
            <a:off x="6826273" y="1142980"/>
            <a:ext cx="1085775" cy="367448"/>
          </a:xfrm>
          <a:prstGeom prst="rect">
            <a:avLst/>
          </a:prstGeom>
          <a:solidFill>
            <a:srgbClr val="026E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457200" fontAlgn="base">
              <a:spcBef>
                <a:spcPct val="0"/>
              </a:spcBef>
              <a:spcAft>
                <a:spcPct val="0"/>
              </a:spcAft>
            </a:pPr>
            <a:r>
              <a:rPr lang="en-GB" sz="1400" b="1" dirty="0">
                <a:solidFill>
                  <a:prstClr val="white"/>
                </a:solidFill>
                <a:latin typeface="+mj-lt"/>
              </a:rPr>
              <a:t>TRIBOL</a:t>
            </a:r>
          </a:p>
        </p:txBody>
      </p:sp>
      <p:sp>
        <p:nvSpPr>
          <p:cNvPr id="29" name="Rectangle 28"/>
          <p:cNvSpPr/>
          <p:nvPr/>
        </p:nvSpPr>
        <p:spPr>
          <a:xfrm>
            <a:off x="5267971" y="1148405"/>
            <a:ext cx="1219118" cy="367448"/>
          </a:xfrm>
          <a:prstGeom prst="rect">
            <a:avLst/>
          </a:prstGeom>
          <a:solidFill>
            <a:srgbClr val="026E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457200" fontAlgn="base">
              <a:spcBef>
                <a:spcPct val="0"/>
              </a:spcBef>
              <a:spcAft>
                <a:spcPct val="0"/>
              </a:spcAft>
            </a:pPr>
            <a:r>
              <a:rPr lang="en-GB" sz="1400" b="1" dirty="0">
                <a:solidFill>
                  <a:prstClr val="white"/>
                </a:solidFill>
                <a:latin typeface="+mj-lt"/>
              </a:rPr>
              <a:t>OPTIGEAR</a:t>
            </a:r>
          </a:p>
        </p:txBody>
      </p:sp>
      <p:sp>
        <p:nvSpPr>
          <p:cNvPr id="30" name="Rectangle 29"/>
          <p:cNvSpPr/>
          <p:nvPr/>
        </p:nvSpPr>
        <p:spPr>
          <a:xfrm>
            <a:off x="3752152" y="1127572"/>
            <a:ext cx="1085775" cy="367448"/>
          </a:xfrm>
          <a:prstGeom prst="rect">
            <a:avLst/>
          </a:prstGeom>
          <a:solidFill>
            <a:srgbClr val="026E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457200" fontAlgn="base">
              <a:spcBef>
                <a:spcPct val="0"/>
              </a:spcBef>
              <a:spcAft>
                <a:spcPct val="0"/>
              </a:spcAft>
            </a:pPr>
            <a:r>
              <a:rPr lang="en-GB" sz="1400" b="1" dirty="0">
                <a:solidFill>
                  <a:prstClr val="white"/>
                </a:solidFill>
                <a:latin typeface="+mj-lt"/>
              </a:rPr>
              <a:t>SYNTILO</a:t>
            </a:r>
          </a:p>
        </p:txBody>
      </p:sp>
      <p:sp>
        <p:nvSpPr>
          <p:cNvPr id="31" name="Rectangle 30"/>
          <p:cNvSpPr/>
          <p:nvPr/>
        </p:nvSpPr>
        <p:spPr>
          <a:xfrm>
            <a:off x="2356667" y="1142980"/>
            <a:ext cx="1085775" cy="367448"/>
          </a:xfrm>
          <a:prstGeom prst="rect">
            <a:avLst/>
          </a:prstGeom>
          <a:solidFill>
            <a:srgbClr val="026E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457200" fontAlgn="base">
              <a:spcBef>
                <a:spcPct val="0"/>
              </a:spcBef>
              <a:spcAft>
                <a:spcPct val="0"/>
              </a:spcAft>
            </a:pPr>
            <a:r>
              <a:rPr lang="en-GB" sz="1400" b="1" dirty="0">
                <a:solidFill>
                  <a:prstClr val="white"/>
                </a:solidFill>
                <a:latin typeface="+mj-lt"/>
              </a:rPr>
              <a:t>ALUSOL</a:t>
            </a:r>
          </a:p>
        </p:txBody>
      </p:sp>
    </p:spTree>
    <p:extLst>
      <p:ext uri="{BB962C8B-B14F-4D97-AF65-F5344CB8AC3E}">
        <p14:creationId xmlns:p14="http://schemas.microsoft.com/office/powerpoint/2010/main" val="2971598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950026"/>
            <a:ext cx="6121724" cy="545659"/>
          </a:xfrm>
        </p:spPr>
        <p:txBody>
          <a:bodyPr>
            <a:noAutofit/>
          </a:bodyPr>
          <a:lstStyle/>
          <a:p>
            <a:r>
              <a:rPr lang="en-US" sz="2000" dirty="0" smtClean="0">
                <a:solidFill>
                  <a:schemeClr val="tx1"/>
                </a:solidFill>
              </a:rPr>
              <a:t>Long lasting fluids for system stability</a:t>
            </a:r>
            <a:endParaRPr lang="en-US" sz="2000" dirty="0">
              <a:solidFill>
                <a:schemeClr val="tx1"/>
              </a:solidFill>
            </a:endParaRPr>
          </a:p>
        </p:txBody>
      </p:sp>
      <p:sp>
        <p:nvSpPr>
          <p:cNvPr id="4" name="Content Placeholder 3"/>
          <p:cNvSpPr>
            <a:spLocks noGrp="1"/>
          </p:cNvSpPr>
          <p:nvPr>
            <p:ph sz="half" idx="10"/>
          </p:nvPr>
        </p:nvSpPr>
        <p:spPr>
          <a:xfrm>
            <a:off x="609600" y="187419"/>
            <a:ext cx="6121724" cy="551490"/>
          </a:xfrm>
        </p:spPr>
        <p:txBody>
          <a:bodyPr>
            <a:noAutofit/>
          </a:bodyPr>
          <a:lstStyle/>
          <a:p>
            <a:r>
              <a:rPr lang="en-US" sz="3200" b="1" dirty="0" err="1" smtClean="0">
                <a:solidFill>
                  <a:srgbClr val="00792F"/>
                </a:solidFill>
              </a:rPr>
              <a:t>Hysol</a:t>
            </a:r>
            <a:r>
              <a:rPr lang="en-US" sz="3200" b="1" baseline="30000" dirty="0" smtClean="0">
                <a:solidFill>
                  <a:srgbClr val="00792F"/>
                </a:solidFill>
              </a:rPr>
              <a:t>®</a:t>
            </a:r>
            <a:endParaRPr lang="en-US" sz="3200" b="1" baseline="30000" dirty="0">
              <a:solidFill>
                <a:srgbClr val="00792F"/>
              </a:solidFill>
            </a:endParaRPr>
          </a:p>
        </p:txBody>
      </p:sp>
      <p:sp>
        <p:nvSpPr>
          <p:cNvPr id="6" name="TextBox 5"/>
          <p:cNvSpPr txBox="1"/>
          <p:nvPr/>
        </p:nvSpPr>
        <p:spPr>
          <a:xfrm>
            <a:off x="628904" y="1638072"/>
            <a:ext cx="5563583" cy="1354217"/>
          </a:xfrm>
          <a:prstGeom prst="rect">
            <a:avLst/>
          </a:prstGeom>
          <a:noFill/>
        </p:spPr>
        <p:txBody>
          <a:bodyPr wrap="square" rtlCol="0">
            <a:spAutoFit/>
          </a:bodyPr>
          <a:lstStyle/>
          <a:p>
            <a:r>
              <a:rPr lang="en-US" b="1" dirty="0"/>
              <a:t>PROBLEM SET UP</a:t>
            </a:r>
          </a:p>
          <a:p>
            <a:r>
              <a:rPr lang="en-US" sz="1600" dirty="0"/>
              <a:t>In ferrous alloy metalworking operations leaching </a:t>
            </a:r>
            <a:r>
              <a:rPr lang="en-US" sz="1600" dirty="0" smtClean="0"/>
              <a:t>of alloy </a:t>
            </a:r>
            <a:r>
              <a:rPr lang="en-US" sz="1600" dirty="0"/>
              <a:t>components can lead to instability in the </a:t>
            </a:r>
            <a:r>
              <a:rPr lang="en-US" sz="1600" dirty="0" smtClean="0"/>
              <a:t>fluid emulsion. Systems can </a:t>
            </a:r>
            <a:r>
              <a:rPr lang="en-US" sz="1600" dirty="0"/>
              <a:t>fail due to growth of </a:t>
            </a:r>
            <a:r>
              <a:rPr lang="en-US" sz="1600" dirty="0" smtClean="0"/>
              <a:t>bacteria in these contaminated fluids </a:t>
            </a:r>
            <a:r>
              <a:rPr lang="en-US" sz="1600" dirty="0"/>
              <a:t>and require interventions.</a:t>
            </a:r>
          </a:p>
        </p:txBody>
      </p:sp>
      <p:sp>
        <p:nvSpPr>
          <p:cNvPr id="7" name="TextBox 6"/>
          <p:cNvSpPr txBox="1"/>
          <p:nvPr/>
        </p:nvSpPr>
        <p:spPr>
          <a:xfrm>
            <a:off x="609600" y="3030708"/>
            <a:ext cx="4809330" cy="1107996"/>
          </a:xfrm>
          <a:prstGeom prst="rect">
            <a:avLst/>
          </a:prstGeom>
          <a:noFill/>
        </p:spPr>
        <p:txBody>
          <a:bodyPr wrap="none" rtlCol="0">
            <a:spAutoFit/>
          </a:bodyPr>
          <a:lstStyle/>
          <a:p>
            <a:r>
              <a:rPr lang="en-US" b="1" dirty="0"/>
              <a:t>REASON TO BELIEVE</a:t>
            </a:r>
          </a:p>
          <a:p>
            <a:r>
              <a:rPr lang="en-US" sz="1600" dirty="0"/>
              <a:t>Specially formulated lubricant with resilient additive</a:t>
            </a:r>
          </a:p>
          <a:p>
            <a:r>
              <a:rPr lang="en-US" sz="1600" dirty="0"/>
              <a:t>technology to maintain system performance and</a:t>
            </a:r>
          </a:p>
          <a:p>
            <a:r>
              <a:rPr lang="en-US" sz="1600" dirty="0" smtClean="0"/>
              <a:t>fluid </a:t>
            </a:r>
            <a:r>
              <a:rPr lang="en-US" sz="1600" dirty="0"/>
              <a:t>life.</a:t>
            </a:r>
          </a:p>
        </p:txBody>
      </p:sp>
      <p:sp>
        <p:nvSpPr>
          <p:cNvPr id="8" name="TextBox 7"/>
          <p:cNvSpPr txBox="1"/>
          <p:nvPr/>
        </p:nvSpPr>
        <p:spPr>
          <a:xfrm>
            <a:off x="628904" y="4359963"/>
            <a:ext cx="3813865" cy="615553"/>
          </a:xfrm>
          <a:prstGeom prst="rect">
            <a:avLst/>
          </a:prstGeom>
          <a:noFill/>
        </p:spPr>
        <p:txBody>
          <a:bodyPr wrap="none" rtlCol="0">
            <a:spAutoFit/>
          </a:bodyPr>
          <a:lstStyle/>
          <a:p>
            <a:r>
              <a:rPr lang="en-US" b="1" dirty="0"/>
              <a:t>UNIQUE SELLING PROPOSITION</a:t>
            </a:r>
          </a:p>
          <a:p>
            <a:r>
              <a:rPr lang="en-US" sz="1600" dirty="0"/>
              <a:t>Long lasting </a:t>
            </a:r>
            <a:r>
              <a:rPr lang="en-US" sz="1600" dirty="0" smtClean="0"/>
              <a:t>fluids </a:t>
            </a:r>
            <a:r>
              <a:rPr lang="en-US" sz="1600" dirty="0"/>
              <a:t>for system stability.</a:t>
            </a:r>
          </a:p>
        </p:txBody>
      </p:sp>
      <p:sp>
        <p:nvSpPr>
          <p:cNvPr id="9" name="TextBox 8"/>
          <p:cNvSpPr txBox="1"/>
          <p:nvPr/>
        </p:nvSpPr>
        <p:spPr>
          <a:xfrm>
            <a:off x="289921" y="1802621"/>
            <a:ext cx="385042" cy="523220"/>
          </a:xfrm>
          <a:prstGeom prst="rect">
            <a:avLst/>
          </a:prstGeom>
          <a:noFill/>
        </p:spPr>
        <p:txBody>
          <a:bodyPr wrap="none" rtlCol="0">
            <a:spAutoFit/>
          </a:bodyPr>
          <a:lstStyle/>
          <a:p>
            <a:r>
              <a:rPr lang="en-US" sz="2800" b="1" dirty="0">
                <a:solidFill>
                  <a:srgbClr val="00792F"/>
                </a:solidFill>
              </a:rPr>
              <a:t>1</a:t>
            </a:r>
          </a:p>
        </p:txBody>
      </p:sp>
      <p:sp>
        <p:nvSpPr>
          <p:cNvPr id="10" name="TextBox 9"/>
          <p:cNvSpPr txBox="1"/>
          <p:nvPr/>
        </p:nvSpPr>
        <p:spPr>
          <a:xfrm>
            <a:off x="289921" y="2990161"/>
            <a:ext cx="385042" cy="523220"/>
          </a:xfrm>
          <a:prstGeom prst="rect">
            <a:avLst/>
          </a:prstGeom>
          <a:noFill/>
        </p:spPr>
        <p:txBody>
          <a:bodyPr wrap="none" rtlCol="0">
            <a:spAutoFit/>
          </a:bodyPr>
          <a:lstStyle/>
          <a:p>
            <a:r>
              <a:rPr lang="en-US" sz="2800" b="1" dirty="0" smtClean="0">
                <a:solidFill>
                  <a:srgbClr val="00792F"/>
                </a:solidFill>
              </a:rPr>
              <a:t>2</a:t>
            </a:r>
            <a:endParaRPr lang="en-US" sz="2800" b="1" dirty="0">
              <a:solidFill>
                <a:srgbClr val="00792F"/>
              </a:solidFill>
            </a:endParaRPr>
          </a:p>
        </p:txBody>
      </p:sp>
      <p:sp>
        <p:nvSpPr>
          <p:cNvPr id="11" name="TextBox 10"/>
          <p:cNvSpPr txBox="1"/>
          <p:nvPr/>
        </p:nvSpPr>
        <p:spPr>
          <a:xfrm>
            <a:off x="289921" y="4359963"/>
            <a:ext cx="385042" cy="523220"/>
          </a:xfrm>
          <a:prstGeom prst="rect">
            <a:avLst/>
          </a:prstGeom>
          <a:noFill/>
        </p:spPr>
        <p:txBody>
          <a:bodyPr wrap="none" rtlCol="0">
            <a:spAutoFit/>
          </a:bodyPr>
          <a:lstStyle/>
          <a:p>
            <a:r>
              <a:rPr lang="en-US" sz="2800" b="1" dirty="0" smtClean="0">
                <a:solidFill>
                  <a:srgbClr val="00792F"/>
                </a:solidFill>
              </a:rPr>
              <a:t>3</a:t>
            </a:r>
            <a:endParaRPr lang="en-US" sz="2800" b="1" dirty="0">
              <a:solidFill>
                <a:srgbClr val="00792F"/>
              </a:solidFill>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267" y="1104405"/>
            <a:ext cx="4645428" cy="3846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070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46553" y="926276"/>
            <a:ext cx="6121724" cy="463138"/>
          </a:xfrm>
        </p:spPr>
        <p:txBody>
          <a:bodyPr>
            <a:noAutofit/>
          </a:bodyPr>
          <a:lstStyle/>
          <a:p>
            <a:r>
              <a:rPr lang="en-US" sz="2000" dirty="0" smtClean="0">
                <a:solidFill>
                  <a:schemeClr val="tx1"/>
                </a:solidFill>
              </a:rPr>
              <a:t>Precision performance in aluminum machining</a:t>
            </a:r>
            <a:endParaRPr lang="en-US" sz="2000" dirty="0">
              <a:solidFill>
                <a:schemeClr val="tx1"/>
              </a:solidFill>
            </a:endParaRPr>
          </a:p>
        </p:txBody>
      </p:sp>
      <p:sp>
        <p:nvSpPr>
          <p:cNvPr id="4" name="Content Placeholder 3"/>
          <p:cNvSpPr>
            <a:spLocks noGrp="1"/>
          </p:cNvSpPr>
          <p:nvPr>
            <p:ph sz="half" idx="10"/>
          </p:nvPr>
        </p:nvSpPr>
        <p:spPr>
          <a:xfrm>
            <a:off x="609600" y="187419"/>
            <a:ext cx="6121724" cy="551490"/>
          </a:xfrm>
        </p:spPr>
        <p:txBody>
          <a:bodyPr>
            <a:noAutofit/>
          </a:bodyPr>
          <a:lstStyle/>
          <a:p>
            <a:r>
              <a:rPr lang="en-US" sz="3200" b="1" dirty="0" err="1" smtClean="0">
                <a:solidFill>
                  <a:srgbClr val="00792F"/>
                </a:solidFill>
              </a:rPr>
              <a:t>Alusol</a:t>
            </a:r>
            <a:r>
              <a:rPr lang="en-US" sz="3200" b="1" baseline="30000" dirty="0" smtClean="0">
                <a:solidFill>
                  <a:srgbClr val="00792F"/>
                </a:solidFill>
              </a:rPr>
              <a:t>®</a:t>
            </a:r>
            <a:endParaRPr lang="en-US" sz="3200" b="1" baseline="30000" dirty="0">
              <a:solidFill>
                <a:srgbClr val="00792F"/>
              </a:solidFill>
            </a:endParaRPr>
          </a:p>
        </p:txBody>
      </p:sp>
      <p:sp>
        <p:nvSpPr>
          <p:cNvPr id="6" name="TextBox 5"/>
          <p:cNvSpPr txBox="1"/>
          <p:nvPr/>
        </p:nvSpPr>
        <p:spPr>
          <a:xfrm>
            <a:off x="546553" y="1762395"/>
            <a:ext cx="4879349" cy="1107996"/>
          </a:xfrm>
          <a:prstGeom prst="rect">
            <a:avLst/>
          </a:prstGeom>
          <a:noFill/>
        </p:spPr>
        <p:txBody>
          <a:bodyPr wrap="none" rtlCol="0">
            <a:spAutoFit/>
          </a:bodyPr>
          <a:lstStyle/>
          <a:p>
            <a:r>
              <a:rPr lang="en-US" b="1" dirty="0"/>
              <a:t>PROBLEM SET UP</a:t>
            </a:r>
          </a:p>
          <a:p>
            <a:r>
              <a:rPr lang="en-US" sz="1600" dirty="0"/>
              <a:t>Producing precision components in </a:t>
            </a:r>
            <a:r>
              <a:rPr lang="en-US" sz="1600" dirty="0" smtClean="0"/>
              <a:t>aluminum </a:t>
            </a:r>
            <a:r>
              <a:rPr lang="en-US" sz="1600" dirty="0"/>
              <a:t>is</a:t>
            </a:r>
          </a:p>
          <a:p>
            <a:r>
              <a:rPr lang="en-US" sz="1600" dirty="0" smtClean="0"/>
              <a:t>difficult </a:t>
            </a:r>
            <a:r>
              <a:rPr lang="en-US" sz="1600" dirty="0"/>
              <a:t>because of edge build up on the tool, which</a:t>
            </a:r>
          </a:p>
          <a:p>
            <a:r>
              <a:rPr lang="en-US" sz="1600" dirty="0"/>
              <a:t>can cause quality issues from the very </a:t>
            </a:r>
            <a:r>
              <a:rPr lang="en-US" sz="1600" dirty="0" smtClean="0"/>
              <a:t>first </a:t>
            </a:r>
            <a:r>
              <a:rPr lang="en-US" sz="1600" dirty="0"/>
              <a:t>cut.</a:t>
            </a:r>
          </a:p>
        </p:txBody>
      </p:sp>
      <p:sp>
        <p:nvSpPr>
          <p:cNvPr id="7" name="TextBox 6"/>
          <p:cNvSpPr txBox="1"/>
          <p:nvPr/>
        </p:nvSpPr>
        <p:spPr>
          <a:xfrm>
            <a:off x="528745" y="2877111"/>
            <a:ext cx="5896166" cy="1107996"/>
          </a:xfrm>
          <a:prstGeom prst="rect">
            <a:avLst/>
          </a:prstGeom>
          <a:noFill/>
        </p:spPr>
        <p:txBody>
          <a:bodyPr wrap="none" rtlCol="0">
            <a:spAutoFit/>
          </a:bodyPr>
          <a:lstStyle/>
          <a:p>
            <a:r>
              <a:rPr lang="en-US" b="1" dirty="0"/>
              <a:t>REASON TO BELIEVE</a:t>
            </a:r>
          </a:p>
          <a:p>
            <a:r>
              <a:rPr lang="en-US" sz="1600" dirty="0"/>
              <a:t>Technology formulated to ensure precise delivery</a:t>
            </a:r>
          </a:p>
          <a:p>
            <a:r>
              <a:rPr lang="en-US" sz="1600" dirty="0"/>
              <a:t>of Castrol lubricity additives to the cut </a:t>
            </a:r>
            <a:r>
              <a:rPr lang="en-US" sz="1600" dirty="0" smtClean="0"/>
              <a:t>which virtually eliminates</a:t>
            </a:r>
          </a:p>
          <a:p>
            <a:r>
              <a:rPr lang="en-US" sz="1600" dirty="0" smtClean="0"/>
              <a:t>aluminum </a:t>
            </a:r>
            <a:r>
              <a:rPr lang="en-US" sz="1600" dirty="0"/>
              <a:t>build up at the tool, even </a:t>
            </a:r>
            <a:r>
              <a:rPr lang="en-US" sz="1600" dirty="0" smtClean="0"/>
              <a:t>at lower </a:t>
            </a:r>
            <a:r>
              <a:rPr lang="en-US" sz="1600" dirty="0"/>
              <a:t>concentrations.</a:t>
            </a:r>
          </a:p>
        </p:txBody>
      </p:sp>
      <p:sp>
        <p:nvSpPr>
          <p:cNvPr id="8" name="TextBox 7"/>
          <p:cNvSpPr txBox="1"/>
          <p:nvPr/>
        </p:nvSpPr>
        <p:spPr>
          <a:xfrm>
            <a:off x="609600" y="4326915"/>
            <a:ext cx="4480586" cy="615553"/>
          </a:xfrm>
          <a:prstGeom prst="rect">
            <a:avLst/>
          </a:prstGeom>
          <a:noFill/>
        </p:spPr>
        <p:txBody>
          <a:bodyPr wrap="none" rtlCol="0">
            <a:spAutoFit/>
          </a:bodyPr>
          <a:lstStyle/>
          <a:p>
            <a:r>
              <a:rPr lang="en-US" b="1" dirty="0"/>
              <a:t>UNIQUE SELLING PROPOSITION</a:t>
            </a:r>
          </a:p>
          <a:p>
            <a:r>
              <a:rPr lang="en-US" sz="1600" dirty="0"/>
              <a:t>Precision Performance in </a:t>
            </a:r>
            <a:r>
              <a:rPr lang="en-US" sz="1600" dirty="0" smtClean="0"/>
              <a:t>Aluminum </a:t>
            </a:r>
            <a:r>
              <a:rPr lang="en-US" sz="1600" dirty="0"/>
              <a:t>Machining.</a:t>
            </a:r>
          </a:p>
        </p:txBody>
      </p:sp>
      <p:sp>
        <p:nvSpPr>
          <p:cNvPr id="9" name="TextBox 8"/>
          <p:cNvSpPr txBox="1"/>
          <p:nvPr/>
        </p:nvSpPr>
        <p:spPr>
          <a:xfrm>
            <a:off x="161511" y="1793173"/>
            <a:ext cx="385042" cy="523220"/>
          </a:xfrm>
          <a:prstGeom prst="rect">
            <a:avLst/>
          </a:prstGeom>
          <a:noFill/>
        </p:spPr>
        <p:txBody>
          <a:bodyPr wrap="none" rtlCol="0">
            <a:spAutoFit/>
          </a:bodyPr>
          <a:lstStyle/>
          <a:p>
            <a:r>
              <a:rPr lang="en-US" sz="2800" b="1" dirty="0">
                <a:solidFill>
                  <a:srgbClr val="00792F"/>
                </a:solidFill>
              </a:rPr>
              <a:t>1</a:t>
            </a:r>
          </a:p>
        </p:txBody>
      </p:sp>
      <p:sp>
        <p:nvSpPr>
          <p:cNvPr id="10" name="TextBox 9"/>
          <p:cNvSpPr txBox="1"/>
          <p:nvPr/>
        </p:nvSpPr>
        <p:spPr>
          <a:xfrm>
            <a:off x="147905" y="2975865"/>
            <a:ext cx="385042" cy="523220"/>
          </a:xfrm>
          <a:prstGeom prst="rect">
            <a:avLst/>
          </a:prstGeom>
          <a:noFill/>
        </p:spPr>
        <p:txBody>
          <a:bodyPr wrap="none" rtlCol="0">
            <a:spAutoFit/>
          </a:bodyPr>
          <a:lstStyle/>
          <a:p>
            <a:r>
              <a:rPr lang="en-US" sz="2800" b="1" dirty="0" smtClean="0">
                <a:solidFill>
                  <a:srgbClr val="00792F"/>
                </a:solidFill>
              </a:rPr>
              <a:t>2</a:t>
            </a:r>
            <a:endParaRPr lang="en-US" sz="2800" b="1" dirty="0">
              <a:solidFill>
                <a:srgbClr val="00792F"/>
              </a:solidFill>
            </a:endParaRPr>
          </a:p>
        </p:txBody>
      </p:sp>
      <p:sp>
        <p:nvSpPr>
          <p:cNvPr id="11" name="TextBox 10"/>
          <p:cNvSpPr txBox="1"/>
          <p:nvPr/>
        </p:nvSpPr>
        <p:spPr>
          <a:xfrm>
            <a:off x="147905" y="4301446"/>
            <a:ext cx="385042" cy="523220"/>
          </a:xfrm>
          <a:prstGeom prst="rect">
            <a:avLst/>
          </a:prstGeom>
          <a:noFill/>
        </p:spPr>
        <p:txBody>
          <a:bodyPr wrap="none" rtlCol="0">
            <a:spAutoFit/>
          </a:bodyPr>
          <a:lstStyle/>
          <a:p>
            <a:r>
              <a:rPr lang="en-US" sz="2800" b="1" dirty="0" smtClean="0">
                <a:solidFill>
                  <a:srgbClr val="00792F"/>
                </a:solidFill>
              </a:rPr>
              <a:t>3</a:t>
            </a:r>
            <a:endParaRPr lang="en-US" sz="2800" b="1" dirty="0">
              <a:solidFill>
                <a:srgbClr val="00792F"/>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7205" y="926275"/>
            <a:ext cx="4430843" cy="393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759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926275"/>
            <a:ext cx="6121724" cy="723789"/>
          </a:xfrm>
        </p:spPr>
        <p:txBody>
          <a:bodyPr>
            <a:noAutofit/>
          </a:bodyPr>
          <a:lstStyle/>
          <a:p>
            <a:r>
              <a:rPr lang="en-US" sz="2000" dirty="0" smtClean="0">
                <a:solidFill>
                  <a:schemeClr val="tx1"/>
                </a:solidFill>
              </a:rPr>
              <a:t>High speed performance with better finishing and tool life</a:t>
            </a:r>
            <a:endParaRPr lang="en-US" sz="2000" dirty="0">
              <a:solidFill>
                <a:schemeClr val="tx1"/>
              </a:solidFill>
            </a:endParaRPr>
          </a:p>
        </p:txBody>
      </p:sp>
      <p:sp>
        <p:nvSpPr>
          <p:cNvPr id="4" name="Content Placeholder 3"/>
          <p:cNvSpPr>
            <a:spLocks noGrp="1"/>
          </p:cNvSpPr>
          <p:nvPr>
            <p:ph sz="half" idx="10"/>
          </p:nvPr>
        </p:nvSpPr>
        <p:spPr>
          <a:xfrm>
            <a:off x="609600" y="187419"/>
            <a:ext cx="6121724" cy="551490"/>
          </a:xfrm>
        </p:spPr>
        <p:txBody>
          <a:bodyPr>
            <a:noAutofit/>
          </a:bodyPr>
          <a:lstStyle/>
          <a:p>
            <a:r>
              <a:rPr lang="en-US" sz="3200" b="1" dirty="0" err="1" smtClean="0">
                <a:solidFill>
                  <a:srgbClr val="00792F"/>
                </a:solidFill>
              </a:rPr>
              <a:t>Syntilo</a:t>
            </a:r>
            <a:r>
              <a:rPr lang="en-US" sz="3200" b="1" baseline="30000" dirty="0" smtClean="0">
                <a:solidFill>
                  <a:srgbClr val="00792F"/>
                </a:solidFill>
              </a:rPr>
              <a:t>®</a:t>
            </a:r>
            <a:endParaRPr lang="en-US" sz="3200" b="1" baseline="30000" dirty="0">
              <a:solidFill>
                <a:srgbClr val="00792F"/>
              </a:solidFill>
            </a:endParaRPr>
          </a:p>
        </p:txBody>
      </p:sp>
      <p:sp>
        <p:nvSpPr>
          <p:cNvPr id="6" name="TextBox 5"/>
          <p:cNvSpPr txBox="1"/>
          <p:nvPr/>
        </p:nvSpPr>
        <p:spPr>
          <a:xfrm>
            <a:off x="609600" y="1638072"/>
            <a:ext cx="5563583" cy="1107996"/>
          </a:xfrm>
          <a:prstGeom prst="rect">
            <a:avLst/>
          </a:prstGeom>
          <a:noFill/>
        </p:spPr>
        <p:txBody>
          <a:bodyPr wrap="square" rtlCol="0">
            <a:spAutoFit/>
          </a:bodyPr>
          <a:lstStyle/>
          <a:p>
            <a:r>
              <a:rPr lang="en-US" b="1" dirty="0"/>
              <a:t>PROBLEM SET UP</a:t>
            </a:r>
          </a:p>
          <a:p>
            <a:r>
              <a:rPr lang="en-US" sz="1600" dirty="0"/>
              <a:t>High speed operation creates extreme heat at </a:t>
            </a:r>
            <a:r>
              <a:rPr lang="en-US" sz="1600" dirty="0" smtClean="0"/>
              <a:t>the cutting </a:t>
            </a:r>
            <a:r>
              <a:rPr lang="en-US" sz="1600" dirty="0"/>
              <a:t>edge – over 1000°C – which is </a:t>
            </a:r>
            <a:r>
              <a:rPr lang="en-US" sz="1600" dirty="0" smtClean="0"/>
              <a:t>difficult </a:t>
            </a:r>
            <a:r>
              <a:rPr lang="en-US" sz="1600" dirty="0"/>
              <a:t>to </a:t>
            </a:r>
            <a:r>
              <a:rPr lang="en-US" sz="1600" dirty="0" smtClean="0"/>
              <a:t>cool and </a:t>
            </a:r>
            <a:r>
              <a:rPr lang="en-US" sz="1600" dirty="0"/>
              <a:t>lubricate, damaging the component and the tool.</a:t>
            </a:r>
          </a:p>
        </p:txBody>
      </p:sp>
      <p:sp>
        <p:nvSpPr>
          <p:cNvPr id="7" name="TextBox 6"/>
          <p:cNvSpPr txBox="1"/>
          <p:nvPr/>
        </p:nvSpPr>
        <p:spPr>
          <a:xfrm>
            <a:off x="609600" y="3019385"/>
            <a:ext cx="5299766" cy="1107996"/>
          </a:xfrm>
          <a:prstGeom prst="rect">
            <a:avLst/>
          </a:prstGeom>
          <a:noFill/>
        </p:spPr>
        <p:txBody>
          <a:bodyPr wrap="square" rtlCol="0">
            <a:spAutoFit/>
          </a:bodyPr>
          <a:lstStyle/>
          <a:p>
            <a:r>
              <a:rPr lang="en-US" b="1" dirty="0"/>
              <a:t>REASON TO BELIEVE</a:t>
            </a:r>
          </a:p>
          <a:p>
            <a:r>
              <a:rPr lang="en-US" sz="1600" dirty="0"/>
              <a:t>A clean synthetic </a:t>
            </a:r>
            <a:r>
              <a:rPr lang="en-US" sz="1600" dirty="0" smtClean="0"/>
              <a:t>fluid </a:t>
            </a:r>
            <a:r>
              <a:rPr lang="en-US" sz="1600" dirty="0"/>
              <a:t>technology that cools like water to</a:t>
            </a:r>
          </a:p>
          <a:p>
            <a:r>
              <a:rPr lang="en-US" sz="1600" dirty="0"/>
              <a:t>reduce extreme heat while lubricating at the cutting edge.</a:t>
            </a:r>
          </a:p>
        </p:txBody>
      </p:sp>
      <p:sp>
        <p:nvSpPr>
          <p:cNvPr id="8" name="TextBox 7"/>
          <p:cNvSpPr txBox="1"/>
          <p:nvPr/>
        </p:nvSpPr>
        <p:spPr>
          <a:xfrm>
            <a:off x="609600" y="4450546"/>
            <a:ext cx="4700326" cy="861774"/>
          </a:xfrm>
          <a:prstGeom prst="rect">
            <a:avLst/>
          </a:prstGeom>
          <a:noFill/>
        </p:spPr>
        <p:txBody>
          <a:bodyPr wrap="none" rtlCol="0">
            <a:spAutoFit/>
          </a:bodyPr>
          <a:lstStyle/>
          <a:p>
            <a:r>
              <a:rPr lang="en-US" b="1" dirty="0"/>
              <a:t>UNIQUE SELLING PROPOSITION</a:t>
            </a:r>
          </a:p>
          <a:p>
            <a:r>
              <a:rPr lang="en-US" sz="1600" dirty="0"/>
              <a:t>High speed performance with better </a:t>
            </a:r>
            <a:r>
              <a:rPr lang="en-US" sz="1600" dirty="0" smtClean="0"/>
              <a:t>finishing </a:t>
            </a:r>
            <a:r>
              <a:rPr lang="en-US" sz="1600" dirty="0"/>
              <a:t>and</a:t>
            </a:r>
          </a:p>
          <a:p>
            <a:r>
              <a:rPr lang="en-US" sz="1600" dirty="0"/>
              <a:t>tool life.</a:t>
            </a:r>
          </a:p>
        </p:txBody>
      </p:sp>
      <p:sp>
        <p:nvSpPr>
          <p:cNvPr id="9" name="TextBox 8"/>
          <p:cNvSpPr txBox="1"/>
          <p:nvPr/>
        </p:nvSpPr>
        <p:spPr>
          <a:xfrm>
            <a:off x="224558" y="1675155"/>
            <a:ext cx="385042" cy="523220"/>
          </a:xfrm>
          <a:prstGeom prst="rect">
            <a:avLst/>
          </a:prstGeom>
          <a:noFill/>
        </p:spPr>
        <p:txBody>
          <a:bodyPr wrap="none" rtlCol="0">
            <a:spAutoFit/>
          </a:bodyPr>
          <a:lstStyle/>
          <a:p>
            <a:r>
              <a:rPr lang="en-US" sz="2800" b="1" dirty="0">
                <a:solidFill>
                  <a:srgbClr val="00792F"/>
                </a:solidFill>
              </a:rPr>
              <a:t>1</a:t>
            </a:r>
          </a:p>
        </p:txBody>
      </p:sp>
      <p:sp>
        <p:nvSpPr>
          <p:cNvPr id="10" name="TextBox 9"/>
          <p:cNvSpPr txBox="1"/>
          <p:nvPr/>
        </p:nvSpPr>
        <p:spPr>
          <a:xfrm>
            <a:off x="224558" y="3050163"/>
            <a:ext cx="385042" cy="523220"/>
          </a:xfrm>
          <a:prstGeom prst="rect">
            <a:avLst/>
          </a:prstGeom>
          <a:noFill/>
        </p:spPr>
        <p:txBody>
          <a:bodyPr wrap="none" rtlCol="0">
            <a:spAutoFit/>
          </a:bodyPr>
          <a:lstStyle/>
          <a:p>
            <a:r>
              <a:rPr lang="en-US" sz="2800" b="1" dirty="0" smtClean="0">
                <a:solidFill>
                  <a:srgbClr val="00792F"/>
                </a:solidFill>
              </a:rPr>
              <a:t>2</a:t>
            </a:r>
            <a:endParaRPr lang="en-US" sz="2800" b="1" dirty="0">
              <a:solidFill>
                <a:srgbClr val="00792F"/>
              </a:solidFill>
            </a:endParaRPr>
          </a:p>
        </p:txBody>
      </p:sp>
      <p:sp>
        <p:nvSpPr>
          <p:cNvPr id="11" name="TextBox 10"/>
          <p:cNvSpPr txBox="1"/>
          <p:nvPr/>
        </p:nvSpPr>
        <p:spPr>
          <a:xfrm>
            <a:off x="224558" y="4447845"/>
            <a:ext cx="385042" cy="523220"/>
          </a:xfrm>
          <a:prstGeom prst="rect">
            <a:avLst/>
          </a:prstGeom>
          <a:noFill/>
        </p:spPr>
        <p:txBody>
          <a:bodyPr wrap="none" rtlCol="0">
            <a:spAutoFit/>
          </a:bodyPr>
          <a:lstStyle/>
          <a:p>
            <a:r>
              <a:rPr lang="en-US" sz="2800" b="1" dirty="0" smtClean="0">
                <a:solidFill>
                  <a:srgbClr val="00792F"/>
                </a:solidFill>
              </a:rPr>
              <a:t>3</a:t>
            </a:r>
            <a:endParaRPr lang="en-US" sz="2800" b="1" dirty="0">
              <a:solidFill>
                <a:srgbClr val="00792F"/>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095" y="1128156"/>
            <a:ext cx="4356347" cy="401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20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926275"/>
            <a:ext cx="6121724" cy="451263"/>
          </a:xfrm>
        </p:spPr>
        <p:txBody>
          <a:bodyPr>
            <a:noAutofit/>
          </a:bodyPr>
          <a:lstStyle/>
          <a:p>
            <a:r>
              <a:rPr lang="en-US" sz="2000" dirty="0" smtClean="0">
                <a:solidFill>
                  <a:schemeClr val="tx1"/>
                </a:solidFill>
              </a:rPr>
              <a:t>Low friction gear oils that optimize efficiency</a:t>
            </a:r>
            <a:endParaRPr lang="en-US" sz="2000" dirty="0">
              <a:solidFill>
                <a:schemeClr val="tx1"/>
              </a:solidFill>
            </a:endParaRPr>
          </a:p>
        </p:txBody>
      </p:sp>
      <p:sp>
        <p:nvSpPr>
          <p:cNvPr id="4" name="Content Placeholder 3"/>
          <p:cNvSpPr>
            <a:spLocks noGrp="1"/>
          </p:cNvSpPr>
          <p:nvPr>
            <p:ph sz="half" idx="10"/>
          </p:nvPr>
        </p:nvSpPr>
        <p:spPr>
          <a:xfrm>
            <a:off x="609600" y="187419"/>
            <a:ext cx="6121724" cy="551490"/>
          </a:xfrm>
        </p:spPr>
        <p:txBody>
          <a:bodyPr>
            <a:noAutofit/>
          </a:bodyPr>
          <a:lstStyle/>
          <a:p>
            <a:r>
              <a:rPr lang="en-US" sz="3200" b="1" dirty="0" err="1" smtClean="0">
                <a:solidFill>
                  <a:srgbClr val="00792F"/>
                </a:solidFill>
              </a:rPr>
              <a:t>Optigear</a:t>
            </a:r>
            <a:r>
              <a:rPr lang="en-US" sz="3200" b="1" baseline="30000" dirty="0" smtClean="0">
                <a:solidFill>
                  <a:srgbClr val="00792F"/>
                </a:solidFill>
              </a:rPr>
              <a:t>®</a:t>
            </a:r>
            <a:endParaRPr lang="en-US" sz="3200" b="1" baseline="30000" dirty="0">
              <a:solidFill>
                <a:srgbClr val="00792F"/>
              </a:solidFill>
            </a:endParaRPr>
          </a:p>
        </p:txBody>
      </p:sp>
      <p:sp>
        <p:nvSpPr>
          <p:cNvPr id="6" name="TextBox 5"/>
          <p:cNvSpPr txBox="1"/>
          <p:nvPr/>
        </p:nvSpPr>
        <p:spPr>
          <a:xfrm>
            <a:off x="609600" y="1620626"/>
            <a:ext cx="5563583" cy="1107996"/>
          </a:xfrm>
          <a:prstGeom prst="rect">
            <a:avLst/>
          </a:prstGeom>
          <a:noFill/>
        </p:spPr>
        <p:txBody>
          <a:bodyPr wrap="square" rtlCol="0">
            <a:spAutoFit/>
          </a:bodyPr>
          <a:lstStyle/>
          <a:p>
            <a:r>
              <a:rPr lang="en-US" b="1" dirty="0"/>
              <a:t>PROBLEM SET UP</a:t>
            </a:r>
          </a:p>
          <a:p>
            <a:r>
              <a:rPr lang="en-US" sz="1600" dirty="0"/>
              <a:t>Gearbox friction can generate excessive heat which puts</a:t>
            </a:r>
          </a:p>
          <a:p>
            <a:r>
              <a:rPr lang="en-US" sz="1600" dirty="0"/>
              <a:t>thermal stress on system components and propagates</a:t>
            </a:r>
          </a:p>
          <a:p>
            <a:r>
              <a:rPr lang="en-US" sz="1600" dirty="0"/>
              <a:t>wear and pitting to reduce operational </a:t>
            </a:r>
            <a:r>
              <a:rPr lang="en-US" sz="1600" dirty="0" smtClean="0"/>
              <a:t>efficiency</a:t>
            </a:r>
            <a:r>
              <a:rPr lang="en-US" sz="1600" dirty="0"/>
              <a:t>.</a:t>
            </a:r>
          </a:p>
        </p:txBody>
      </p:sp>
      <p:sp>
        <p:nvSpPr>
          <p:cNvPr id="7" name="TextBox 6"/>
          <p:cNvSpPr txBox="1"/>
          <p:nvPr/>
        </p:nvSpPr>
        <p:spPr>
          <a:xfrm>
            <a:off x="609600" y="2862585"/>
            <a:ext cx="5267981" cy="1600438"/>
          </a:xfrm>
          <a:prstGeom prst="rect">
            <a:avLst/>
          </a:prstGeom>
          <a:noFill/>
        </p:spPr>
        <p:txBody>
          <a:bodyPr wrap="none" rtlCol="0">
            <a:spAutoFit/>
          </a:bodyPr>
          <a:lstStyle/>
          <a:p>
            <a:r>
              <a:rPr lang="en-US" b="1" dirty="0"/>
              <a:t>REASON TO BELIEVE</a:t>
            </a:r>
          </a:p>
          <a:p>
            <a:r>
              <a:rPr lang="en-US" sz="1600" dirty="0"/>
              <a:t>Optigear’s advanced formulation containing MFT Plastic</a:t>
            </a:r>
          </a:p>
          <a:p>
            <a:r>
              <a:rPr lang="en-US" sz="1600" dirty="0"/>
              <a:t>Deformation has proven to lower the (</a:t>
            </a:r>
            <a:r>
              <a:rPr lang="en-US" sz="1600" dirty="0" smtClean="0"/>
              <a:t>coefficient </a:t>
            </a:r>
            <a:r>
              <a:rPr lang="en-US" sz="1600" dirty="0"/>
              <a:t>of)</a:t>
            </a:r>
          </a:p>
          <a:p>
            <a:r>
              <a:rPr lang="en-US" sz="1600" dirty="0"/>
              <a:t>friction by up to 60% compared to standard gear oils,</a:t>
            </a:r>
          </a:p>
          <a:p>
            <a:r>
              <a:rPr lang="en-US" sz="1600" dirty="0"/>
              <a:t>to reduce gearbox operating temperatures and actively</a:t>
            </a:r>
          </a:p>
          <a:p>
            <a:r>
              <a:rPr lang="en-US" sz="1600" dirty="0"/>
              <a:t>resist wear and pitting.</a:t>
            </a:r>
          </a:p>
        </p:txBody>
      </p:sp>
      <p:sp>
        <p:nvSpPr>
          <p:cNvPr id="8" name="TextBox 7"/>
          <p:cNvSpPr txBox="1"/>
          <p:nvPr/>
        </p:nvSpPr>
        <p:spPr>
          <a:xfrm>
            <a:off x="609600" y="4603574"/>
            <a:ext cx="4554452" cy="615553"/>
          </a:xfrm>
          <a:prstGeom prst="rect">
            <a:avLst/>
          </a:prstGeom>
          <a:noFill/>
        </p:spPr>
        <p:txBody>
          <a:bodyPr wrap="none" rtlCol="0">
            <a:spAutoFit/>
          </a:bodyPr>
          <a:lstStyle/>
          <a:p>
            <a:r>
              <a:rPr lang="en-US" b="1" dirty="0"/>
              <a:t>UNIQUE SELLING PROPOSITION</a:t>
            </a:r>
          </a:p>
          <a:p>
            <a:r>
              <a:rPr lang="en-US" sz="1600" dirty="0"/>
              <a:t>Absolute performance in extreme environments.</a:t>
            </a:r>
          </a:p>
        </p:txBody>
      </p:sp>
      <p:sp>
        <p:nvSpPr>
          <p:cNvPr id="9" name="TextBox 8"/>
          <p:cNvSpPr txBox="1"/>
          <p:nvPr/>
        </p:nvSpPr>
        <p:spPr>
          <a:xfrm>
            <a:off x="224558" y="1651404"/>
            <a:ext cx="385042" cy="523220"/>
          </a:xfrm>
          <a:prstGeom prst="rect">
            <a:avLst/>
          </a:prstGeom>
          <a:noFill/>
        </p:spPr>
        <p:txBody>
          <a:bodyPr wrap="none" rtlCol="0">
            <a:spAutoFit/>
          </a:bodyPr>
          <a:lstStyle/>
          <a:p>
            <a:r>
              <a:rPr lang="en-US" sz="2800" b="1" dirty="0">
                <a:solidFill>
                  <a:srgbClr val="00792F"/>
                </a:solidFill>
              </a:rPr>
              <a:t>1</a:t>
            </a:r>
          </a:p>
        </p:txBody>
      </p:sp>
      <p:sp>
        <p:nvSpPr>
          <p:cNvPr id="10" name="TextBox 9"/>
          <p:cNvSpPr txBox="1"/>
          <p:nvPr/>
        </p:nvSpPr>
        <p:spPr>
          <a:xfrm>
            <a:off x="224558" y="2910718"/>
            <a:ext cx="385042" cy="523220"/>
          </a:xfrm>
          <a:prstGeom prst="rect">
            <a:avLst/>
          </a:prstGeom>
          <a:noFill/>
        </p:spPr>
        <p:txBody>
          <a:bodyPr wrap="none" rtlCol="0">
            <a:spAutoFit/>
          </a:bodyPr>
          <a:lstStyle/>
          <a:p>
            <a:r>
              <a:rPr lang="en-US" sz="2800" b="1" dirty="0" smtClean="0">
                <a:solidFill>
                  <a:srgbClr val="00792F"/>
                </a:solidFill>
              </a:rPr>
              <a:t>2</a:t>
            </a:r>
            <a:endParaRPr lang="en-US" sz="2800" b="1" dirty="0">
              <a:solidFill>
                <a:srgbClr val="00792F"/>
              </a:solidFill>
            </a:endParaRPr>
          </a:p>
        </p:txBody>
      </p:sp>
      <p:sp>
        <p:nvSpPr>
          <p:cNvPr id="11" name="TextBox 10"/>
          <p:cNvSpPr txBox="1"/>
          <p:nvPr/>
        </p:nvSpPr>
        <p:spPr>
          <a:xfrm>
            <a:off x="224558" y="4615572"/>
            <a:ext cx="385042" cy="523220"/>
          </a:xfrm>
          <a:prstGeom prst="rect">
            <a:avLst/>
          </a:prstGeom>
          <a:noFill/>
        </p:spPr>
        <p:txBody>
          <a:bodyPr wrap="none" rtlCol="0">
            <a:spAutoFit/>
          </a:bodyPr>
          <a:lstStyle/>
          <a:p>
            <a:r>
              <a:rPr lang="en-US" sz="2800" b="1" dirty="0" smtClean="0">
                <a:solidFill>
                  <a:srgbClr val="00792F"/>
                </a:solidFill>
              </a:rPr>
              <a:t>3</a:t>
            </a:r>
            <a:endParaRPr lang="en-US" sz="2800" b="1" dirty="0">
              <a:solidFill>
                <a:srgbClr val="00792F"/>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324" y="1005152"/>
            <a:ext cx="5192164" cy="413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80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926275"/>
            <a:ext cx="6121724" cy="415637"/>
          </a:xfrm>
        </p:spPr>
        <p:txBody>
          <a:bodyPr>
            <a:noAutofit/>
          </a:bodyPr>
          <a:lstStyle/>
          <a:p>
            <a:r>
              <a:rPr lang="en-US" sz="2000" dirty="0" smtClean="0">
                <a:solidFill>
                  <a:schemeClr val="tx1"/>
                </a:solidFill>
              </a:rPr>
              <a:t>Adaptive protection for equipment reliability</a:t>
            </a:r>
            <a:endParaRPr lang="en-US" sz="2000" dirty="0">
              <a:solidFill>
                <a:schemeClr val="tx1"/>
              </a:solidFill>
            </a:endParaRPr>
          </a:p>
        </p:txBody>
      </p:sp>
      <p:sp>
        <p:nvSpPr>
          <p:cNvPr id="4" name="Content Placeholder 3"/>
          <p:cNvSpPr>
            <a:spLocks noGrp="1"/>
          </p:cNvSpPr>
          <p:nvPr>
            <p:ph sz="half" idx="10"/>
          </p:nvPr>
        </p:nvSpPr>
        <p:spPr>
          <a:xfrm>
            <a:off x="609600" y="187419"/>
            <a:ext cx="6121724" cy="551490"/>
          </a:xfrm>
        </p:spPr>
        <p:txBody>
          <a:bodyPr>
            <a:noAutofit/>
          </a:bodyPr>
          <a:lstStyle/>
          <a:p>
            <a:r>
              <a:rPr lang="en-US" sz="3200" b="1" dirty="0" err="1" smtClean="0">
                <a:solidFill>
                  <a:srgbClr val="00792F"/>
                </a:solidFill>
              </a:rPr>
              <a:t>Tribol</a:t>
            </a:r>
            <a:r>
              <a:rPr lang="en-US" sz="3200" b="1" baseline="30000" dirty="0" smtClean="0">
                <a:solidFill>
                  <a:srgbClr val="00792F"/>
                </a:solidFill>
              </a:rPr>
              <a:t>®</a:t>
            </a:r>
            <a:endParaRPr lang="en-US" sz="3200" b="1" baseline="30000" dirty="0">
              <a:solidFill>
                <a:srgbClr val="00792F"/>
              </a:solidFill>
            </a:endParaRPr>
          </a:p>
        </p:txBody>
      </p:sp>
      <p:sp>
        <p:nvSpPr>
          <p:cNvPr id="6" name="TextBox 5"/>
          <p:cNvSpPr txBox="1"/>
          <p:nvPr/>
        </p:nvSpPr>
        <p:spPr>
          <a:xfrm>
            <a:off x="609600" y="1619286"/>
            <a:ext cx="5563583" cy="1107996"/>
          </a:xfrm>
          <a:prstGeom prst="rect">
            <a:avLst/>
          </a:prstGeom>
          <a:noFill/>
        </p:spPr>
        <p:txBody>
          <a:bodyPr wrap="square" rtlCol="0">
            <a:spAutoFit/>
          </a:bodyPr>
          <a:lstStyle/>
          <a:p>
            <a:r>
              <a:rPr lang="en-US" b="1" dirty="0"/>
              <a:t>PROBLEM SET UP</a:t>
            </a:r>
          </a:p>
          <a:p>
            <a:r>
              <a:rPr lang="en-US" sz="1600" dirty="0"/>
              <a:t>More than 60% of all mechanical failures are lubrication</a:t>
            </a:r>
          </a:p>
          <a:p>
            <a:r>
              <a:rPr lang="en-US" sz="1600" dirty="0"/>
              <a:t>related, the majority of which are caused by wear and</a:t>
            </a:r>
          </a:p>
          <a:p>
            <a:r>
              <a:rPr lang="en-US" sz="1600" dirty="0"/>
              <a:t>surface degradation.</a:t>
            </a:r>
          </a:p>
        </p:txBody>
      </p:sp>
      <p:sp>
        <p:nvSpPr>
          <p:cNvPr id="7" name="TextBox 6"/>
          <p:cNvSpPr txBox="1"/>
          <p:nvPr/>
        </p:nvSpPr>
        <p:spPr>
          <a:xfrm>
            <a:off x="609600" y="2886335"/>
            <a:ext cx="5299766" cy="1354217"/>
          </a:xfrm>
          <a:prstGeom prst="rect">
            <a:avLst/>
          </a:prstGeom>
          <a:noFill/>
        </p:spPr>
        <p:txBody>
          <a:bodyPr wrap="square" rtlCol="0">
            <a:spAutoFit/>
          </a:bodyPr>
          <a:lstStyle/>
          <a:p>
            <a:r>
              <a:rPr lang="en-US" b="1" dirty="0"/>
              <a:t>REASON TO BELIEVE</a:t>
            </a:r>
          </a:p>
          <a:p>
            <a:r>
              <a:rPr lang="en-US" sz="1600" dirty="0"/>
              <a:t>Advanced industrial lubricants containing active</a:t>
            </a:r>
          </a:p>
          <a:p>
            <a:r>
              <a:rPr lang="en-US" sz="1600" dirty="0"/>
              <a:t>molecules that adjust to the operating conditions</a:t>
            </a:r>
          </a:p>
          <a:p>
            <a:r>
              <a:rPr lang="en-US" sz="1600" dirty="0"/>
              <a:t>to protect </a:t>
            </a:r>
            <a:r>
              <a:rPr lang="en-US" sz="1600" dirty="0" smtClean="0"/>
              <a:t>components, reduce </a:t>
            </a:r>
            <a:r>
              <a:rPr lang="en-US" sz="1600" dirty="0"/>
              <a:t>wear </a:t>
            </a:r>
            <a:r>
              <a:rPr lang="en-US" sz="1600" dirty="0" smtClean="0"/>
              <a:t>and unplanned failures</a:t>
            </a:r>
            <a:r>
              <a:rPr lang="en-US" sz="1600" dirty="0"/>
              <a:t>.</a:t>
            </a:r>
          </a:p>
        </p:txBody>
      </p:sp>
      <p:sp>
        <p:nvSpPr>
          <p:cNvPr id="8" name="TextBox 7"/>
          <p:cNvSpPr txBox="1"/>
          <p:nvPr/>
        </p:nvSpPr>
        <p:spPr>
          <a:xfrm>
            <a:off x="609600" y="4527490"/>
            <a:ext cx="4205767" cy="615553"/>
          </a:xfrm>
          <a:prstGeom prst="rect">
            <a:avLst/>
          </a:prstGeom>
          <a:noFill/>
        </p:spPr>
        <p:txBody>
          <a:bodyPr wrap="none" rtlCol="0">
            <a:spAutoFit/>
          </a:bodyPr>
          <a:lstStyle/>
          <a:p>
            <a:r>
              <a:rPr lang="en-US" b="1" dirty="0"/>
              <a:t>UNIQUE SELLING PROPOSITION</a:t>
            </a:r>
          </a:p>
          <a:p>
            <a:r>
              <a:rPr lang="en-US" sz="1600" dirty="0"/>
              <a:t>Adaptive protection for equipment </a:t>
            </a:r>
            <a:r>
              <a:rPr lang="en-US" sz="1600" dirty="0" smtClean="0"/>
              <a:t>reliability.</a:t>
            </a:r>
            <a:endParaRPr lang="en-US" sz="1600" dirty="0"/>
          </a:p>
        </p:txBody>
      </p:sp>
      <p:sp>
        <p:nvSpPr>
          <p:cNvPr id="9" name="TextBox 8"/>
          <p:cNvSpPr txBox="1"/>
          <p:nvPr/>
        </p:nvSpPr>
        <p:spPr>
          <a:xfrm>
            <a:off x="313673" y="1650064"/>
            <a:ext cx="385042" cy="523220"/>
          </a:xfrm>
          <a:prstGeom prst="rect">
            <a:avLst/>
          </a:prstGeom>
          <a:noFill/>
        </p:spPr>
        <p:txBody>
          <a:bodyPr wrap="none" rtlCol="0">
            <a:spAutoFit/>
          </a:bodyPr>
          <a:lstStyle/>
          <a:p>
            <a:r>
              <a:rPr lang="en-US" sz="2800" b="1" dirty="0">
                <a:solidFill>
                  <a:srgbClr val="00792F"/>
                </a:solidFill>
              </a:rPr>
              <a:t>1</a:t>
            </a:r>
          </a:p>
        </p:txBody>
      </p:sp>
      <p:sp>
        <p:nvSpPr>
          <p:cNvPr id="10" name="TextBox 9"/>
          <p:cNvSpPr txBox="1"/>
          <p:nvPr/>
        </p:nvSpPr>
        <p:spPr>
          <a:xfrm>
            <a:off x="313673" y="2907665"/>
            <a:ext cx="385042" cy="523220"/>
          </a:xfrm>
          <a:prstGeom prst="rect">
            <a:avLst/>
          </a:prstGeom>
          <a:noFill/>
        </p:spPr>
        <p:txBody>
          <a:bodyPr wrap="none" rtlCol="0">
            <a:spAutoFit/>
          </a:bodyPr>
          <a:lstStyle/>
          <a:p>
            <a:r>
              <a:rPr lang="en-US" sz="2800" b="1" dirty="0" smtClean="0">
                <a:solidFill>
                  <a:srgbClr val="00792F"/>
                </a:solidFill>
              </a:rPr>
              <a:t>2</a:t>
            </a:r>
            <a:endParaRPr lang="en-US" sz="2800" b="1" dirty="0">
              <a:solidFill>
                <a:srgbClr val="00792F"/>
              </a:solidFill>
            </a:endParaRPr>
          </a:p>
        </p:txBody>
      </p:sp>
      <p:sp>
        <p:nvSpPr>
          <p:cNvPr id="11" name="TextBox 10"/>
          <p:cNvSpPr txBox="1"/>
          <p:nvPr/>
        </p:nvSpPr>
        <p:spPr>
          <a:xfrm>
            <a:off x="291365" y="4527490"/>
            <a:ext cx="385042" cy="523220"/>
          </a:xfrm>
          <a:prstGeom prst="rect">
            <a:avLst/>
          </a:prstGeom>
          <a:noFill/>
        </p:spPr>
        <p:txBody>
          <a:bodyPr wrap="none" rtlCol="0">
            <a:spAutoFit/>
          </a:bodyPr>
          <a:lstStyle/>
          <a:p>
            <a:r>
              <a:rPr lang="en-US" sz="2800" b="1" dirty="0" smtClean="0">
                <a:solidFill>
                  <a:srgbClr val="00792F"/>
                </a:solidFill>
              </a:rPr>
              <a:t>3</a:t>
            </a:r>
            <a:endParaRPr lang="en-US" sz="2800" b="1" dirty="0">
              <a:solidFill>
                <a:srgbClr val="00792F"/>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324" y="976315"/>
            <a:ext cx="5060327" cy="408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9823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History</a:t>
            </a:r>
            <a:endParaRPr lang="en-US" sz="3200" dirty="0"/>
          </a:p>
        </p:txBody>
      </p:sp>
      <p:sp>
        <p:nvSpPr>
          <p:cNvPr id="6" name="Subtitle 5"/>
          <p:cNvSpPr>
            <a:spLocks noGrp="1"/>
          </p:cNvSpPr>
          <p:nvPr>
            <p:ph type="subTitle" idx="1"/>
          </p:nvPr>
        </p:nvSpPr>
        <p:spPr>
          <a:xfrm>
            <a:off x="379106" y="2209801"/>
            <a:ext cx="7340599" cy="2743713"/>
          </a:xfrm>
        </p:spPr>
        <p:txBody>
          <a:bodyPr/>
          <a:lstStyle/>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100+ years’ experience in a range of lubricants and metalworking </a:t>
            </a:r>
            <a:r>
              <a:rPr lang="en-US" dirty="0" smtClean="0">
                <a:solidFill>
                  <a:schemeClr val="tx1"/>
                </a:solidFill>
              </a:rPr>
              <a:t>fluids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20</a:t>
            </a:r>
            <a:r>
              <a:rPr lang="en-US" dirty="0">
                <a:solidFill>
                  <a:schemeClr val="tx1"/>
                </a:solidFill>
              </a:rPr>
              <a:t>+ years’ experience in fluid and lubrication management </a:t>
            </a:r>
            <a:r>
              <a:rPr lang="en-US" dirty="0" smtClean="0">
                <a:solidFill>
                  <a:schemeClr val="tx1"/>
                </a:solidFill>
              </a:rPr>
              <a:t>services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Global </a:t>
            </a:r>
            <a:r>
              <a:rPr lang="en-US" dirty="0">
                <a:solidFill>
                  <a:schemeClr val="tx1"/>
                </a:solidFill>
              </a:rPr>
              <a:t>business with a network of </a:t>
            </a:r>
            <a:r>
              <a:rPr lang="en-US" dirty="0" smtClean="0">
                <a:solidFill>
                  <a:schemeClr val="tx1"/>
                </a:solidFill>
              </a:rPr>
              <a:t>sales, engineering</a:t>
            </a:r>
            <a:r>
              <a:rPr lang="en-US" dirty="0">
                <a:solidFill>
                  <a:schemeClr val="tx1"/>
                </a:solidFill>
              </a:rPr>
              <a:t>, research and manufacturing capabilities in more than 50 </a:t>
            </a:r>
            <a:r>
              <a:rPr lang="en-US" dirty="0" smtClean="0">
                <a:solidFill>
                  <a:schemeClr val="tx1"/>
                </a:solidFill>
              </a:rPr>
              <a:t>countries</a:t>
            </a:r>
            <a:endParaRPr lang="en-US" dirty="0">
              <a:solidFill>
                <a:schemeClr val="tx1"/>
              </a:solidFill>
            </a:endParaRPr>
          </a:p>
          <a:p>
            <a:endParaRPr lang="en-US" dirty="0">
              <a:solidFill>
                <a:schemeClr val="tx1"/>
              </a:solidFill>
            </a:endParaRPr>
          </a:p>
        </p:txBody>
      </p:sp>
      <p:pic>
        <p:nvPicPr>
          <p:cNvPr id="7" name="Picture 5" descr="Industrial PP template-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07717" y="1591294"/>
            <a:ext cx="3846121" cy="368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79105" y="1143001"/>
            <a:ext cx="113792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Our knowledge allows us to select and apply the best product that most positively </a:t>
            </a:r>
            <a:r>
              <a:rPr lang="en-US" sz="2000" dirty="0" smtClean="0">
                <a:latin typeface="Arial" panose="020B0604020202020204" pitchFamily="34" charset="0"/>
                <a:cs typeface="Arial" panose="020B0604020202020204" pitchFamily="34" charset="0"/>
              </a:rPr>
              <a:t>impact </a:t>
            </a:r>
            <a:r>
              <a:rPr lang="en-US" sz="2000" b="1" dirty="0" smtClean="0">
                <a:latin typeface="Arial" panose="020B0604020202020204" pitchFamily="34" charset="0"/>
                <a:cs typeface="Arial" panose="020B0604020202020204" pitchFamily="34" charset="0"/>
              </a:rPr>
              <a:t>productivity</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quality</a:t>
            </a:r>
            <a:r>
              <a:rPr lang="en-US" sz="2000" dirty="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costs</a:t>
            </a:r>
            <a:r>
              <a:rPr lang="en-US" sz="2000" dirty="0">
                <a:latin typeface="Arial" panose="020B0604020202020204" pitchFamily="34" charset="0"/>
                <a:cs typeface="Arial" panose="020B0604020202020204" pitchFamily="34" charset="0"/>
              </a:rPr>
              <a:t> in </a:t>
            </a:r>
            <a:r>
              <a:rPr lang="en-US" sz="2000" dirty="0" smtClean="0">
                <a:latin typeface="Arial" panose="020B0604020202020204" pitchFamily="34" charset="0"/>
                <a:cs typeface="Arial" panose="020B0604020202020204" pitchFamily="34" charset="0"/>
              </a:rPr>
              <a:t>your manufacturing operations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165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926276"/>
            <a:ext cx="6121724" cy="368134"/>
          </a:xfrm>
        </p:spPr>
        <p:txBody>
          <a:bodyPr>
            <a:noAutofit/>
          </a:bodyPr>
          <a:lstStyle/>
          <a:p>
            <a:r>
              <a:rPr lang="en-US" sz="2000" dirty="0" smtClean="0">
                <a:solidFill>
                  <a:schemeClr val="tx1"/>
                </a:solidFill>
              </a:rPr>
              <a:t>Absolute performance in extreme environments</a:t>
            </a:r>
            <a:endParaRPr lang="en-US" sz="2000" dirty="0">
              <a:solidFill>
                <a:schemeClr val="tx1"/>
              </a:solidFill>
            </a:endParaRPr>
          </a:p>
        </p:txBody>
      </p:sp>
      <p:sp>
        <p:nvSpPr>
          <p:cNvPr id="4" name="Content Placeholder 3"/>
          <p:cNvSpPr>
            <a:spLocks noGrp="1"/>
          </p:cNvSpPr>
          <p:nvPr>
            <p:ph sz="half" idx="10"/>
          </p:nvPr>
        </p:nvSpPr>
        <p:spPr>
          <a:xfrm>
            <a:off x="609600" y="187419"/>
            <a:ext cx="6121724" cy="551490"/>
          </a:xfrm>
        </p:spPr>
        <p:txBody>
          <a:bodyPr>
            <a:noAutofit/>
          </a:bodyPr>
          <a:lstStyle/>
          <a:p>
            <a:r>
              <a:rPr lang="en-US" sz="3200" b="1" dirty="0" err="1" smtClean="0">
                <a:solidFill>
                  <a:srgbClr val="00792F"/>
                </a:solidFill>
              </a:rPr>
              <a:t>Brayco</a:t>
            </a:r>
            <a:r>
              <a:rPr lang="en-US" sz="3200" b="1" baseline="30000" dirty="0" smtClean="0">
                <a:solidFill>
                  <a:srgbClr val="00792F"/>
                </a:solidFill>
              </a:rPr>
              <a:t>®</a:t>
            </a:r>
            <a:endParaRPr lang="en-US" sz="3200" b="1" baseline="30000" dirty="0">
              <a:solidFill>
                <a:srgbClr val="00792F"/>
              </a:solidFill>
            </a:endParaRPr>
          </a:p>
        </p:txBody>
      </p:sp>
      <p:sp>
        <p:nvSpPr>
          <p:cNvPr id="6" name="TextBox 5"/>
          <p:cNvSpPr txBox="1"/>
          <p:nvPr/>
        </p:nvSpPr>
        <p:spPr>
          <a:xfrm>
            <a:off x="609600" y="1635221"/>
            <a:ext cx="5563583" cy="1354217"/>
          </a:xfrm>
          <a:prstGeom prst="rect">
            <a:avLst/>
          </a:prstGeom>
          <a:noFill/>
        </p:spPr>
        <p:txBody>
          <a:bodyPr wrap="square" rtlCol="0">
            <a:spAutoFit/>
          </a:bodyPr>
          <a:lstStyle/>
          <a:p>
            <a:r>
              <a:rPr lang="en-US" b="1" dirty="0"/>
              <a:t>PROBLEM SET UP</a:t>
            </a:r>
          </a:p>
          <a:p>
            <a:r>
              <a:rPr lang="en-US" sz="1600" dirty="0"/>
              <a:t>Where the boundaries of possibilities are being pushed,</a:t>
            </a:r>
          </a:p>
          <a:p>
            <a:r>
              <a:rPr lang="en-US" sz="1600" dirty="0"/>
              <a:t>failure is not an option because the equipment being</a:t>
            </a:r>
          </a:p>
          <a:p>
            <a:r>
              <a:rPr lang="en-US" sz="1600" dirty="0"/>
              <a:t>used at the limits is hugely expensive and </a:t>
            </a:r>
            <a:r>
              <a:rPr lang="en-US" sz="1600" dirty="0" smtClean="0"/>
              <a:t>difficult</a:t>
            </a:r>
            <a:endParaRPr lang="en-US" sz="1600" dirty="0"/>
          </a:p>
          <a:p>
            <a:r>
              <a:rPr lang="en-US" sz="1600" dirty="0"/>
              <a:t>to replace.</a:t>
            </a:r>
          </a:p>
        </p:txBody>
      </p:sp>
      <p:sp>
        <p:nvSpPr>
          <p:cNvPr id="7" name="TextBox 6"/>
          <p:cNvSpPr txBox="1"/>
          <p:nvPr/>
        </p:nvSpPr>
        <p:spPr>
          <a:xfrm>
            <a:off x="609600" y="3019385"/>
            <a:ext cx="4927952" cy="1107996"/>
          </a:xfrm>
          <a:prstGeom prst="rect">
            <a:avLst/>
          </a:prstGeom>
          <a:noFill/>
        </p:spPr>
        <p:txBody>
          <a:bodyPr wrap="none" rtlCol="0">
            <a:spAutoFit/>
          </a:bodyPr>
          <a:lstStyle/>
          <a:p>
            <a:r>
              <a:rPr lang="en-US" b="1" dirty="0"/>
              <a:t>REASON TO BELIEVE</a:t>
            </a:r>
          </a:p>
          <a:p>
            <a:r>
              <a:rPr lang="en-US" sz="1600" dirty="0"/>
              <a:t>Brayco’s range of high performance products are</a:t>
            </a:r>
          </a:p>
          <a:p>
            <a:r>
              <a:rPr lang="en-US" sz="1600" dirty="0"/>
              <a:t>designed for applications in extreme environments –</a:t>
            </a:r>
          </a:p>
          <a:p>
            <a:r>
              <a:rPr lang="en-US" sz="1600" dirty="0"/>
              <a:t>from the seabed to Mars.</a:t>
            </a:r>
          </a:p>
        </p:txBody>
      </p:sp>
      <p:sp>
        <p:nvSpPr>
          <p:cNvPr id="8" name="TextBox 7"/>
          <p:cNvSpPr txBox="1"/>
          <p:nvPr/>
        </p:nvSpPr>
        <p:spPr>
          <a:xfrm>
            <a:off x="609600" y="4254420"/>
            <a:ext cx="4554452" cy="615553"/>
          </a:xfrm>
          <a:prstGeom prst="rect">
            <a:avLst/>
          </a:prstGeom>
          <a:noFill/>
        </p:spPr>
        <p:txBody>
          <a:bodyPr wrap="none" rtlCol="0">
            <a:spAutoFit/>
          </a:bodyPr>
          <a:lstStyle/>
          <a:p>
            <a:r>
              <a:rPr lang="en-US" b="1" dirty="0"/>
              <a:t>UNIQUE SELLING PROPOSITION</a:t>
            </a:r>
          </a:p>
          <a:p>
            <a:r>
              <a:rPr lang="en-US" sz="1600" dirty="0"/>
              <a:t>Absolute performance in extreme environments.</a:t>
            </a:r>
          </a:p>
        </p:txBody>
      </p:sp>
      <p:sp>
        <p:nvSpPr>
          <p:cNvPr id="9" name="TextBox 8"/>
          <p:cNvSpPr txBox="1"/>
          <p:nvPr/>
        </p:nvSpPr>
        <p:spPr>
          <a:xfrm>
            <a:off x="302284" y="1791960"/>
            <a:ext cx="385042" cy="523220"/>
          </a:xfrm>
          <a:prstGeom prst="rect">
            <a:avLst/>
          </a:prstGeom>
          <a:noFill/>
        </p:spPr>
        <p:txBody>
          <a:bodyPr wrap="none" rtlCol="0">
            <a:spAutoFit/>
          </a:bodyPr>
          <a:lstStyle/>
          <a:p>
            <a:r>
              <a:rPr lang="en-US" sz="2800" b="1" dirty="0">
                <a:solidFill>
                  <a:srgbClr val="00792F"/>
                </a:solidFill>
              </a:rPr>
              <a:t>1</a:t>
            </a:r>
          </a:p>
        </p:txBody>
      </p:sp>
      <p:sp>
        <p:nvSpPr>
          <p:cNvPr id="10" name="TextBox 9"/>
          <p:cNvSpPr txBox="1"/>
          <p:nvPr/>
        </p:nvSpPr>
        <p:spPr>
          <a:xfrm>
            <a:off x="302284" y="2990161"/>
            <a:ext cx="385042" cy="523220"/>
          </a:xfrm>
          <a:prstGeom prst="rect">
            <a:avLst/>
          </a:prstGeom>
          <a:noFill/>
        </p:spPr>
        <p:txBody>
          <a:bodyPr wrap="none" rtlCol="0">
            <a:spAutoFit/>
          </a:bodyPr>
          <a:lstStyle/>
          <a:p>
            <a:r>
              <a:rPr lang="en-US" sz="2800" b="1" dirty="0" smtClean="0">
                <a:solidFill>
                  <a:srgbClr val="00792F"/>
                </a:solidFill>
              </a:rPr>
              <a:t>2</a:t>
            </a:r>
            <a:endParaRPr lang="en-US" sz="2800" b="1" dirty="0">
              <a:solidFill>
                <a:srgbClr val="00792F"/>
              </a:solidFill>
            </a:endParaRPr>
          </a:p>
        </p:txBody>
      </p:sp>
      <p:sp>
        <p:nvSpPr>
          <p:cNvPr id="11" name="TextBox 10"/>
          <p:cNvSpPr txBox="1"/>
          <p:nvPr/>
        </p:nvSpPr>
        <p:spPr>
          <a:xfrm>
            <a:off x="302284" y="4300587"/>
            <a:ext cx="385042" cy="523220"/>
          </a:xfrm>
          <a:prstGeom prst="rect">
            <a:avLst/>
          </a:prstGeom>
          <a:noFill/>
        </p:spPr>
        <p:txBody>
          <a:bodyPr wrap="none" rtlCol="0">
            <a:spAutoFit/>
          </a:bodyPr>
          <a:lstStyle/>
          <a:p>
            <a:r>
              <a:rPr lang="en-US" sz="2800" b="1" dirty="0" smtClean="0">
                <a:solidFill>
                  <a:srgbClr val="00792F"/>
                </a:solidFill>
              </a:rPr>
              <a:t>3</a:t>
            </a:r>
            <a:endParaRPr lang="en-US" sz="2800" b="1" dirty="0">
              <a:solidFill>
                <a:srgbClr val="00792F"/>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325" y="1092530"/>
            <a:ext cx="5110388" cy="394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7738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926276"/>
            <a:ext cx="6121724" cy="463138"/>
          </a:xfrm>
        </p:spPr>
        <p:txBody>
          <a:bodyPr>
            <a:noAutofit/>
          </a:bodyPr>
          <a:lstStyle/>
          <a:p>
            <a:r>
              <a:rPr lang="en-US" sz="2000" dirty="0" smtClean="0">
                <a:solidFill>
                  <a:schemeClr val="tx1"/>
                </a:solidFill>
              </a:rPr>
              <a:t>Strongest lubricants for the heaviest loads</a:t>
            </a:r>
            <a:endParaRPr lang="en-US" sz="2000" dirty="0">
              <a:solidFill>
                <a:schemeClr val="tx1"/>
              </a:solidFill>
            </a:endParaRPr>
          </a:p>
        </p:txBody>
      </p:sp>
      <p:sp>
        <p:nvSpPr>
          <p:cNvPr id="4" name="Content Placeholder 3"/>
          <p:cNvSpPr>
            <a:spLocks noGrp="1"/>
          </p:cNvSpPr>
          <p:nvPr>
            <p:ph sz="half" idx="10"/>
          </p:nvPr>
        </p:nvSpPr>
        <p:spPr>
          <a:xfrm>
            <a:off x="609600" y="187419"/>
            <a:ext cx="6121724" cy="551490"/>
          </a:xfrm>
        </p:spPr>
        <p:txBody>
          <a:bodyPr>
            <a:noAutofit/>
          </a:bodyPr>
          <a:lstStyle/>
          <a:p>
            <a:r>
              <a:rPr lang="en-US" sz="3200" b="1" dirty="0" err="1" smtClean="0">
                <a:solidFill>
                  <a:srgbClr val="00792F"/>
                </a:solidFill>
              </a:rPr>
              <a:t>Molub</a:t>
            </a:r>
            <a:r>
              <a:rPr lang="en-US" sz="3200" b="1" dirty="0" smtClean="0">
                <a:solidFill>
                  <a:srgbClr val="00792F"/>
                </a:solidFill>
              </a:rPr>
              <a:t>-Alloy</a:t>
            </a:r>
            <a:r>
              <a:rPr lang="en-US" sz="3200" b="1" baseline="30000" dirty="0" smtClean="0">
                <a:solidFill>
                  <a:srgbClr val="00792F"/>
                </a:solidFill>
              </a:rPr>
              <a:t>®</a:t>
            </a:r>
            <a:endParaRPr lang="en-US" sz="3200" b="1" baseline="30000" dirty="0">
              <a:solidFill>
                <a:srgbClr val="00792F"/>
              </a:solidFill>
            </a:endParaRPr>
          </a:p>
        </p:txBody>
      </p:sp>
      <p:sp>
        <p:nvSpPr>
          <p:cNvPr id="6" name="TextBox 5"/>
          <p:cNvSpPr txBox="1"/>
          <p:nvPr/>
        </p:nvSpPr>
        <p:spPr>
          <a:xfrm>
            <a:off x="620989" y="1637349"/>
            <a:ext cx="5563583" cy="1107996"/>
          </a:xfrm>
          <a:prstGeom prst="rect">
            <a:avLst/>
          </a:prstGeom>
          <a:noFill/>
        </p:spPr>
        <p:txBody>
          <a:bodyPr wrap="square" rtlCol="0">
            <a:spAutoFit/>
          </a:bodyPr>
          <a:lstStyle/>
          <a:p>
            <a:r>
              <a:rPr lang="en-US" b="1" dirty="0"/>
              <a:t>PROBLEM SET UP</a:t>
            </a:r>
          </a:p>
          <a:p>
            <a:r>
              <a:rPr lang="en-US" sz="1600" dirty="0"/>
              <a:t>Under the heaviest loads, the stress exerted can cause</a:t>
            </a:r>
          </a:p>
          <a:p>
            <a:r>
              <a:rPr lang="en-US" sz="1600" dirty="0"/>
              <a:t>standard lubricants to break under the pressure, risking</a:t>
            </a:r>
          </a:p>
          <a:p>
            <a:r>
              <a:rPr lang="en-US" sz="1600" dirty="0"/>
              <a:t>equipment damage or failure.</a:t>
            </a:r>
          </a:p>
        </p:txBody>
      </p:sp>
      <p:sp>
        <p:nvSpPr>
          <p:cNvPr id="7" name="TextBox 6"/>
          <p:cNvSpPr txBox="1"/>
          <p:nvPr/>
        </p:nvSpPr>
        <p:spPr>
          <a:xfrm>
            <a:off x="620989" y="3019385"/>
            <a:ext cx="5299766" cy="1107996"/>
          </a:xfrm>
          <a:prstGeom prst="rect">
            <a:avLst/>
          </a:prstGeom>
          <a:noFill/>
        </p:spPr>
        <p:txBody>
          <a:bodyPr wrap="square" rtlCol="0">
            <a:spAutoFit/>
          </a:bodyPr>
          <a:lstStyle/>
          <a:p>
            <a:r>
              <a:rPr lang="en-US" b="1" dirty="0"/>
              <a:t>REASON TO BELIEVE</a:t>
            </a:r>
          </a:p>
          <a:p>
            <a:r>
              <a:rPr lang="en-US" sz="1600" dirty="0"/>
              <a:t>High performing lubricants containing solids </a:t>
            </a:r>
            <a:r>
              <a:rPr lang="en-US" sz="1600" dirty="0" smtClean="0"/>
              <a:t>that provide </a:t>
            </a:r>
            <a:r>
              <a:rPr lang="en-US" sz="1600" dirty="0"/>
              <a:t>a protective layer that absorbs </a:t>
            </a:r>
            <a:r>
              <a:rPr lang="en-US" sz="1600" dirty="0" smtClean="0"/>
              <a:t>pressure, preventing </a:t>
            </a:r>
            <a:r>
              <a:rPr lang="en-US" sz="1600" dirty="0"/>
              <a:t>component failure.</a:t>
            </a:r>
          </a:p>
        </p:txBody>
      </p:sp>
      <p:sp>
        <p:nvSpPr>
          <p:cNvPr id="8" name="TextBox 7"/>
          <p:cNvSpPr txBox="1"/>
          <p:nvPr/>
        </p:nvSpPr>
        <p:spPr>
          <a:xfrm>
            <a:off x="609600" y="4535668"/>
            <a:ext cx="4063933" cy="615553"/>
          </a:xfrm>
          <a:prstGeom prst="rect">
            <a:avLst/>
          </a:prstGeom>
          <a:noFill/>
        </p:spPr>
        <p:txBody>
          <a:bodyPr wrap="none" rtlCol="0">
            <a:spAutoFit/>
          </a:bodyPr>
          <a:lstStyle/>
          <a:p>
            <a:r>
              <a:rPr lang="en-US" b="1" dirty="0"/>
              <a:t>UNIQUE SELLING PROPOSITION</a:t>
            </a:r>
          </a:p>
          <a:p>
            <a:r>
              <a:rPr lang="en-US" sz="1600" dirty="0"/>
              <a:t>Strongest lubricants for the heaviest loads.</a:t>
            </a:r>
          </a:p>
        </p:txBody>
      </p:sp>
      <p:sp>
        <p:nvSpPr>
          <p:cNvPr id="9" name="TextBox 8"/>
          <p:cNvSpPr txBox="1"/>
          <p:nvPr/>
        </p:nvSpPr>
        <p:spPr>
          <a:xfrm>
            <a:off x="235947" y="1675155"/>
            <a:ext cx="385042" cy="523220"/>
          </a:xfrm>
          <a:prstGeom prst="rect">
            <a:avLst/>
          </a:prstGeom>
          <a:noFill/>
        </p:spPr>
        <p:txBody>
          <a:bodyPr wrap="none" rtlCol="0">
            <a:spAutoFit/>
          </a:bodyPr>
          <a:lstStyle/>
          <a:p>
            <a:r>
              <a:rPr lang="en-US" sz="2800" b="1" dirty="0">
                <a:solidFill>
                  <a:srgbClr val="00792F"/>
                </a:solidFill>
              </a:rPr>
              <a:t>1</a:t>
            </a:r>
          </a:p>
        </p:txBody>
      </p:sp>
      <p:sp>
        <p:nvSpPr>
          <p:cNvPr id="10" name="TextBox 9"/>
          <p:cNvSpPr txBox="1"/>
          <p:nvPr/>
        </p:nvSpPr>
        <p:spPr>
          <a:xfrm>
            <a:off x="235947" y="3050163"/>
            <a:ext cx="385042" cy="523220"/>
          </a:xfrm>
          <a:prstGeom prst="rect">
            <a:avLst/>
          </a:prstGeom>
          <a:noFill/>
        </p:spPr>
        <p:txBody>
          <a:bodyPr wrap="none" rtlCol="0">
            <a:spAutoFit/>
          </a:bodyPr>
          <a:lstStyle/>
          <a:p>
            <a:r>
              <a:rPr lang="en-US" sz="2800" b="1" dirty="0" smtClean="0">
                <a:solidFill>
                  <a:srgbClr val="00792F"/>
                </a:solidFill>
              </a:rPr>
              <a:t>2</a:t>
            </a:r>
            <a:endParaRPr lang="en-US" sz="2800" b="1" dirty="0">
              <a:solidFill>
                <a:srgbClr val="00792F"/>
              </a:solidFill>
            </a:endParaRPr>
          </a:p>
        </p:txBody>
      </p:sp>
      <p:sp>
        <p:nvSpPr>
          <p:cNvPr id="11" name="TextBox 10"/>
          <p:cNvSpPr txBox="1"/>
          <p:nvPr/>
        </p:nvSpPr>
        <p:spPr>
          <a:xfrm>
            <a:off x="235947" y="4535668"/>
            <a:ext cx="385042" cy="523220"/>
          </a:xfrm>
          <a:prstGeom prst="rect">
            <a:avLst/>
          </a:prstGeom>
          <a:noFill/>
        </p:spPr>
        <p:txBody>
          <a:bodyPr wrap="none" rtlCol="0">
            <a:spAutoFit/>
          </a:bodyPr>
          <a:lstStyle/>
          <a:p>
            <a:r>
              <a:rPr lang="en-US" sz="2800" b="1" dirty="0" smtClean="0">
                <a:solidFill>
                  <a:srgbClr val="00792F"/>
                </a:solidFill>
              </a:rPr>
              <a:t>3</a:t>
            </a:r>
            <a:endParaRPr lang="en-US" sz="2800" b="1" dirty="0">
              <a:solidFill>
                <a:srgbClr val="00792F"/>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495" y="926276"/>
            <a:ext cx="5077607" cy="413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303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6254" y="635308"/>
            <a:ext cx="6281453" cy="789731"/>
          </a:xfrm>
        </p:spPr>
        <p:txBody>
          <a:bodyPr>
            <a:normAutofit/>
          </a:bodyPr>
          <a:lstStyle/>
          <a:p>
            <a:pPr>
              <a:lnSpc>
                <a:spcPct val="100000"/>
              </a:lnSpc>
            </a:pPr>
            <a:r>
              <a:rPr lang="en-US" sz="4400" dirty="0" smtClean="0">
                <a:solidFill>
                  <a:srgbClr val="007B32"/>
                </a:solidFill>
              </a:rPr>
              <a:t>Metalworking Fluids</a:t>
            </a:r>
            <a:endParaRPr lang="en-US" sz="4400" i="1" dirty="0">
              <a:solidFill>
                <a:srgbClr val="007B32"/>
              </a:solidFill>
            </a:endParaRPr>
          </a:p>
        </p:txBody>
      </p:sp>
    </p:spTree>
    <p:extLst>
      <p:ext uri="{BB962C8B-B14F-4D97-AF65-F5344CB8AC3E}">
        <p14:creationId xmlns:p14="http://schemas.microsoft.com/office/powerpoint/2010/main" val="3686074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a:t>Metalworking </a:t>
            </a:r>
            <a:r>
              <a:rPr lang="en-GB" sz="3200" dirty="0" smtClean="0"/>
              <a:t>Fluids</a:t>
            </a:r>
            <a:endParaRPr lang="en-US" sz="3200" dirty="0"/>
          </a:p>
        </p:txBody>
      </p:sp>
      <p:sp>
        <p:nvSpPr>
          <p:cNvPr id="3" name="Subtitle 2"/>
          <p:cNvSpPr>
            <a:spLocks noGrp="1"/>
          </p:cNvSpPr>
          <p:nvPr>
            <p:ph type="subTitle" idx="1"/>
          </p:nvPr>
        </p:nvSpPr>
        <p:spPr>
          <a:xfrm>
            <a:off x="584201" y="2506245"/>
            <a:ext cx="5080000" cy="3104241"/>
          </a:xfrm>
        </p:spPr>
        <p:txBody>
          <a:bodyPr/>
          <a:lstStyle/>
          <a:p>
            <a:pPr marL="274320" indent="-274320">
              <a:lnSpc>
                <a:spcPct val="100000"/>
              </a:lnSpc>
              <a:spcBef>
                <a:spcPts val="600"/>
              </a:spcBef>
              <a:spcAft>
                <a:spcPts val="600"/>
              </a:spcAft>
              <a:buClr>
                <a:srgbClr val="C00000"/>
              </a:buClr>
              <a:buFont typeface="Wingdings" panose="05000000000000000000" pitchFamily="2" charset="2"/>
              <a:buChar char="Ø"/>
            </a:pPr>
            <a:r>
              <a:rPr lang="en-GB" dirty="0" smtClean="0">
                <a:solidFill>
                  <a:schemeClr val="tx1"/>
                </a:solidFill>
              </a:rPr>
              <a:t>Cutting </a:t>
            </a:r>
            <a:r>
              <a:rPr lang="en-GB" dirty="0">
                <a:solidFill>
                  <a:schemeClr val="tx1"/>
                </a:solidFill>
              </a:rPr>
              <a:t>&amp; grinding fluids</a:t>
            </a:r>
          </a:p>
          <a:p>
            <a:pPr marL="742950" lvl="1" indent="-285750" algn="l">
              <a:spcBef>
                <a:spcPts val="600"/>
              </a:spcBef>
              <a:spcAft>
                <a:spcPts val="600"/>
              </a:spcAft>
              <a:buClr>
                <a:srgbClr val="C00000"/>
              </a:buClr>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Soluble coolants</a:t>
            </a:r>
          </a:p>
          <a:p>
            <a:pPr marL="742950" lvl="1" indent="-285750" algn="l">
              <a:spcBef>
                <a:spcPts val="600"/>
              </a:spcBef>
              <a:spcAft>
                <a:spcPts val="600"/>
              </a:spcAft>
              <a:buClr>
                <a:srgbClr val="C00000"/>
              </a:buClr>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Synthetic coolants</a:t>
            </a:r>
          </a:p>
          <a:p>
            <a:pPr marL="742950" lvl="1" indent="-285750" algn="l">
              <a:spcBef>
                <a:spcPts val="600"/>
              </a:spcBef>
              <a:spcAft>
                <a:spcPts val="600"/>
              </a:spcAft>
              <a:buClr>
                <a:srgbClr val="C00000"/>
              </a:buClr>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Neat cutting &amp; grinding oils</a:t>
            </a:r>
          </a:p>
          <a:p>
            <a:pPr marL="274320" indent="-274320">
              <a:lnSpc>
                <a:spcPct val="100000"/>
              </a:lnSpc>
              <a:spcBef>
                <a:spcPts val="600"/>
              </a:spcBef>
              <a:spcAft>
                <a:spcPts val="600"/>
              </a:spcAft>
              <a:buClr>
                <a:srgbClr val="C00000"/>
              </a:buClr>
              <a:buFont typeface="Wingdings" panose="05000000000000000000" pitchFamily="2" charset="2"/>
              <a:buChar char="Ø"/>
            </a:pPr>
            <a:r>
              <a:rPr lang="en-GB" dirty="0">
                <a:solidFill>
                  <a:schemeClr val="tx1"/>
                </a:solidFill>
              </a:rPr>
              <a:t>Corrosion preventives</a:t>
            </a:r>
          </a:p>
          <a:p>
            <a:pPr marL="274320" indent="-274320">
              <a:lnSpc>
                <a:spcPct val="100000"/>
              </a:lnSpc>
              <a:spcBef>
                <a:spcPts val="600"/>
              </a:spcBef>
              <a:spcAft>
                <a:spcPts val="600"/>
              </a:spcAft>
              <a:buClr>
                <a:srgbClr val="C00000"/>
              </a:buClr>
              <a:buFont typeface="Wingdings" panose="05000000000000000000" pitchFamily="2" charset="2"/>
              <a:buChar char="Ø"/>
            </a:pPr>
            <a:r>
              <a:rPr lang="en-GB" dirty="0">
                <a:solidFill>
                  <a:schemeClr val="tx1"/>
                </a:solidFill>
              </a:rPr>
              <a:t>Cleaners</a:t>
            </a:r>
          </a:p>
          <a:p>
            <a:pPr marL="274320" indent="-274320">
              <a:lnSpc>
                <a:spcPct val="100000"/>
              </a:lnSpc>
              <a:spcBef>
                <a:spcPts val="600"/>
              </a:spcBef>
              <a:spcAft>
                <a:spcPts val="600"/>
              </a:spcAft>
              <a:buClr>
                <a:srgbClr val="C00000"/>
              </a:buClr>
              <a:buFont typeface="Wingdings" panose="05000000000000000000" pitchFamily="2" charset="2"/>
              <a:buChar char="Ø"/>
            </a:pPr>
            <a:r>
              <a:rPr lang="en-GB" dirty="0">
                <a:solidFill>
                  <a:schemeClr val="tx1"/>
                </a:solidFill>
              </a:rPr>
              <a:t>Deformation process fluids</a:t>
            </a:r>
          </a:p>
          <a:p>
            <a:endParaRPr lang="en-GB" sz="2000" dirty="0">
              <a:solidFill>
                <a:schemeClr val="tx1"/>
              </a:solidFill>
            </a:endParaRPr>
          </a:p>
          <a:p>
            <a:endParaRPr lang="en-US"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08602" y="2684814"/>
            <a:ext cx="3581400" cy="241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2" y="1182806"/>
            <a:ext cx="10769599"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With the emphasis on your process reliability, we can offer a comprehensive range of premium </a:t>
            </a:r>
            <a:r>
              <a:rPr lang="en-US" sz="2000" b="1" dirty="0">
                <a:latin typeface="Arial" panose="020B0604020202020204" pitchFamily="34" charset="0"/>
                <a:cs typeface="Arial" panose="020B0604020202020204" pitchFamily="34" charset="0"/>
              </a:rPr>
              <a:t>metalworking</a:t>
            </a:r>
            <a:r>
              <a:rPr lang="en-US" sz="2000" dirty="0">
                <a:latin typeface="Arial" panose="020B0604020202020204" pitchFamily="34" charset="0"/>
                <a:cs typeface="Arial" panose="020B0604020202020204" pitchFamily="34" charset="0"/>
              </a:rPr>
              <a:t> fluids. Castrol’s extensive </a:t>
            </a:r>
            <a:r>
              <a:rPr lang="en-US" sz="2000" b="1" dirty="0">
                <a:latin typeface="Arial" panose="020B0604020202020204" pitchFamily="34" charset="0"/>
                <a:cs typeface="Arial" panose="020B0604020202020204" pitchFamily="34" charset="0"/>
              </a:rPr>
              <a:t>knowledge</a:t>
            </a:r>
            <a:r>
              <a:rPr lang="en-US" sz="2000" dirty="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experience</a:t>
            </a:r>
            <a:r>
              <a:rPr lang="en-US" sz="2000" dirty="0">
                <a:latin typeface="Arial" panose="020B0604020202020204" pitchFamily="34" charset="0"/>
                <a:cs typeface="Arial" panose="020B0604020202020204" pitchFamily="34" charset="0"/>
              </a:rPr>
              <a:t> in </a:t>
            </a:r>
            <a:r>
              <a:rPr lang="en-US" sz="2000" dirty="0" smtClean="0">
                <a:latin typeface="Arial" panose="020B0604020202020204" pitchFamily="34" charset="0"/>
                <a:cs typeface="Arial" panose="020B0604020202020204" pitchFamily="34" charset="0"/>
              </a:rPr>
              <a:t>your </a:t>
            </a:r>
            <a:r>
              <a:rPr lang="en-US" sz="2000" dirty="0">
                <a:latin typeface="Arial" panose="020B0604020202020204" pitchFamily="34" charset="0"/>
                <a:cs typeface="Arial" panose="020B0604020202020204" pitchFamily="34" charset="0"/>
              </a:rPr>
              <a:t>application across various industries will help you improve </a:t>
            </a:r>
            <a:r>
              <a:rPr lang="en-US" sz="2000" b="1" dirty="0">
                <a:latin typeface="Arial" panose="020B0604020202020204" pitchFamily="34" charset="0"/>
                <a:cs typeface="Arial" panose="020B0604020202020204" pitchFamily="34" charset="0"/>
              </a:rPr>
              <a:t>quality</a:t>
            </a:r>
            <a:r>
              <a:rPr lang="en-US" sz="2000" dirty="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productivity</a:t>
            </a:r>
            <a:r>
              <a:rPr lang="en-US" sz="2000" dirty="0">
                <a:latin typeface="Arial" panose="020B0604020202020204" pitchFamily="34" charset="0"/>
                <a:cs typeface="Arial" panose="020B0604020202020204" pitchFamily="34" charset="0"/>
              </a:rPr>
              <a:t> at reduced overall process cost</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0413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04799" y="3319002"/>
            <a:ext cx="11142676" cy="1061091"/>
          </a:xfrm>
        </p:spPr>
        <p:txBody>
          <a:bodyPr/>
          <a:lstStyle/>
          <a:p>
            <a:r>
              <a:rPr lang="en-US" sz="3200" dirty="0" err="1" smtClean="0">
                <a:solidFill>
                  <a:schemeClr val="bg1"/>
                </a:solidFill>
              </a:rPr>
              <a:t>Hysol</a:t>
            </a:r>
            <a:r>
              <a:rPr lang="en-US" sz="3200" baseline="30000" dirty="0" smtClean="0">
                <a:solidFill>
                  <a:schemeClr val="bg1"/>
                </a:solidFill>
              </a:rPr>
              <a:t>® </a:t>
            </a:r>
            <a:r>
              <a:rPr lang="en-US" sz="3200" dirty="0" smtClean="0">
                <a:solidFill>
                  <a:schemeClr val="bg1"/>
                </a:solidFill>
              </a:rPr>
              <a:t>MB Series – Water Soluble</a:t>
            </a:r>
            <a:br>
              <a:rPr lang="en-US" sz="3200" dirty="0" smtClean="0">
                <a:solidFill>
                  <a:schemeClr val="bg1"/>
                </a:solidFill>
              </a:rPr>
            </a:br>
            <a:r>
              <a:rPr lang="en-US" sz="3200" dirty="0" smtClean="0">
                <a:solidFill>
                  <a:schemeClr val="bg1"/>
                </a:solidFill>
              </a:rPr>
              <a:t>Coolant</a:t>
            </a:r>
            <a:endParaRPr lang="en-US" sz="3200" dirty="0">
              <a:solidFill>
                <a:schemeClr val="bg1"/>
              </a:solidFill>
            </a:endParaRPr>
          </a:p>
        </p:txBody>
      </p:sp>
    </p:spTree>
    <p:custDataLst>
      <p:tags r:id="rId1"/>
    </p:custDataLst>
    <p:extLst>
      <p:ext uri="{BB962C8B-B14F-4D97-AF65-F5344CB8AC3E}">
        <p14:creationId xmlns:p14="http://schemas.microsoft.com/office/powerpoint/2010/main" val="2922791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noFill/>
        </p:spPr>
        <p:txBody>
          <a:bodyPr/>
          <a:lstStyle/>
          <a:p>
            <a:pPr eaLnBrk="1" hangingPunct="1"/>
            <a:r>
              <a:rPr lang="en-US" sz="3200" dirty="0" err="1" smtClean="0">
                <a:latin typeface="Arial" charset="0"/>
              </a:rPr>
              <a:t>Hysol</a:t>
            </a:r>
            <a:r>
              <a:rPr lang="en-US" sz="3200" baseline="30000" dirty="0" smtClean="0">
                <a:latin typeface="Arial" charset="0"/>
              </a:rPr>
              <a:t>®</a:t>
            </a:r>
            <a:r>
              <a:rPr lang="en-US" sz="3200" dirty="0" smtClean="0">
                <a:latin typeface="Arial" charset="0"/>
              </a:rPr>
              <a:t> </a:t>
            </a:r>
            <a:r>
              <a:rPr lang="en-US" sz="3200" dirty="0">
                <a:latin typeface="Arial" charset="0"/>
              </a:rPr>
              <a:t>MB </a:t>
            </a:r>
            <a:r>
              <a:rPr lang="en-US" sz="3200" dirty="0" smtClean="0">
                <a:latin typeface="Arial" charset="0"/>
              </a:rPr>
              <a:t>50</a:t>
            </a:r>
          </a:p>
        </p:txBody>
      </p:sp>
      <p:sp>
        <p:nvSpPr>
          <p:cNvPr id="11267" name="Rectangle 3"/>
          <p:cNvSpPr>
            <a:spLocks noGrp="1" noChangeArrowheads="1"/>
          </p:cNvSpPr>
          <p:nvPr>
            <p:ph type="body" sz="quarter" idx="4294967295"/>
          </p:nvPr>
        </p:nvSpPr>
        <p:spPr>
          <a:xfrm>
            <a:off x="406400" y="1752600"/>
            <a:ext cx="10668000" cy="3886200"/>
          </a:xfrm>
          <a:prstGeom prst="rect">
            <a:avLst/>
          </a:prstGeom>
          <a:noFill/>
        </p:spPr>
        <p:txBody>
          <a:bodyPr/>
          <a:lstStyle/>
          <a:p>
            <a:pPr marL="274320" indent="-274320" eaLnBrk="1" hangingPunct="1">
              <a:spcBef>
                <a:spcPts val="600"/>
              </a:spcBef>
              <a:spcAft>
                <a:spcPts val="600"/>
              </a:spcAft>
              <a:buClr>
                <a:srgbClr val="C00000"/>
              </a:buClr>
              <a:buFont typeface="Wingdings" panose="05000000000000000000" pitchFamily="2" charset="2"/>
              <a:buChar char="Ø"/>
            </a:pPr>
            <a:r>
              <a:rPr lang="en-US" sz="1800" dirty="0" smtClean="0">
                <a:latin typeface="Arial" panose="020B0604020202020204" pitchFamily="34" charset="0"/>
                <a:cs typeface="Arial" panose="020B0604020202020204" pitchFamily="34" charset="0"/>
              </a:rPr>
              <a:t>Robust multi-metal, multi-purpose soluble coolant designed for aluminum and ferrous alloy machining</a:t>
            </a:r>
          </a:p>
          <a:p>
            <a:pPr marL="274320" indent="-274320" eaLnBrk="1" hangingPunct="1">
              <a:spcBef>
                <a:spcPts val="600"/>
              </a:spcBef>
              <a:spcAft>
                <a:spcPts val="600"/>
              </a:spcAft>
              <a:buClr>
                <a:srgbClr val="C00000"/>
              </a:buClr>
              <a:buFont typeface="Wingdings" panose="05000000000000000000" pitchFamily="2" charset="2"/>
              <a:buChar char="Ø"/>
            </a:pPr>
            <a:r>
              <a:rPr lang="en-US" sz="1800" dirty="0" smtClean="0">
                <a:latin typeface="Arial" panose="020B0604020202020204" pitchFamily="34" charset="0"/>
                <a:cs typeface="Arial" panose="020B0604020202020204" pitchFamily="34" charset="0"/>
              </a:rPr>
              <a:t>Heavy duty machining applications</a:t>
            </a:r>
          </a:p>
          <a:p>
            <a:pPr marL="274320" indent="-274320" eaLnBrk="1" hangingPunct="1">
              <a:spcBef>
                <a:spcPts val="600"/>
              </a:spcBef>
              <a:spcAft>
                <a:spcPts val="600"/>
              </a:spcAft>
              <a:buClr>
                <a:srgbClr val="C00000"/>
              </a:buClr>
              <a:buFont typeface="Wingdings" panose="05000000000000000000" pitchFamily="2" charset="2"/>
              <a:buChar char="Ø"/>
            </a:pPr>
            <a:r>
              <a:rPr lang="en-US" sz="1800" dirty="0" smtClean="0">
                <a:latin typeface="Arial" panose="020B0604020202020204" pitchFamily="34" charset="0"/>
                <a:cs typeface="Arial" panose="020B0604020202020204" pitchFamily="34" charset="0"/>
              </a:rPr>
              <a:t>Chlorine-free</a:t>
            </a:r>
          </a:p>
          <a:p>
            <a:pPr marL="274320" indent="-274320" eaLnBrk="1" hangingPunct="1">
              <a:spcBef>
                <a:spcPts val="600"/>
              </a:spcBef>
              <a:spcAft>
                <a:spcPts val="600"/>
              </a:spcAft>
              <a:buClr>
                <a:srgbClr val="C00000"/>
              </a:buClr>
              <a:buFont typeface="Wingdings" panose="05000000000000000000" pitchFamily="2" charset="2"/>
              <a:buChar char="Ø"/>
            </a:pPr>
            <a:r>
              <a:rPr lang="en-US" sz="1800" dirty="0" smtClean="0">
                <a:latin typeface="Arial" panose="020B0604020202020204" pitchFamily="34" charset="0"/>
                <a:cs typeface="Arial" panose="020B0604020202020204" pitchFamily="34" charset="0"/>
              </a:rPr>
              <a:t>Formaldehyde releasing agent free</a:t>
            </a:r>
          </a:p>
          <a:p>
            <a:pPr marL="274320" indent="-274320" eaLnBrk="1" hangingPunct="1">
              <a:spcBef>
                <a:spcPts val="600"/>
              </a:spcBef>
              <a:spcAft>
                <a:spcPts val="600"/>
              </a:spcAft>
              <a:buClr>
                <a:srgbClr val="C00000"/>
              </a:buClr>
              <a:buFont typeface="Wingdings" panose="05000000000000000000" pitchFamily="2" charset="2"/>
              <a:buChar char="Ø"/>
            </a:pPr>
            <a:r>
              <a:rPr lang="en-US" sz="1800" dirty="0" smtClean="0">
                <a:latin typeface="Arial" panose="020B0604020202020204" pitchFamily="34" charset="0"/>
                <a:cs typeface="Arial" panose="020B0604020202020204" pitchFamily="34" charset="0"/>
              </a:rPr>
              <a:t>Suitable for aerospace market and automotive industry</a:t>
            </a:r>
          </a:p>
          <a:p>
            <a:pPr marL="274320" indent="-274320" eaLnBrk="1" hangingPunct="1">
              <a:spcBef>
                <a:spcPts val="600"/>
              </a:spcBef>
              <a:spcAft>
                <a:spcPts val="600"/>
              </a:spcAft>
              <a:buClr>
                <a:srgbClr val="C00000"/>
              </a:buClr>
              <a:buFont typeface="Wingdings" panose="05000000000000000000" pitchFamily="2" charset="2"/>
              <a:buChar char="Ø"/>
            </a:pPr>
            <a:r>
              <a:rPr lang="en-US" sz="1800" dirty="0">
                <a:latin typeface="Arial" panose="020B0604020202020204" pitchFamily="34" charset="0"/>
                <a:cs typeface="Arial" panose="020B0604020202020204" pitchFamily="34" charset="0"/>
              </a:rPr>
              <a:t>U</a:t>
            </a:r>
            <a:r>
              <a:rPr lang="en-US" sz="1800" dirty="0" smtClean="0">
                <a:latin typeface="Arial" panose="020B0604020202020204" pitchFamily="34" charset="0"/>
                <a:cs typeface="Arial" panose="020B0604020202020204" pitchFamily="34" charset="0"/>
              </a:rPr>
              <a:t>sed in centralized systems as well as single sump machines</a:t>
            </a:r>
          </a:p>
          <a:p>
            <a:pPr marL="274320" indent="-274320" eaLnBrk="1" hangingPunct="1">
              <a:spcBef>
                <a:spcPts val="600"/>
              </a:spcBef>
              <a:spcAft>
                <a:spcPts val="600"/>
              </a:spcAft>
              <a:buClr>
                <a:srgbClr val="C00000"/>
              </a:buClr>
              <a:buFont typeface="Wingdings" panose="05000000000000000000" pitchFamily="2" charset="2"/>
              <a:buChar char="Ø"/>
            </a:pPr>
            <a:r>
              <a:rPr lang="en-US" sz="1800" dirty="0" smtClean="0">
                <a:latin typeface="Arial" panose="020B0604020202020204" pitchFamily="34" charset="0"/>
                <a:cs typeface="Arial" panose="020B0604020202020204" pitchFamily="34" charset="0"/>
              </a:rPr>
              <a:t>Highest volume Castrol Industrial fluid</a:t>
            </a:r>
          </a:p>
          <a:p>
            <a:pPr marL="274320" indent="-274320" eaLnBrk="1" hangingPunct="1">
              <a:spcBef>
                <a:spcPts val="600"/>
              </a:spcBef>
              <a:spcAft>
                <a:spcPts val="600"/>
              </a:spcAft>
              <a:buClr>
                <a:srgbClr val="C00000"/>
              </a:buClr>
              <a:buFont typeface="Wingdings" panose="05000000000000000000" pitchFamily="2" charset="2"/>
              <a:buChar char="Ø"/>
            </a:pPr>
            <a:r>
              <a:rPr lang="en-US" sz="1800" dirty="0" smtClean="0">
                <a:latin typeface="Arial" panose="020B0604020202020204" pitchFamily="34" charset="0"/>
                <a:cs typeface="Arial" panose="020B0604020202020204" pitchFamily="34" charset="0"/>
              </a:rPr>
              <a:t>MB 10 and MB 20 variants for less stringent applications</a:t>
            </a:r>
          </a:p>
        </p:txBody>
      </p:sp>
      <p:sp>
        <p:nvSpPr>
          <p:cNvPr id="2" name="TextBox 1"/>
          <p:cNvSpPr txBox="1"/>
          <p:nvPr/>
        </p:nvSpPr>
        <p:spPr>
          <a:xfrm>
            <a:off x="406400" y="1295400"/>
            <a:ext cx="3563924"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Castrol’s #1 </a:t>
            </a:r>
            <a:r>
              <a:rPr lang="en-US" sz="2000" b="1" dirty="0">
                <a:latin typeface="Arial" panose="020B0604020202020204" pitchFamily="34" charset="0"/>
                <a:cs typeface="Arial" panose="020B0604020202020204" pitchFamily="34" charset="0"/>
              </a:rPr>
              <a:t>S</a:t>
            </a:r>
            <a:r>
              <a:rPr lang="en-US" sz="2000" b="1" dirty="0" smtClean="0">
                <a:latin typeface="Arial" panose="020B0604020202020204" pitchFamily="34" charset="0"/>
                <a:cs typeface="Arial" panose="020B0604020202020204" pitchFamily="34" charset="0"/>
              </a:rPr>
              <a:t>elling Coolant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23661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583659" y="0"/>
            <a:ext cx="11416688" cy="1061091"/>
          </a:xfrm>
        </p:spPr>
        <p:txBody>
          <a:bodyPr/>
          <a:lstStyle/>
          <a:p>
            <a:r>
              <a:rPr lang="en-US" sz="3200" dirty="0" err="1" smtClean="0"/>
              <a:t>Hysol</a:t>
            </a:r>
            <a:r>
              <a:rPr lang="en-US" sz="3200" baseline="30000" dirty="0" smtClean="0"/>
              <a:t>®</a:t>
            </a:r>
            <a:r>
              <a:rPr lang="en-US" sz="3200" dirty="0" smtClean="0"/>
              <a:t> </a:t>
            </a:r>
            <a:r>
              <a:rPr lang="en-US" sz="3200" dirty="0"/>
              <a:t>MB </a:t>
            </a:r>
            <a:r>
              <a:rPr lang="en-US" sz="3200" dirty="0" smtClean="0"/>
              <a:t>Series - Castrol’s Best </a:t>
            </a:r>
            <a:r>
              <a:rPr lang="en-US" sz="3200" dirty="0"/>
              <a:t>S</a:t>
            </a:r>
            <a:r>
              <a:rPr lang="en-US" sz="3200" dirty="0" smtClean="0"/>
              <a:t>elling Coolants</a:t>
            </a:r>
            <a:endParaRPr lang="en-US" sz="3200" dirty="0"/>
          </a:p>
        </p:txBody>
      </p:sp>
      <p:sp>
        <p:nvSpPr>
          <p:cNvPr id="27651" name="Rectangle 3"/>
          <p:cNvSpPr>
            <a:spLocks noGrp="1" noChangeArrowheads="1"/>
          </p:cNvSpPr>
          <p:nvPr>
            <p:ph type="body" sz="quarter" idx="4294967295"/>
          </p:nvPr>
        </p:nvSpPr>
        <p:spPr>
          <a:xfrm>
            <a:off x="2222573" y="2311730"/>
            <a:ext cx="9123285" cy="2284021"/>
          </a:xfrm>
          <a:prstGeom prst="rect">
            <a:avLst/>
          </a:prstGeom>
        </p:spPr>
        <p:txBody>
          <a:bodyPr>
            <a:normAutofit/>
          </a:bodyPr>
          <a:lstStyle/>
          <a:p>
            <a:pPr>
              <a:lnSpc>
                <a:spcPct val="150000"/>
              </a:lnSpc>
              <a:spcBef>
                <a:spcPts val="2400"/>
              </a:spcBef>
              <a:buFontTx/>
              <a:buNone/>
            </a:pPr>
            <a:r>
              <a:rPr lang="en-US" sz="2000" b="1" dirty="0">
                <a:latin typeface="Arial" panose="020B0604020202020204" pitchFamily="34" charset="0"/>
                <a:cs typeface="Arial" panose="020B0604020202020204" pitchFamily="34" charset="0"/>
              </a:rPr>
              <a:t>Hysol MB 50</a:t>
            </a:r>
          </a:p>
          <a:p>
            <a:pPr>
              <a:lnSpc>
                <a:spcPct val="150000"/>
              </a:lnSpc>
              <a:spcBef>
                <a:spcPts val="2400"/>
              </a:spcBef>
              <a:buFontTx/>
              <a:buNone/>
            </a:pPr>
            <a:r>
              <a:rPr lang="en-US" sz="2000" b="1" dirty="0">
                <a:latin typeface="Arial" panose="020B0604020202020204" pitchFamily="34" charset="0"/>
                <a:cs typeface="Arial" panose="020B0604020202020204" pitchFamily="34" charset="0"/>
              </a:rPr>
              <a:t>Hysol MB 20</a:t>
            </a:r>
          </a:p>
          <a:p>
            <a:pPr>
              <a:lnSpc>
                <a:spcPct val="150000"/>
              </a:lnSpc>
              <a:spcBef>
                <a:spcPts val="2400"/>
              </a:spcBef>
              <a:buFontTx/>
              <a:buNone/>
            </a:pPr>
            <a:r>
              <a:rPr lang="en-US" sz="2000" b="1" dirty="0">
                <a:latin typeface="Arial" panose="020B0604020202020204" pitchFamily="34" charset="0"/>
                <a:cs typeface="Arial" panose="020B0604020202020204" pitchFamily="34" charset="0"/>
              </a:rPr>
              <a:t>Hysol MB 10</a:t>
            </a:r>
          </a:p>
        </p:txBody>
      </p:sp>
      <p:sp>
        <p:nvSpPr>
          <p:cNvPr id="27652" name="AutoShape 4"/>
          <p:cNvSpPr>
            <a:spLocks noChangeArrowheads="1"/>
          </p:cNvSpPr>
          <p:nvPr/>
        </p:nvSpPr>
        <p:spPr bwMode="auto">
          <a:xfrm>
            <a:off x="5321426" y="1826877"/>
            <a:ext cx="1140585" cy="2664296"/>
          </a:xfrm>
          <a:prstGeom prst="upArrow">
            <a:avLst>
              <a:gd name="adj1" fmla="val 50000"/>
              <a:gd name="adj2" fmla="val 90625"/>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en-US" sz="2000" dirty="0">
                <a:latin typeface="Arial" panose="020B0604020202020204" pitchFamily="34" charset="0"/>
                <a:cs typeface="Arial" panose="020B0604020202020204" pitchFamily="34" charset="0"/>
              </a:rPr>
              <a:t>PRICE</a:t>
            </a:r>
          </a:p>
        </p:txBody>
      </p:sp>
      <p:sp>
        <p:nvSpPr>
          <p:cNvPr id="27653" name="AutoShape 5"/>
          <p:cNvSpPr>
            <a:spLocks noChangeArrowheads="1"/>
          </p:cNvSpPr>
          <p:nvPr/>
        </p:nvSpPr>
        <p:spPr bwMode="auto">
          <a:xfrm>
            <a:off x="6784216" y="1826877"/>
            <a:ext cx="1140585" cy="2664296"/>
          </a:xfrm>
          <a:prstGeom prst="upArrow">
            <a:avLst>
              <a:gd name="adj1" fmla="val 50000"/>
              <a:gd name="adj2" fmla="val 90625"/>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en-US" sz="2000" dirty="0">
                <a:latin typeface="Arial" panose="020B0604020202020204" pitchFamily="34" charset="0"/>
                <a:cs typeface="Arial" panose="020B0604020202020204" pitchFamily="34" charset="0"/>
              </a:rPr>
              <a:t>PERFORMANCE</a:t>
            </a:r>
          </a:p>
        </p:txBody>
      </p:sp>
      <p:sp>
        <p:nvSpPr>
          <p:cNvPr id="27654" name="AutoShape 6"/>
          <p:cNvSpPr>
            <a:spLocks noChangeArrowheads="1"/>
          </p:cNvSpPr>
          <p:nvPr/>
        </p:nvSpPr>
        <p:spPr bwMode="auto">
          <a:xfrm>
            <a:off x="8206616" y="1826877"/>
            <a:ext cx="1140585" cy="2664296"/>
          </a:xfrm>
          <a:prstGeom prst="upArrow">
            <a:avLst>
              <a:gd name="adj1" fmla="val 50000"/>
              <a:gd name="adj2" fmla="val 90625"/>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en-US" sz="2000" dirty="0">
                <a:latin typeface="Arial" panose="020B0604020202020204" pitchFamily="34" charset="0"/>
                <a:cs typeface="Arial" panose="020B0604020202020204" pitchFamily="34" charset="0"/>
              </a:rPr>
              <a:t>OIL LEVEL</a:t>
            </a:r>
          </a:p>
        </p:txBody>
      </p:sp>
      <p:sp>
        <p:nvSpPr>
          <p:cNvPr id="27655" name="Text Box 7"/>
          <p:cNvSpPr txBox="1">
            <a:spLocks noChangeArrowheads="1"/>
          </p:cNvSpPr>
          <p:nvPr/>
        </p:nvSpPr>
        <p:spPr bwMode="auto">
          <a:xfrm>
            <a:off x="2133601" y="5031043"/>
            <a:ext cx="6205545" cy="40011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a:latin typeface="Arial" panose="020B0604020202020204" pitchFamily="34" charset="0"/>
                <a:cs typeface="Arial" panose="020B0604020202020204" pitchFamily="34" charset="0"/>
              </a:rPr>
              <a:t>All </a:t>
            </a:r>
            <a:r>
              <a:rPr lang="en-US" sz="2000" b="1" dirty="0" smtClean="0">
                <a:latin typeface="Arial" panose="020B0604020202020204" pitchFamily="34" charset="0"/>
                <a:cs typeface="Arial" panose="020B0604020202020204" pitchFamily="34" charset="0"/>
              </a:rPr>
              <a:t>have </a:t>
            </a:r>
            <a:r>
              <a:rPr lang="en-US" sz="2000" b="1" dirty="0">
                <a:latin typeface="Arial" panose="020B0604020202020204" pitchFamily="34" charset="0"/>
                <a:cs typeface="Arial" panose="020B0604020202020204" pitchFamily="34" charset="0"/>
              </a:rPr>
              <a:t>excellent </a:t>
            </a:r>
            <a:r>
              <a:rPr lang="en-US" sz="2000" b="1" dirty="0" smtClean="0">
                <a:latin typeface="Arial" panose="020B0604020202020204" pitchFamily="34" charset="0"/>
                <a:cs typeface="Arial" panose="020B0604020202020204" pitchFamily="34" charset="0"/>
              </a:rPr>
              <a:t>bio-resistance &amp; long sump life</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1655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err="1" smtClean="0"/>
              <a:t>Hysol</a:t>
            </a:r>
            <a:r>
              <a:rPr lang="en-US" sz="3200" baseline="30000" dirty="0" smtClean="0"/>
              <a:t>®</a:t>
            </a:r>
            <a:r>
              <a:rPr lang="en-US" sz="3200" dirty="0" smtClean="0"/>
              <a:t> MB series - Bio-Resistance</a:t>
            </a:r>
            <a:endParaRPr lang="en-US" sz="3200" dirty="0"/>
          </a:p>
        </p:txBody>
      </p:sp>
      <p:grpSp>
        <p:nvGrpSpPr>
          <p:cNvPr id="7" name="Group 6"/>
          <p:cNvGrpSpPr/>
          <p:nvPr/>
        </p:nvGrpSpPr>
        <p:grpSpPr>
          <a:xfrm>
            <a:off x="584201" y="1306286"/>
            <a:ext cx="11058819" cy="3930732"/>
            <a:chOff x="46340" y="1371600"/>
            <a:chExt cx="8392810" cy="428625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1371600"/>
              <a:ext cx="714375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 y="1676400"/>
              <a:ext cx="987290" cy="523220"/>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Conventional</a:t>
              </a:r>
            </a:p>
            <a:p>
              <a:r>
                <a:rPr lang="en-US" sz="1400" b="1" dirty="0" smtClean="0">
                  <a:latin typeface="Arial" panose="020B0604020202020204" pitchFamily="34" charset="0"/>
                  <a:cs typeface="Arial" panose="020B0604020202020204" pitchFamily="34" charset="0"/>
                </a:rPr>
                <a:t>Soluble</a:t>
              </a:r>
              <a:endParaRPr lang="en-US" sz="1400" b="1" dirty="0">
                <a:latin typeface="Arial" panose="020B0604020202020204" pitchFamily="34" charset="0"/>
                <a:cs typeface="Arial" panose="020B0604020202020204" pitchFamily="34" charset="0"/>
              </a:endParaRPr>
            </a:p>
          </p:txBody>
        </p:sp>
        <p:sp>
          <p:nvSpPr>
            <p:cNvPr id="4" name="TextBox 3"/>
            <p:cNvSpPr txBox="1"/>
            <p:nvPr/>
          </p:nvSpPr>
          <p:spPr>
            <a:xfrm>
              <a:off x="76200" y="2285000"/>
              <a:ext cx="764873"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Product T</a:t>
              </a:r>
              <a:endParaRPr lang="en-US" sz="1400" b="1" dirty="0">
                <a:latin typeface="Arial" panose="020B0604020202020204" pitchFamily="34" charset="0"/>
                <a:cs typeface="Arial" panose="020B0604020202020204" pitchFamily="34" charset="0"/>
              </a:endParaRPr>
            </a:p>
          </p:txBody>
        </p:sp>
        <p:sp>
          <p:nvSpPr>
            <p:cNvPr id="5" name="TextBox 4"/>
            <p:cNvSpPr txBox="1"/>
            <p:nvPr/>
          </p:nvSpPr>
          <p:spPr>
            <a:xfrm>
              <a:off x="75476" y="2970311"/>
              <a:ext cx="936795"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Hysol MB 10</a:t>
              </a:r>
              <a:endParaRPr lang="en-US" sz="1400" b="1" dirty="0">
                <a:latin typeface="Arial" panose="020B0604020202020204" pitchFamily="34" charset="0"/>
                <a:cs typeface="Arial" panose="020B0604020202020204" pitchFamily="34" charset="0"/>
              </a:endParaRPr>
            </a:p>
          </p:txBody>
        </p:sp>
        <p:sp>
          <p:nvSpPr>
            <p:cNvPr id="8" name="TextBox 7"/>
            <p:cNvSpPr txBox="1"/>
            <p:nvPr/>
          </p:nvSpPr>
          <p:spPr>
            <a:xfrm>
              <a:off x="46340" y="3657600"/>
              <a:ext cx="936795"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Hysol MB 20</a:t>
              </a:r>
              <a:endParaRPr lang="en-US" sz="1400" b="1" dirty="0">
                <a:latin typeface="Arial" panose="020B0604020202020204" pitchFamily="34" charset="0"/>
                <a:cs typeface="Arial" panose="020B0604020202020204" pitchFamily="34" charset="0"/>
              </a:endParaRPr>
            </a:p>
          </p:txBody>
        </p:sp>
        <p:sp>
          <p:nvSpPr>
            <p:cNvPr id="9" name="TextBox 8"/>
            <p:cNvSpPr txBox="1"/>
            <p:nvPr/>
          </p:nvSpPr>
          <p:spPr>
            <a:xfrm>
              <a:off x="75476" y="4267200"/>
              <a:ext cx="936795"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Hysol MB 50</a:t>
              </a:r>
              <a:endParaRPr lang="en-US" sz="1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30534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ctr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dirty="0" err="1" smtClean="0">
                <a:effectLst/>
                <a:latin typeface="Arial Narrow" panose="020B0606020202030204" pitchFamily="34" charset="0"/>
                <a:cs typeface="Arial" panose="020B0604020202020204" pitchFamily="34" charset="0"/>
              </a:rPr>
              <a:t>Hysol</a:t>
            </a:r>
            <a:r>
              <a:rPr lang="en-US" sz="3200" baseline="30000" dirty="0" smtClean="0">
                <a:effectLst/>
                <a:latin typeface="Arial Narrow" panose="020B0606020202030204" pitchFamily="34" charset="0"/>
                <a:cs typeface="Arial" panose="020B0604020202020204" pitchFamily="34" charset="0"/>
              </a:rPr>
              <a:t>®</a:t>
            </a:r>
            <a:r>
              <a:rPr lang="en-US" sz="3200" dirty="0" smtClean="0">
                <a:effectLst/>
                <a:latin typeface="Arial Narrow" panose="020B0606020202030204" pitchFamily="34" charset="0"/>
                <a:cs typeface="Arial" panose="020B0604020202020204" pitchFamily="34" charset="0"/>
              </a:rPr>
              <a:t> MB Series – Machining Performance</a:t>
            </a:r>
          </a:p>
        </p:txBody>
      </p:sp>
      <p:pic>
        <p:nvPicPr>
          <p:cNvPr id="3384"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153" y="1281545"/>
            <a:ext cx="7839693" cy="391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6706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0512" y="3282310"/>
            <a:ext cx="11416688" cy="1061091"/>
          </a:xfrm>
        </p:spPr>
        <p:txBody>
          <a:bodyPr/>
          <a:lstStyle/>
          <a:p>
            <a:r>
              <a:rPr lang="en-US" sz="3200" dirty="0" err="1" smtClean="0">
                <a:solidFill>
                  <a:schemeClr val="bg1"/>
                </a:solidFill>
              </a:rPr>
              <a:t>Alusol</a:t>
            </a:r>
            <a:r>
              <a:rPr lang="en-US" sz="3200" baseline="30000" dirty="0" smtClean="0">
                <a:solidFill>
                  <a:schemeClr val="bg1"/>
                </a:solidFill>
              </a:rPr>
              <a:t>® </a:t>
            </a:r>
            <a:r>
              <a:rPr lang="en-US" sz="3200" dirty="0" smtClean="0">
                <a:solidFill>
                  <a:schemeClr val="bg1"/>
                </a:solidFill>
              </a:rPr>
              <a:t>AU Series – Semi-Synthetic</a:t>
            </a:r>
            <a:br>
              <a:rPr lang="en-US" sz="3200" dirty="0" smtClean="0">
                <a:solidFill>
                  <a:schemeClr val="bg1"/>
                </a:solidFill>
              </a:rPr>
            </a:br>
            <a:r>
              <a:rPr lang="en-US" sz="3200" dirty="0" smtClean="0">
                <a:solidFill>
                  <a:schemeClr val="bg1"/>
                </a:solidFill>
              </a:rPr>
              <a:t>Coolant</a:t>
            </a:r>
            <a:endParaRPr lang="en-US" sz="3200" dirty="0">
              <a:solidFill>
                <a:schemeClr val="bg1"/>
              </a:solidFill>
            </a:endParaRPr>
          </a:p>
        </p:txBody>
      </p:sp>
    </p:spTree>
    <p:custDataLst>
      <p:tags r:id="rId1"/>
    </p:custDataLst>
    <p:extLst>
      <p:ext uri="{BB962C8B-B14F-4D97-AF65-F5344CB8AC3E}">
        <p14:creationId xmlns:p14="http://schemas.microsoft.com/office/powerpoint/2010/main" val="2689178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OEM Relationship</a:t>
            </a:r>
            <a:endParaRPr lang="en-US" sz="3200" dirty="0"/>
          </a:p>
        </p:txBody>
      </p:sp>
      <p:sp>
        <p:nvSpPr>
          <p:cNvPr id="3" name="Subtitle 2"/>
          <p:cNvSpPr>
            <a:spLocks noGrp="1"/>
          </p:cNvSpPr>
          <p:nvPr>
            <p:ph type="subTitle" idx="1"/>
          </p:nvPr>
        </p:nvSpPr>
        <p:spPr>
          <a:xfrm>
            <a:off x="508000" y="1447801"/>
            <a:ext cx="5918200" cy="2895600"/>
          </a:xfrm>
        </p:spPr>
        <p:txBody>
          <a:bodyPr/>
          <a:lstStyle/>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Strong </a:t>
            </a:r>
            <a:r>
              <a:rPr lang="en-US" b="1" dirty="0">
                <a:solidFill>
                  <a:schemeClr val="tx1"/>
                </a:solidFill>
              </a:rPr>
              <a:t>partnership</a:t>
            </a:r>
            <a:r>
              <a:rPr lang="en-US" dirty="0">
                <a:solidFill>
                  <a:schemeClr val="tx1"/>
                </a:solidFill>
              </a:rPr>
              <a:t> with leading </a:t>
            </a:r>
            <a:r>
              <a:rPr lang="en-US" dirty="0" smtClean="0">
                <a:solidFill>
                  <a:schemeClr val="tx1"/>
                </a:solidFill>
              </a:rPr>
              <a:t>OEMs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Castrol </a:t>
            </a:r>
            <a:r>
              <a:rPr lang="en-US" dirty="0">
                <a:solidFill>
                  <a:schemeClr val="tx1"/>
                </a:solidFill>
              </a:rPr>
              <a:t>products have </a:t>
            </a:r>
            <a:r>
              <a:rPr lang="en-US" b="1" dirty="0">
                <a:solidFill>
                  <a:schemeClr val="tx1"/>
                </a:solidFill>
              </a:rPr>
              <a:t>approvals</a:t>
            </a:r>
            <a:r>
              <a:rPr lang="en-US" dirty="0">
                <a:solidFill>
                  <a:schemeClr val="tx1"/>
                </a:solidFill>
              </a:rPr>
              <a:t> and </a:t>
            </a:r>
            <a:r>
              <a:rPr lang="en-US" b="1" dirty="0" smtClean="0">
                <a:solidFill>
                  <a:schemeClr val="tx1"/>
                </a:solidFill>
              </a:rPr>
              <a:t>recommendations </a:t>
            </a:r>
            <a:r>
              <a:rPr lang="en-US" dirty="0" smtClean="0">
                <a:solidFill>
                  <a:schemeClr val="tx1"/>
                </a:solidFill>
              </a:rPr>
              <a:t>from </a:t>
            </a:r>
            <a:r>
              <a:rPr lang="en-US" dirty="0">
                <a:solidFill>
                  <a:schemeClr val="tx1"/>
                </a:solidFill>
              </a:rPr>
              <a:t>major </a:t>
            </a:r>
            <a:r>
              <a:rPr lang="en-US" dirty="0" smtClean="0">
                <a:solidFill>
                  <a:schemeClr val="tx1"/>
                </a:solidFill>
              </a:rPr>
              <a:t>OEMs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New </a:t>
            </a:r>
            <a:r>
              <a:rPr lang="en-US" b="1" dirty="0">
                <a:solidFill>
                  <a:schemeClr val="tx1"/>
                </a:solidFill>
              </a:rPr>
              <a:t>product developments </a:t>
            </a:r>
            <a:r>
              <a:rPr lang="en-US" dirty="0">
                <a:solidFill>
                  <a:schemeClr val="tx1"/>
                </a:solidFill>
              </a:rPr>
              <a:t>through interaction with </a:t>
            </a:r>
            <a:r>
              <a:rPr lang="en-US" dirty="0" smtClean="0">
                <a:solidFill>
                  <a:schemeClr val="tx1"/>
                </a:solidFill>
              </a:rPr>
              <a:t>OEMs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Knowledge </a:t>
            </a:r>
            <a:r>
              <a:rPr lang="en-US" dirty="0">
                <a:solidFill>
                  <a:schemeClr val="tx1"/>
                </a:solidFill>
              </a:rPr>
              <a:t>about latest application and technology </a:t>
            </a:r>
            <a:r>
              <a:rPr lang="en-US" b="1" dirty="0">
                <a:solidFill>
                  <a:schemeClr val="tx1"/>
                </a:solidFill>
              </a:rPr>
              <a:t>trends</a:t>
            </a:r>
            <a:r>
              <a:rPr lang="en-US" dirty="0">
                <a:solidFill>
                  <a:schemeClr val="tx1"/>
                </a:solidFill>
              </a:rPr>
              <a:t> from </a:t>
            </a:r>
            <a:r>
              <a:rPr lang="en-US" dirty="0" smtClean="0">
                <a:solidFill>
                  <a:schemeClr val="tx1"/>
                </a:solidFill>
              </a:rPr>
              <a:t>OEMs</a:t>
            </a:r>
            <a:endParaRPr lang="en-US" dirty="0">
              <a:solidFill>
                <a:schemeClr val="tx1"/>
              </a:solidFill>
            </a:endParaRPr>
          </a:p>
        </p:txBody>
      </p:sp>
      <p:pic>
        <p:nvPicPr>
          <p:cNvPr id="4"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5600" y="1371601"/>
            <a:ext cx="4876800" cy="261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6673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Top Tier Semi Synthetics - </a:t>
            </a:r>
            <a:r>
              <a:rPr lang="en-US" sz="3200" dirty="0" err="1" smtClean="0"/>
              <a:t>Alusol</a:t>
            </a:r>
            <a:r>
              <a:rPr lang="en-US" sz="3200" baseline="30000" dirty="0" smtClean="0"/>
              <a:t>®</a:t>
            </a:r>
            <a:r>
              <a:rPr lang="en-US" sz="3200" dirty="0" smtClean="0"/>
              <a:t> AU Series</a:t>
            </a:r>
            <a:endParaRPr lang="en-US" sz="3200" dirty="0"/>
          </a:p>
        </p:txBody>
      </p:sp>
      <p:sp>
        <p:nvSpPr>
          <p:cNvPr id="3" name="Subtitle 2"/>
          <p:cNvSpPr>
            <a:spLocks noGrp="1"/>
          </p:cNvSpPr>
          <p:nvPr>
            <p:ph type="subTitle" idx="1"/>
          </p:nvPr>
        </p:nvSpPr>
        <p:spPr>
          <a:xfrm>
            <a:off x="584201" y="1586097"/>
            <a:ext cx="5994729" cy="3705072"/>
          </a:xfrm>
        </p:spPr>
        <p:txBody>
          <a:bodyPr/>
          <a:lstStyle/>
          <a:p>
            <a:pPr marL="274320" indent="-274320">
              <a:lnSpc>
                <a:spcPct val="100000"/>
              </a:lnSpc>
              <a:spcBef>
                <a:spcPts val="600"/>
              </a:spcBef>
            </a:pPr>
            <a:r>
              <a:rPr lang="en-US" b="1" dirty="0">
                <a:solidFill>
                  <a:schemeClr val="tx1"/>
                </a:solidFill>
              </a:rPr>
              <a:t>Alusol AU </a:t>
            </a:r>
            <a:r>
              <a:rPr lang="en-US" b="1" dirty="0" smtClean="0">
                <a:solidFill>
                  <a:schemeClr val="tx1"/>
                </a:solidFill>
              </a:rPr>
              <a:t>68</a:t>
            </a:r>
          </a:p>
          <a:p>
            <a:pPr marL="274320" lvl="0" indent="-274320">
              <a:lnSpc>
                <a:spcPct val="100000"/>
              </a:lnSpc>
              <a:spcBef>
                <a:spcPts val="600"/>
              </a:spcBef>
              <a:buClr>
                <a:srgbClr val="C00000"/>
              </a:buClr>
              <a:buFont typeface="Wingdings" panose="05000000000000000000" pitchFamily="2" charset="2"/>
              <a:buChar char="Ø"/>
            </a:pPr>
            <a:r>
              <a:rPr lang="en-US" sz="1600" dirty="0">
                <a:solidFill>
                  <a:schemeClr val="tx1"/>
                </a:solidFill>
              </a:rPr>
              <a:t>Premium multi-metal machining product</a:t>
            </a:r>
          </a:p>
          <a:p>
            <a:pPr marL="274320" lvl="0" indent="-274320">
              <a:lnSpc>
                <a:spcPct val="100000"/>
              </a:lnSpc>
              <a:spcBef>
                <a:spcPts val="600"/>
              </a:spcBef>
              <a:buClr>
                <a:srgbClr val="C00000"/>
              </a:buClr>
              <a:buFont typeface="Wingdings" panose="05000000000000000000" pitchFamily="2" charset="2"/>
              <a:buChar char="Ø"/>
            </a:pPr>
            <a:r>
              <a:rPr lang="en-US" sz="1600" dirty="0">
                <a:solidFill>
                  <a:schemeClr val="tx1"/>
                </a:solidFill>
              </a:rPr>
              <a:t>Cleanest running semi-synthetic</a:t>
            </a:r>
          </a:p>
          <a:p>
            <a:pPr marL="274320" lvl="0" indent="-274320">
              <a:lnSpc>
                <a:spcPct val="100000"/>
              </a:lnSpc>
              <a:spcBef>
                <a:spcPts val="600"/>
              </a:spcBef>
              <a:buClr>
                <a:srgbClr val="C00000"/>
              </a:buClr>
              <a:buFont typeface="Wingdings" panose="05000000000000000000" pitchFamily="2" charset="2"/>
              <a:buChar char="Ø"/>
            </a:pPr>
            <a:r>
              <a:rPr lang="en-US" sz="1600" dirty="0">
                <a:solidFill>
                  <a:schemeClr val="tx1"/>
                </a:solidFill>
              </a:rPr>
              <a:t>Exceptional tool life and surface finish</a:t>
            </a:r>
          </a:p>
          <a:p>
            <a:pPr marL="274320" lvl="0" indent="-274320">
              <a:lnSpc>
                <a:spcPct val="100000"/>
              </a:lnSpc>
              <a:spcBef>
                <a:spcPts val="600"/>
              </a:spcBef>
              <a:buClr>
                <a:srgbClr val="C00000"/>
              </a:buClr>
              <a:buFont typeface="Wingdings" panose="05000000000000000000" pitchFamily="2" charset="2"/>
              <a:buChar char="Ø"/>
            </a:pPr>
            <a:r>
              <a:rPr lang="en-US" sz="1600" dirty="0" smtClean="0">
                <a:solidFill>
                  <a:schemeClr val="tx1"/>
                </a:solidFill>
              </a:rPr>
              <a:t>Free of secondary amines, boron</a:t>
            </a:r>
            <a:r>
              <a:rPr lang="en-US" sz="1600" dirty="0">
                <a:solidFill>
                  <a:schemeClr val="tx1"/>
                </a:solidFill>
              </a:rPr>
              <a:t>, &amp; </a:t>
            </a:r>
            <a:r>
              <a:rPr lang="en-US" sz="1600" dirty="0" smtClean="0">
                <a:solidFill>
                  <a:schemeClr val="tx1"/>
                </a:solidFill>
              </a:rPr>
              <a:t>chlorine</a:t>
            </a:r>
            <a:endParaRPr lang="en-US" sz="1600" dirty="0">
              <a:solidFill>
                <a:schemeClr val="tx1"/>
              </a:solidFill>
            </a:endParaRPr>
          </a:p>
          <a:p>
            <a:pPr marL="274320" lvl="0" indent="-274320">
              <a:lnSpc>
                <a:spcPct val="100000"/>
              </a:lnSpc>
              <a:spcBef>
                <a:spcPts val="600"/>
              </a:spcBef>
              <a:buClr>
                <a:srgbClr val="C00000"/>
              </a:buClr>
            </a:pPr>
            <a:endParaRPr lang="en-US" b="1" dirty="0" smtClean="0">
              <a:solidFill>
                <a:schemeClr val="tx1"/>
              </a:solidFill>
            </a:endParaRPr>
          </a:p>
          <a:p>
            <a:pPr marL="274320" lvl="0" indent="-274320">
              <a:lnSpc>
                <a:spcPct val="100000"/>
              </a:lnSpc>
              <a:spcBef>
                <a:spcPts val="600"/>
              </a:spcBef>
              <a:buClr>
                <a:srgbClr val="C00000"/>
              </a:buClr>
            </a:pPr>
            <a:r>
              <a:rPr lang="en-US" b="1" dirty="0" smtClean="0">
                <a:solidFill>
                  <a:schemeClr val="tx1"/>
                </a:solidFill>
              </a:rPr>
              <a:t>Alusol </a:t>
            </a:r>
            <a:r>
              <a:rPr lang="en-US" b="1" dirty="0">
                <a:solidFill>
                  <a:schemeClr val="tx1"/>
                </a:solidFill>
              </a:rPr>
              <a:t>AU 70</a:t>
            </a:r>
          </a:p>
          <a:p>
            <a:pPr marL="274320" lvl="0" indent="-274320">
              <a:lnSpc>
                <a:spcPct val="100000"/>
              </a:lnSpc>
              <a:spcBef>
                <a:spcPts val="600"/>
              </a:spcBef>
              <a:buClr>
                <a:srgbClr val="C00000"/>
              </a:buClr>
              <a:buFont typeface="Wingdings" panose="05000000000000000000" pitchFamily="2" charset="2"/>
              <a:buChar char="Ø"/>
            </a:pPr>
            <a:r>
              <a:rPr lang="en-US" sz="1600" dirty="0">
                <a:solidFill>
                  <a:schemeClr val="tx1"/>
                </a:solidFill>
              </a:rPr>
              <a:t>Contains additional ester</a:t>
            </a:r>
          </a:p>
          <a:p>
            <a:pPr marL="274320" lvl="0" indent="-274320">
              <a:lnSpc>
                <a:spcPct val="100000"/>
              </a:lnSpc>
              <a:spcBef>
                <a:spcPts val="600"/>
              </a:spcBef>
              <a:buClr>
                <a:srgbClr val="C00000"/>
              </a:buClr>
              <a:buFont typeface="Wingdings" panose="05000000000000000000" pitchFamily="2" charset="2"/>
              <a:buChar char="Ø"/>
            </a:pPr>
            <a:r>
              <a:rPr lang="en-US" sz="1600" dirty="0">
                <a:solidFill>
                  <a:schemeClr val="tx1"/>
                </a:solidFill>
              </a:rPr>
              <a:t>Incorporates EP additive</a:t>
            </a:r>
          </a:p>
          <a:p>
            <a:pPr marL="274320" lvl="0" indent="-274320">
              <a:lnSpc>
                <a:spcPct val="100000"/>
              </a:lnSpc>
              <a:spcBef>
                <a:spcPts val="600"/>
              </a:spcBef>
              <a:buClr>
                <a:srgbClr val="C00000"/>
              </a:buClr>
              <a:buFont typeface="Wingdings" panose="05000000000000000000" pitchFamily="2" charset="2"/>
              <a:buChar char="Ø"/>
            </a:pPr>
            <a:r>
              <a:rPr lang="en-US" sz="1600" dirty="0" smtClean="0">
                <a:solidFill>
                  <a:schemeClr val="tx1"/>
                </a:solidFill>
              </a:rPr>
              <a:t>Maximum performance for aerospace applications</a:t>
            </a:r>
            <a:endParaRPr lang="en-US" b="1" dirty="0">
              <a:solidFill>
                <a:schemeClr val="tx1"/>
              </a:solidFill>
            </a:endParaRPr>
          </a:p>
        </p:txBody>
      </p:sp>
      <p:pic>
        <p:nvPicPr>
          <p:cNvPr id="4"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25372" y="3793960"/>
            <a:ext cx="1079745" cy="1497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86001" y="3060508"/>
            <a:ext cx="940516" cy="233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20249" y="1179848"/>
            <a:ext cx="2306268" cy="1806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65447" y="1076149"/>
            <a:ext cx="5553443"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Top performing Aluminum machining Fluids</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38952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err="1" smtClean="0"/>
              <a:t>Alusol</a:t>
            </a:r>
            <a:r>
              <a:rPr lang="en-US" sz="3200" baseline="30000" dirty="0" smtClean="0"/>
              <a:t>®</a:t>
            </a:r>
            <a:r>
              <a:rPr lang="en-US" sz="3200" dirty="0" smtClean="0"/>
              <a:t> </a:t>
            </a:r>
            <a:r>
              <a:rPr lang="en-US" sz="3200" dirty="0"/>
              <a:t>AU 68 – </a:t>
            </a:r>
            <a:r>
              <a:rPr lang="en-US" sz="3200" dirty="0" smtClean="0"/>
              <a:t>Features/Benefits</a:t>
            </a:r>
            <a:endParaRPr lang="en-US" sz="3200" dirty="0"/>
          </a:p>
        </p:txBody>
      </p:sp>
      <p:sp>
        <p:nvSpPr>
          <p:cNvPr id="3" name="Subtitle 2"/>
          <p:cNvSpPr>
            <a:spLocks noGrp="1"/>
          </p:cNvSpPr>
          <p:nvPr>
            <p:ph type="subTitle" idx="1"/>
          </p:nvPr>
        </p:nvSpPr>
        <p:spPr>
          <a:xfrm>
            <a:off x="584201" y="1371088"/>
            <a:ext cx="10693400" cy="3886713"/>
          </a:xfrm>
        </p:spPr>
        <p:txBody>
          <a:bodyPr/>
          <a:lstStyle/>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Multi-metal </a:t>
            </a:r>
            <a:r>
              <a:rPr lang="en-US" dirty="0" smtClean="0">
                <a:solidFill>
                  <a:schemeClr val="tx1"/>
                </a:solidFill>
              </a:rPr>
              <a:t>compatible for </a:t>
            </a:r>
            <a:r>
              <a:rPr lang="en-US" dirty="0">
                <a:solidFill>
                  <a:schemeClr val="tx1"/>
                </a:solidFill>
              </a:rPr>
              <a:t>aluminum, </a:t>
            </a:r>
            <a:r>
              <a:rPr lang="en-US" dirty="0" smtClean="0">
                <a:solidFill>
                  <a:schemeClr val="tx1"/>
                </a:solidFill>
              </a:rPr>
              <a:t>yellow metals, stainless</a:t>
            </a:r>
            <a:r>
              <a:rPr lang="en-US" dirty="0">
                <a:solidFill>
                  <a:schemeClr val="tx1"/>
                </a:solidFill>
              </a:rPr>
              <a:t>, and aerospace materials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Potential to consolidate </a:t>
            </a:r>
            <a:r>
              <a:rPr lang="en-US" dirty="0">
                <a:solidFill>
                  <a:schemeClr val="tx1"/>
                </a:solidFill>
              </a:rPr>
              <a:t>multiple </a:t>
            </a:r>
            <a:r>
              <a:rPr lang="en-US" dirty="0" smtClean="0">
                <a:solidFill>
                  <a:schemeClr val="tx1"/>
                </a:solidFill>
              </a:rPr>
              <a:t>fluids </a:t>
            </a:r>
            <a:r>
              <a:rPr lang="en-US" dirty="0">
                <a:solidFill>
                  <a:schemeClr val="tx1"/>
                </a:solidFill>
              </a:rPr>
              <a:t>into one</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Low surface tension for maximum wettability, low foam, no chip float, brighter chips and clean machines</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Reduced </a:t>
            </a:r>
            <a:r>
              <a:rPr lang="en-US" dirty="0" smtClean="0">
                <a:solidFill>
                  <a:schemeClr val="tx1"/>
                </a:solidFill>
              </a:rPr>
              <a:t>consumption, reduced </a:t>
            </a:r>
            <a:r>
              <a:rPr lang="en-US" dirty="0">
                <a:solidFill>
                  <a:schemeClr val="tx1"/>
                </a:solidFill>
              </a:rPr>
              <a:t>entrained air, efficient chip removal</a:t>
            </a: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Free of chlorine, </a:t>
            </a:r>
            <a:r>
              <a:rPr lang="en-US" dirty="0">
                <a:solidFill>
                  <a:schemeClr val="tx1"/>
                </a:solidFill>
              </a:rPr>
              <a:t>secondary </a:t>
            </a:r>
            <a:r>
              <a:rPr lang="en-US" dirty="0" smtClean="0">
                <a:solidFill>
                  <a:schemeClr val="tx1"/>
                </a:solidFill>
              </a:rPr>
              <a:t>amines, boron, and nitrites</a:t>
            </a:r>
            <a:endParaRPr lang="en-US" dirty="0">
              <a:solidFill>
                <a:schemeClr val="tx1"/>
              </a:solidFill>
            </a:endParaRP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a:solidFill>
                  <a:schemeClr val="tx1"/>
                </a:solidFill>
              </a:rPr>
              <a:t>Worker safety consideration and compliance with HSE </a:t>
            </a:r>
            <a:endParaRPr lang="en-US" dirty="0" smtClean="0">
              <a:solidFill>
                <a:schemeClr val="tx1"/>
              </a:solidFill>
            </a:endParaRPr>
          </a:p>
          <a:p>
            <a:pPr marL="285750" indent="-285750">
              <a:lnSpc>
                <a:spcPct val="100000"/>
              </a:lnSpc>
              <a:spcBef>
                <a:spcPts val="600"/>
              </a:spcBef>
              <a:spcAft>
                <a:spcPts val="600"/>
              </a:spcAft>
              <a:buClr>
                <a:srgbClr val="C00000"/>
              </a:buClr>
              <a:buFont typeface="Wingdings" panose="05000000000000000000" pitchFamily="2" charset="2"/>
              <a:buChar char="Ø"/>
            </a:pPr>
            <a:r>
              <a:rPr lang="en-US" dirty="0" smtClean="0">
                <a:solidFill>
                  <a:schemeClr val="tx1"/>
                </a:solidFill>
              </a:rPr>
              <a:t>Suitable for single </a:t>
            </a:r>
            <a:r>
              <a:rPr lang="en-US" dirty="0">
                <a:solidFill>
                  <a:schemeClr val="tx1"/>
                </a:solidFill>
              </a:rPr>
              <a:t>sump machines </a:t>
            </a:r>
            <a:r>
              <a:rPr lang="en-US" dirty="0" smtClean="0">
                <a:solidFill>
                  <a:schemeClr val="tx1"/>
                </a:solidFill>
              </a:rPr>
              <a:t>and </a:t>
            </a:r>
            <a:r>
              <a:rPr lang="en-US" dirty="0">
                <a:solidFill>
                  <a:schemeClr val="tx1"/>
                </a:solidFill>
              </a:rPr>
              <a:t>central </a:t>
            </a:r>
            <a:r>
              <a:rPr lang="en-US" dirty="0" smtClean="0">
                <a:solidFill>
                  <a:schemeClr val="tx1"/>
                </a:solidFill>
              </a:rPr>
              <a:t>systems</a:t>
            </a:r>
            <a:endParaRPr lang="en-US" dirty="0">
              <a:solidFill>
                <a:schemeClr val="tx1"/>
              </a:solidFill>
            </a:endParaRPr>
          </a:p>
        </p:txBody>
      </p:sp>
    </p:spTree>
    <p:extLst>
      <p:ext uri="{BB962C8B-B14F-4D97-AF65-F5344CB8AC3E}">
        <p14:creationId xmlns:p14="http://schemas.microsoft.com/office/powerpoint/2010/main" val="230771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Machining Performance vs. </a:t>
            </a:r>
            <a:r>
              <a:rPr lang="en-US" sz="3200" dirty="0" smtClean="0"/>
              <a:t>Competition</a:t>
            </a:r>
            <a:endParaRPr lang="en-US" sz="3200" dirty="0"/>
          </a:p>
        </p:txBody>
      </p:sp>
      <p:sp>
        <p:nvSpPr>
          <p:cNvPr id="4" name="TextBox 3"/>
          <p:cNvSpPr txBox="1"/>
          <p:nvPr/>
        </p:nvSpPr>
        <p:spPr>
          <a:xfrm>
            <a:off x="2235200" y="1099890"/>
            <a:ext cx="6075894" cy="400110"/>
          </a:xfrm>
          <a:prstGeom prst="rect">
            <a:avLst/>
          </a:prstGeom>
          <a:noFill/>
        </p:spPr>
        <p:txBody>
          <a:bodyPr wrap="none" rtlCol="0">
            <a:spAutoFit/>
          </a:bodyPr>
          <a:lstStyle/>
          <a:p>
            <a:r>
              <a:rPr lang="en-US" altLang="en-US" sz="2000" b="1" dirty="0" smtClean="0">
                <a:latin typeface="Arial" panose="020B0604020202020204" pitchFamily="34" charset="0"/>
                <a:cs typeface="Arial" panose="020B0604020202020204" pitchFamily="34" charset="0"/>
                <a:sym typeface="Helvetica Light" charset="0"/>
              </a:rPr>
              <a:t>Aluminum Cast 356 – </a:t>
            </a:r>
            <a:r>
              <a:rPr lang="en-US" altLang="en-US" sz="2000" b="1" dirty="0">
                <a:latin typeface="Arial" panose="020B0604020202020204" pitchFamily="34" charset="0"/>
                <a:cs typeface="Arial" panose="020B0604020202020204" pitchFamily="34" charset="0"/>
                <a:sym typeface="Helvetica Light" charset="0"/>
              </a:rPr>
              <a:t>Form Tapping Power </a:t>
            </a:r>
            <a:r>
              <a:rPr lang="en-US" altLang="en-US" sz="2000" b="1" dirty="0" smtClean="0">
                <a:latin typeface="Arial" panose="020B0604020202020204" pitchFamily="34" charset="0"/>
                <a:cs typeface="Arial" panose="020B0604020202020204" pitchFamily="34" charset="0"/>
                <a:sym typeface="Helvetica Light" charset="0"/>
              </a:rPr>
              <a:t>Draw</a:t>
            </a:r>
            <a:endParaRPr lang="en-US" altLang="en-US" sz="2000" b="1" dirty="0">
              <a:latin typeface="Arial" panose="020B0604020202020204" pitchFamily="34" charset="0"/>
              <a:cs typeface="Arial" panose="020B0604020202020204" pitchFamily="34" charset="0"/>
              <a:sym typeface="Helvetica Light" charset="0"/>
            </a:endParaRPr>
          </a:p>
        </p:txBody>
      </p:sp>
      <p:pic>
        <p:nvPicPr>
          <p:cNvPr id="18434"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670" y="1500000"/>
            <a:ext cx="7854867" cy="392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978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Machining Performance vs. </a:t>
            </a:r>
            <a:r>
              <a:rPr lang="en-US" sz="3200" dirty="0" smtClean="0"/>
              <a:t>Competition</a:t>
            </a:r>
            <a:endParaRPr lang="en-US" sz="3200" dirty="0"/>
          </a:p>
        </p:txBody>
      </p:sp>
      <p:pic>
        <p:nvPicPr>
          <p:cNvPr id="11"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36470" y="1656352"/>
            <a:ext cx="3241161" cy="191551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82690" y="3573893"/>
            <a:ext cx="3847605" cy="182889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1"/>
          <p:cNvSpPr txBox="1">
            <a:spLocks noChangeArrowheads="1"/>
          </p:cNvSpPr>
          <p:nvPr/>
        </p:nvSpPr>
        <p:spPr bwMode="auto">
          <a:xfrm>
            <a:off x="2766091" y="2974175"/>
            <a:ext cx="1692643" cy="461665"/>
          </a:xfrm>
          <a:prstGeom prst="rect">
            <a:avLst/>
          </a:prstGeom>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en-US" altLang="en-US" sz="1200" b="1" dirty="0">
                <a:solidFill>
                  <a:sysClr val="windowText" lastClr="000000"/>
                </a:solidFill>
              </a:rPr>
              <a:t>Alusol AU 68</a:t>
            </a:r>
          </a:p>
          <a:p>
            <a:pPr algn="ctr"/>
            <a:r>
              <a:rPr lang="en-US" altLang="en-US" sz="1200" dirty="0" smtClean="0">
                <a:solidFill>
                  <a:sysClr val="windowText" lastClr="000000"/>
                </a:solidFill>
              </a:rPr>
              <a:t>Very low built-up edge</a:t>
            </a:r>
            <a:endParaRPr lang="en-US" altLang="en-US" sz="1200" dirty="0">
              <a:solidFill>
                <a:sysClr val="windowText" lastClr="000000"/>
              </a:solidFill>
            </a:endParaRPr>
          </a:p>
        </p:txBody>
      </p:sp>
      <p:pic>
        <p:nvPicPr>
          <p:cNvPr id="1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982691" y="1655021"/>
            <a:ext cx="3305874" cy="1907989"/>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5"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00844" y="3522739"/>
            <a:ext cx="3276787" cy="1841672"/>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16" name="Text Box 11"/>
          <p:cNvSpPr txBox="1">
            <a:spLocks noChangeArrowheads="1"/>
          </p:cNvSpPr>
          <p:nvPr/>
        </p:nvSpPr>
        <p:spPr bwMode="auto">
          <a:xfrm>
            <a:off x="2718341" y="4764708"/>
            <a:ext cx="1641795" cy="461665"/>
          </a:xfrm>
          <a:prstGeom prst="rect">
            <a:avLst/>
          </a:prstGeom>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en-US" altLang="en-US" sz="1200" b="1" dirty="0" smtClean="0">
                <a:solidFill>
                  <a:sysClr val="windowText" lastClr="000000"/>
                </a:solidFill>
              </a:rPr>
              <a:t>Competitor Q</a:t>
            </a:r>
            <a:endParaRPr lang="en-US" altLang="en-US" sz="1200" b="1" dirty="0">
              <a:solidFill>
                <a:sysClr val="windowText" lastClr="000000"/>
              </a:solidFill>
            </a:endParaRPr>
          </a:p>
          <a:p>
            <a:pPr algn="ctr"/>
            <a:r>
              <a:rPr lang="en-US" altLang="en-US" sz="1200" dirty="0" smtClean="0">
                <a:solidFill>
                  <a:sysClr val="windowText" lastClr="000000"/>
                </a:solidFill>
              </a:rPr>
              <a:t>Built-up edge forming</a:t>
            </a:r>
            <a:endParaRPr lang="en-US" altLang="en-US" sz="1200" dirty="0">
              <a:solidFill>
                <a:sysClr val="windowText" lastClr="000000"/>
              </a:solidFill>
            </a:endParaRPr>
          </a:p>
        </p:txBody>
      </p:sp>
      <p:sp>
        <p:nvSpPr>
          <p:cNvPr id="17" name="Text Box 11"/>
          <p:cNvSpPr txBox="1">
            <a:spLocks noChangeArrowheads="1"/>
          </p:cNvSpPr>
          <p:nvPr/>
        </p:nvSpPr>
        <p:spPr bwMode="auto">
          <a:xfrm>
            <a:off x="7589508" y="2938261"/>
            <a:ext cx="1819729" cy="461665"/>
          </a:xfrm>
          <a:prstGeom prst="rect">
            <a:avLst/>
          </a:prstGeom>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en-US" altLang="en-US" sz="1200" b="1" dirty="0" smtClean="0">
                <a:solidFill>
                  <a:sysClr val="windowText" lastClr="000000"/>
                </a:solidFill>
              </a:rPr>
              <a:t>Competitor H</a:t>
            </a:r>
            <a:endParaRPr lang="en-US" altLang="en-US" sz="1200" b="1" dirty="0">
              <a:solidFill>
                <a:sysClr val="windowText" lastClr="000000"/>
              </a:solidFill>
            </a:endParaRPr>
          </a:p>
          <a:p>
            <a:pPr algn="ctr"/>
            <a:r>
              <a:rPr lang="en-US" altLang="en-US" sz="1200" dirty="0" smtClean="0">
                <a:solidFill>
                  <a:sysClr val="windowText" lastClr="000000"/>
                </a:solidFill>
              </a:rPr>
              <a:t>Significant built-up edge</a:t>
            </a:r>
            <a:endParaRPr lang="en-US" altLang="en-US" sz="1200" dirty="0">
              <a:solidFill>
                <a:sysClr val="windowText" lastClr="000000"/>
              </a:solidFill>
            </a:endParaRPr>
          </a:p>
        </p:txBody>
      </p:sp>
      <p:sp>
        <p:nvSpPr>
          <p:cNvPr id="18" name="Text Box 11"/>
          <p:cNvSpPr txBox="1">
            <a:spLocks noChangeArrowheads="1"/>
          </p:cNvSpPr>
          <p:nvPr/>
        </p:nvSpPr>
        <p:spPr bwMode="auto">
          <a:xfrm>
            <a:off x="7862019" y="4815616"/>
            <a:ext cx="1547218" cy="461665"/>
          </a:xfrm>
          <a:prstGeom prst="rect">
            <a:avLst/>
          </a:prstGeom>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en-US" altLang="en-US" sz="1200" b="1" dirty="0" smtClean="0">
                <a:solidFill>
                  <a:sysClr val="windowText" lastClr="000000"/>
                </a:solidFill>
              </a:rPr>
              <a:t>Competitor B2</a:t>
            </a:r>
            <a:endParaRPr lang="en-US" altLang="en-US" sz="1200" b="1" dirty="0">
              <a:solidFill>
                <a:sysClr val="windowText" lastClr="000000"/>
              </a:solidFill>
            </a:endParaRPr>
          </a:p>
          <a:p>
            <a:pPr algn="ctr"/>
            <a:r>
              <a:rPr lang="en-US" altLang="en-US" sz="1200" dirty="0" smtClean="0">
                <a:solidFill>
                  <a:sysClr val="windowText" lastClr="000000"/>
                </a:solidFill>
              </a:rPr>
              <a:t>Heavy built-up edge</a:t>
            </a:r>
            <a:endParaRPr lang="en-US" altLang="en-US" sz="1200" dirty="0">
              <a:solidFill>
                <a:sysClr val="windowText" lastClr="000000"/>
              </a:solidFill>
            </a:endParaRPr>
          </a:p>
        </p:txBody>
      </p:sp>
      <p:sp>
        <p:nvSpPr>
          <p:cNvPr id="19" name="Text Box 10"/>
          <p:cNvSpPr txBox="1">
            <a:spLocks noChangeArrowheads="1"/>
          </p:cNvSpPr>
          <p:nvPr/>
        </p:nvSpPr>
        <p:spPr bwMode="auto">
          <a:xfrm>
            <a:off x="10580914" y="3956228"/>
            <a:ext cx="1147174" cy="5847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1600" dirty="0" smtClean="0">
                <a:solidFill>
                  <a:srgbClr val="FF0000"/>
                </a:solidFill>
                <a:latin typeface="Arial" charset="0"/>
              </a:rPr>
              <a:t>Built-up edge</a:t>
            </a:r>
            <a:endParaRPr lang="en-US" altLang="en-US" sz="1600" dirty="0">
              <a:solidFill>
                <a:srgbClr val="FF0000"/>
              </a:solidFill>
              <a:latin typeface="Arial" charset="0"/>
            </a:endParaRPr>
          </a:p>
        </p:txBody>
      </p:sp>
      <p:sp>
        <p:nvSpPr>
          <p:cNvPr id="20" name="TextBox 19"/>
          <p:cNvSpPr txBox="1"/>
          <p:nvPr/>
        </p:nvSpPr>
        <p:spPr>
          <a:xfrm>
            <a:off x="3316211" y="1137870"/>
            <a:ext cx="4011226" cy="400110"/>
          </a:xfrm>
          <a:prstGeom prst="rect">
            <a:avLst/>
          </a:prstGeom>
          <a:noFill/>
        </p:spPr>
        <p:txBody>
          <a:bodyPr wrap="none" rtlCol="0">
            <a:spAutoFit/>
          </a:bodyPr>
          <a:lstStyle/>
          <a:p>
            <a:r>
              <a:rPr lang="en-US" altLang="en-US" sz="2000" b="1" dirty="0">
                <a:latin typeface="Arial" panose="020B0604020202020204" pitchFamily="34" charset="0"/>
                <a:cs typeface="Arial" panose="020B0604020202020204" pitchFamily="34" charset="0"/>
                <a:sym typeface="Helvetica Light" charset="0"/>
              </a:rPr>
              <a:t>Aluminum 356 – Tool </a:t>
            </a:r>
            <a:r>
              <a:rPr lang="en-US" altLang="en-US" sz="2000" b="1" dirty="0" smtClean="0">
                <a:latin typeface="Arial" panose="020B0604020202020204" pitchFamily="34" charset="0"/>
                <a:cs typeface="Arial" panose="020B0604020202020204" pitchFamily="34" charset="0"/>
                <a:sym typeface="Helvetica Light" charset="0"/>
              </a:rPr>
              <a:t>Condition</a:t>
            </a:r>
            <a:endParaRPr lang="en-US" altLang="en-US" sz="2000" b="1" dirty="0">
              <a:latin typeface="Arial" panose="020B0604020202020204" pitchFamily="34" charset="0"/>
              <a:cs typeface="Arial" panose="020B0604020202020204" pitchFamily="34" charset="0"/>
              <a:sym typeface="Helvetica Light" charset="0"/>
            </a:endParaRPr>
          </a:p>
        </p:txBody>
      </p:sp>
    </p:spTree>
    <p:extLst>
      <p:ext uri="{BB962C8B-B14F-4D97-AF65-F5344CB8AC3E}">
        <p14:creationId xmlns:p14="http://schemas.microsoft.com/office/powerpoint/2010/main" val="40907586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Machining Performance vs. </a:t>
            </a:r>
            <a:r>
              <a:rPr lang="en-US" sz="3200" dirty="0" smtClean="0"/>
              <a:t>Competition</a:t>
            </a:r>
            <a:endParaRPr lang="en-US" sz="3200" dirty="0"/>
          </a:p>
        </p:txBody>
      </p:sp>
      <p:sp>
        <p:nvSpPr>
          <p:cNvPr id="4" name="TextBox 3"/>
          <p:cNvSpPr txBox="1"/>
          <p:nvPr/>
        </p:nvSpPr>
        <p:spPr>
          <a:xfrm>
            <a:off x="2235201" y="1099890"/>
            <a:ext cx="5591787" cy="400110"/>
          </a:xfrm>
          <a:prstGeom prst="rect">
            <a:avLst/>
          </a:prstGeom>
          <a:noFill/>
        </p:spPr>
        <p:txBody>
          <a:bodyPr wrap="none" rtlCol="0">
            <a:spAutoFit/>
          </a:bodyPr>
          <a:lstStyle/>
          <a:p>
            <a:r>
              <a:rPr lang="en-US" altLang="en-US" sz="2000" b="1" dirty="0">
                <a:latin typeface="Arial" panose="020B0604020202020204" pitchFamily="34" charset="0"/>
                <a:cs typeface="Arial" panose="020B0604020202020204" pitchFamily="34" charset="0"/>
                <a:sym typeface="Helvetica Light" charset="0"/>
              </a:rPr>
              <a:t>Aluminum </a:t>
            </a:r>
            <a:r>
              <a:rPr lang="en-US" altLang="en-US" sz="2000" b="1" dirty="0" smtClean="0">
                <a:latin typeface="Arial" panose="020B0604020202020204" pitchFamily="34" charset="0"/>
                <a:cs typeface="Arial" panose="020B0604020202020204" pitchFamily="34" charset="0"/>
                <a:sym typeface="Helvetica Light" charset="0"/>
              </a:rPr>
              <a:t>6061 </a:t>
            </a:r>
            <a:r>
              <a:rPr lang="en-US" altLang="en-US" sz="2000" b="1" dirty="0">
                <a:latin typeface="Arial" panose="020B0604020202020204" pitchFamily="34" charset="0"/>
                <a:cs typeface="Arial" panose="020B0604020202020204" pitchFamily="34" charset="0"/>
                <a:sym typeface="Helvetica Light" charset="0"/>
              </a:rPr>
              <a:t>– Form Tapping Power </a:t>
            </a:r>
            <a:r>
              <a:rPr lang="en-US" altLang="en-US" sz="2000" b="1" dirty="0" smtClean="0">
                <a:latin typeface="Arial" panose="020B0604020202020204" pitchFamily="34" charset="0"/>
                <a:cs typeface="Arial" panose="020B0604020202020204" pitchFamily="34" charset="0"/>
                <a:sym typeface="Helvetica Light" charset="0"/>
              </a:rPr>
              <a:t>Draw</a:t>
            </a:r>
            <a:endParaRPr lang="en-US" altLang="en-US" sz="2000" b="1" dirty="0">
              <a:latin typeface="Arial" panose="020B0604020202020204" pitchFamily="34" charset="0"/>
              <a:cs typeface="Arial" panose="020B0604020202020204" pitchFamily="34" charset="0"/>
              <a:sym typeface="Helvetica Light" charset="0"/>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0225" y="1500000"/>
            <a:ext cx="8294766" cy="385927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6402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Machining Performance vs. </a:t>
            </a:r>
            <a:r>
              <a:rPr lang="en-US" sz="3200" dirty="0" smtClean="0"/>
              <a:t>Competition</a:t>
            </a:r>
            <a:endParaRPr lang="en-US" sz="3200" dirty="0"/>
          </a:p>
        </p:txBody>
      </p:sp>
      <p:sp>
        <p:nvSpPr>
          <p:cNvPr id="20" name="TextBox 19"/>
          <p:cNvSpPr txBox="1"/>
          <p:nvPr/>
        </p:nvSpPr>
        <p:spPr>
          <a:xfrm>
            <a:off x="3738457" y="1147584"/>
            <a:ext cx="4153894" cy="400110"/>
          </a:xfrm>
          <a:prstGeom prst="rect">
            <a:avLst/>
          </a:prstGeom>
          <a:noFill/>
        </p:spPr>
        <p:txBody>
          <a:bodyPr wrap="none" rtlCol="0">
            <a:spAutoFit/>
          </a:bodyPr>
          <a:lstStyle/>
          <a:p>
            <a:r>
              <a:rPr lang="en-US" altLang="en-US" sz="2000" b="1" dirty="0">
                <a:latin typeface="Arial" panose="020B0604020202020204" pitchFamily="34" charset="0"/>
                <a:cs typeface="Arial" panose="020B0604020202020204" pitchFamily="34" charset="0"/>
                <a:sym typeface="Helvetica Light" charset="0"/>
              </a:rPr>
              <a:t>Aluminum </a:t>
            </a:r>
            <a:r>
              <a:rPr lang="en-US" altLang="en-US" sz="2000" b="1" dirty="0" smtClean="0">
                <a:latin typeface="Arial" panose="020B0604020202020204" pitchFamily="34" charset="0"/>
                <a:cs typeface="Arial" panose="020B0604020202020204" pitchFamily="34" charset="0"/>
                <a:sym typeface="Helvetica Light" charset="0"/>
              </a:rPr>
              <a:t>6061 – </a:t>
            </a:r>
            <a:r>
              <a:rPr lang="en-US" altLang="en-US" sz="2000" b="1" dirty="0">
                <a:latin typeface="Arial" panose="020B0604020202020204" pitchFamily="34" charset="0"/>
                <a:cs typeface="Arial" panose="020B0604020202020204" pitchFamily="34" charset="0"/>
                <a:sym typeface="Helvetica Light" charset="0"/>
              </a:rPr>
              <a:t>Tool </a:t>
            </a:r>
            <a:r>
              <a:rPr lang="en-US" altLang="en-US" sz="2000" b="1" dirty="0" smtClean="0">
                <a:latin typeface="Arial" panose="020B0604020202020204" pitchFamily="34" charset="0"/>
                <a:cs typeface="Arial" panose="020B0604020202020204" pitchFamily="34" charset="0"/>
                <a:sym typeface="Helvetica Light" charset="0"/>
              </a:rPr>
              <a:t>Condition</a:t>
            </a:r>
            <a:endParaRPr lang="en-US" altLang="en-US" sz="2000" b="1" dirty="0">
              <a:latin typeface="Arial" panose="020B0604020202020204" pitchFamily="34" charset="0"/>
              <a:cs typeface="Arial" panose="020B0604020202020204" pitchFamily="34" charset="0"/>
              <a:sym typeface="Helvetica Light" charset="0"/>
            </a:endParaRPr>
          </a:p>
        </p:txBody>
      </p:sp>
      <p:pic>
        <p:nvPicPr>
          <p:cNvPr id="2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83755" y="3706612"/>
            <a:ext cx="3309404" cy="1746198"/>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86068" y="1628708"/>
            <a:ext cx="3412824" cy="1959045"/>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3" name="Text Box 7"/>
          <p:cNvSpPr txBox="1">
            <a:spLocks noChangeArrowheads="1"/>
          </p:cNvSpPr>
          <p:nvPr/>
        </p:nvSpPr>
        <p:spPr bwMode="auto">
          <a:xfrm>
            <a:off x="10497786" y="4287322"/>
            <a:ext cx="1178481" cy="5847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dirty="0">
                <a:solidFill>
                  <a:srgbClr val="FF0000"/>
                </a:solidFill>
                <a:latin typeface="Arial" panose="020B0604020202020204" pitchFamily="34" charset="0"/>
                <a:cs typeface="Arial" panose="020B0604020202020204" pitchFamily="34" charset="0"/>
              </a:rPr>
              <a:t>Built-up edge</a:t>
            </a:r>
          </a:p>
        </p:txBody>
      </p:sp>
      <p:pic>
        <p:nvPicPr>
          <p:cNvPr id="24"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86067" y="3628732"/>
            <a:ext cx="3511719" cy="190195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83755" y="1537980"/>
            <a:ext cx="3350603" cy="199641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11"/>
          <p:cNvSpPr txBox="1">
            <a:spLocks noChangeArrowheads="1"/>
          </p:cNvSpPr>
          <p:nvPr/>
        </p:nvSpPr>
        <p:spPr bwMode="auto">
          <a:xfrm>
            <a:off x="2751836" y="2659846"/>
            <a:ext cx="1692643" cy="461665"/>
          </a:xfrm>
          <a:prstGeom prst="rect">
            <a:avLst/>
          </a:prstGeom>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en-US" altLang="en-US" sz="1200" b="1" dirty="0">
                <a:solidFill>
                  <a:sysClr val="windowText" lastClr="000000"/>
                </a:solidFill>
              </a:rPr>
              <a:t>Alusol AU 68</a:t>
            </a:r>
          </a:p>
          <a:p>
            <a:pPr algn="ctr"/>
            <a:r>
              <a:rPr lang="en-US" altLang="en-US" sz="1200" dirty="0">
                <a:solidFill>
                  <a:sysClr val="windowText" lastClr="000000"/>
                </a:solidFill>
              </a:rPr>
              <a:t>Very </a:t>
            </a:r>
            <a:r>
              <a:rPr lang="en-US" altLang="en-US" sz="1200" dirty="0" smtClean="0">
                <a:solidFill>
                  <a:sysClr val="windowText" lastClr="000000"/>
                </a:solidFill>
              </a:rPr>
              <a:t>low built-up edge</a:t>
            </a:r>
            <a:endParaRPr lang="en-US" altLang="en-US" sz="1200" dirty="0">
              <a:solidFill>
                <a:sysClr val="windowText" lastClr="000000"/>
              </a:solidFill>
            </a:endParaRPr>
          </a:p>
        </p:txBody>
      </p:sp>
      <p:sp>
        <p:nvSpPr>
          <p:cNvPr id="27" name="Text Box 11"/>
          <p:cNvSpPr txBox="1">
            <a:spLocks noChangeArrowheads="1"/>
          </p:cNvSpPr>
          <p:nvPr/>
        </p:nvSpPr>
        <p:spPr bwMode="auto">
          <a:xfrm>
            <a:off x="2897261" y="4348878"/>
            <a:ext cx="1547218" cy="461665"/>
          </a:xfrm>
          <a:prstGeom prst="rect">
            <a:avLst/>
          </a:prstGeom>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en-US" altLang="en-US" sz="1200" b="1" dirty="0" smtClean="0">
                <a:solidFill>
                  <a:sysClr val="windowText" lastClr="000000"/>
                </a:solidFill>
              </a:rPr>
              <a:t>Competitor B2</a:t>
            </a:r>
            <a:endParaRPr lang="en-US" altLang="en-US" sz="1200" b="1" dirty="0">
              <a:solidFill>
                <a:sysClr val="windowText" lastClr="000000"/>
              </a:solidFill>
            </a:endParaRPr>
          </a:p>
          <a:p>
            <a:pPr algn="ctr"/>
            <a:r>
              <a:rPr lang="en-US" altLang="en-US" sz="1200" dirty="0" smtClean="0">
                <a:solidFill>
                  <a:sysClr val="windowText" lastClr="000000"/>
                </a:solidFill>
              </a:rPr>
              <a:t>Heavy built-up edge</a:t>
            </a:r>
            <a:endParaRPr lang="en-US" altLang="en-US" sz="1200" dirty="0">
              <a:solidFill>
                <a:sysClr val="windowText" lastClr="000000"/>
              </a:solidFill>
            </a:endParaRPr>
          </a:p>
        </p:txBody>
      </p:sp>
      <p:sp>
        <p:nvSpPr>
          <p:cNvPr id="28" name="Text Box 11"/>
          <p:cNvSpPr txBox="1">
            <a:spLocks noChangeArrowheads="1"/>
          </p:cNvSpPr>
          <p:nvPr/>
        </p:nvSpPr>
        <p:spPr bwMode="auto">
          <a:xfrm>
            <a:off x="7782615" y="2763381"/>
            <a:ext cx="1819729" cy="461665"/>
          </a:xfrm>
          <a:prstGeom prst="rect">
            <a:avLst/>
          </a:prstGeom>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en-US" altLang="en-US" sz="1200" b="1" dirty="0" smtClean="0">
                <a:solidFill>
                  <a:sysClr val="windowText" lastClr="000000"/>
                </a:solidFill>
              </a:rPr>
              <a:t>Competitor H</a:t>
            </a:r>
            <a:endParaRPr lang="en-US" altLang="en-US" sz="1200" b="1" dirty="0">
              <a:solidFill>
                <a:sysClr val="windowText" lastClr="000000"/>
              </a:solidFill>
            </a:endParaRPr>
          </a:p>
          <a:p>
            <a:pPr algn="ctr"/>
            <a:r>
              <a:rPr lang="en-US" altLang="en-US" sz="1200" dirty="0" smtClean="0">
                <a:solidFill>
                  <a:sysClr val="windowText" lastClr="000000"/>
                </a:solidFill>
              </a:rPr>
              <a:t>Significant built-up edge</a:t>
            </a:r>
            <a:endParaRPr lang="en-US" altLang="en-US" sz="1200" dirty="0">
              <a:solidFill>
                <a:sysClr val="windowText" lastClr="000000"/>
              </a:solidFill>
            </a:endParaRPr>
          </a:p>
        </p:txBody>
      </p:sp>
      <p:sp>
        <p:nvSpPr>
          <p:cNvPr id="29" name="Text Box 11"/>
          <p:cNvSpPr txBox="1">
            <a:spLocks noChangeArrowheads="1"/>
          </p:cNvSpPr>
          <p:nvPr/>
        </p:nvSpPr>
        <p:spPr bwMode="auto">
          <a:xfrm>
            <a:off x="7968317" y="4747629"/>
            <a:ext cx="1547218" cy="461665"/>
          </a:xfrm>
          <a:prstGeom prst="rect">
            <a:avLst/>
          </a:prstGeom>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en-US" altLang="en-US" sz="1200" b="1" dirty="0" smtClean="0">
                <a:solidFill>
                  <a:sysClr val="windowText" lastClr="000000"/>
                </a:solidFill>
              </a:rPr>
              <a:t>Competitor Q</a:t>
            </a:r>
            <a:endParaRPr lang="en-US" altLang="en-US" sz="1200" b="1" dirty="0">
              <a:solidFill>
                <a:sysClr val="windowText" lastClr="000000"/>
              </a:solidFill>
            </a:endParaRPr>
          </a:p>
          <a:p>
            <a:pPr algn="ctr"/>
            <a:r>
              <a:rPr lang="en-US" altLang="en-US" sz="1200" dirty="0" smtClean="0">
                <a:solidFill>
                  <a:sysClr val="windowText" lastClr="000000"/>
                </a:solidFill>
              </a:rPr>
              <a:t>Heavy built-up edge</a:t>
            </a:r>
            <a:endParaRPr lang="en-US" altLang="en-US" sz="1200" dirty="0">
              <a:solidFill>
                <a:sysClr val="windowText" lastClr="000000"/>
              </a:solidFill>
            </a:endParaRPr>
          </a:p>
        </p:txBody>
      </p:sp>
    </p:spTree>
    <p:extLst>
      <p:ext uri="{BB962C8B-B14F-4D97-AF65-F5344CB8AC3E}">
        <p14:creationId xmlns:p14="http://schemas.microsoft.com/office/powerpoint/2010/main" val="14230452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Machining Performance vs. </a:t>
            </a:r>
            <a:r>
              <a:rPr lang="en-US" sz="3200" dirty="0" smtClean="0"/>
              <a:t>Competition</a:t>
            </a:r>
            <a:endParaRPr lang="en-US" sz="3200" dirty="0"/>
          </a:p>
        </p:txBody>
      </p:sp>
      <p:sp>
        <p:nvSpPr>
          <p:cNvPr id="4" name="TextBox 3"/>
          <p:cNvSpPr txBox="1"/>
          <p:nvPr/>
        </p:nvSpPr>
        <p:spPr>
          <a:xfrm>
            <a:off x="2235201" y="1099890"/>
            <a:ext cx="5591787" cy="400110"/>
          </a:xfrm>
          <a:prstGeom prst="rect">
            <a:avLst/>
          </a:prstGeom>
          <a:noFill/>
        </p:spPr>
        <p:txBody>
          <a:bodyPr wrap="none" rtlCol="0">
            <a:spAutoFit/>
          </a:bodyPr>
          <a:lstStyle/>
          <a:p>
            <a:r>
              <a:rPr lang="en-US" altLang="en-US" sz="2000" b="1" dirty="0">
                <a:latin typeface="Arial" panose="020B0604020202020204" pitchFamily="34" charset="0"/>
                <a:cs typeface="Arial" panose="020B0604020202020204" pitchFamily="34" charset="0"/>
                <a:sym typeface="Helvetica Light" charset="0"/>
              </a:rPr>
              <a:t>Aluminum </a:t>
            </a:r>
            <a:r>
              <a:rPr lang="en-US" altLang="en-US" sz="2000" b="1" dirty="0" smtClean="0">
                <a:latin typeface="Arial" panose="020B0604020202020204" pitchFamily="34" charset="0"/>
                <a:cs typeface="Arial" panose="020B0604020202020204" pitchFamily="34" charset="0"/>
                <a:sym typeface="Helvetica Light" charset="0"/>
              </a:rPr>
              <a:t>7075 </a:t>
            </a:r>
            <a:r>
              <a:rPr lang="en-US" altLang="en-US" sz="2000" b="1" dirty="0">
                <a:latin typeface="Arial" panose="020B0604020202020204" pitchFamily="34" charset="0"/>
                <a:cs typeface="Arial" panose="020B0604020202020204" pitchFamily="34" charset="0"/>
                <a:sym typeface="Helvetica Light" charset="0"/>
              </a:rPr>
              <a:t>– Form Tapping Power </a:t>
            </a:r>
            <a:r>
              <a:rPr lang="en-US" altLang="en-US" sz="2000" b="1" dirty="0" smtClean="0">
                <a:latin typeface="Arial" panose="020B0604020202020204" pitchFamily="34" charset="0"/>
                <a:cs typeface="Arial" panose="020B0604020202020204" pitchFamily="34" charset="0"/>
                <a:sym typeface="Helvetica Light" charset="0"/>
              </a:rPr>
              <a:t>Draw</a:t>
            </a:r>
            <a:endParaRPr lang="en-US" altLang="en-US" sz="2000" b="1" dirty="0">
              <a:latin typeface="Arial" panose="020B0604020202020204" pitchFamily="34" charset="0"/>
              <a:cs typeface="Arial" panose="020B0604020202020204" pitchFamily="34" charset="0"/>
              <a:sym typeface="Helvetica Light" charset="0"/>
            </a:endParaRP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26920" y="1593272"/>
            <a:ext cx="8372196" cy="379936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4630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Machining Performance vs. </a:t>
            </a:r>
            <a:r>
              <a:rPr lang="en-US" sz="3200" dirty="0" smtClean="0"/>
              <a:t>Competition</a:t>
            </a:r>
            <a:endParaRPr lang="en-US" sz="3200" dirty="0"/>
          </a:p>
        </p:txBody>
      </p:sp>
      <p:sp>
        <p:nvSpPr>
          <p:cNvPr id="20" name="TextBox 19"/>
          <p:cNvSpPr txBox="1"/>
          <p:nvPr/>
        </p:nvSpPr>
        <p:spPr>
          <a:xfrm>
            <a:off x="3787517" y="1159459"/>
            <a:ext cx="4153894" cy="400110"/>
          </a:xfrm>
          <a:prstGeom prst="rect">
            <a:avLst/>
          </a:prstGeom>
          <a:noFill/>
        </p:spPr>
        <p:txBody>
          <a:bodyPr wrap="none" rtlCol="0">
            <a:spAutoFit/>
          </a:bodyPr>
          <a:lstStyle/>
          <a:p>
            <a:r>
              <a:rPr lang="en-US" altLang="en-US" sz="2000" b="1" dirty="0">
                <a:latin typeface="Arial" panose="020B0604020202020204" pitchFamily="34" charset="0"/>
                <a:cs typeface="Arial" panose="020B0604020202020204" pitchFamily="34" charset="0"/>
                <a:sym typeface="Helvetica Light" charset="0"/>
              </a:rPr>
              <a:t>Aluminum </a:t>
            </a:r>
            <a:r>
              <a:rPr lang="en-US" altLang="en-US" sz="2000" b="1" dirty="0" smtClean="0">
                <a:latin typeface="Arial" panose="020B0604020202020204" pitchFamily="34" charset="0"/>
                <a:cs typeface="Arial" panose="020B0604020202020204" pitchFamily="34" charset="0"/>
                <a:sym typeface="Helvetica Light" charset="0"/>
              </a:rPr>
              <a:t>7075 – </a:t>
            </a:r>
            <a:r>
              <a:rPr lang="en-US" altLang="en-US" sz="2000" b="1" dirty="0">
                <a:latin typeface="Arial" panose="020B0604020202020204" pitchFamily="34" charset="0"/>
                <a:cs typeface="Arial" panose="020B0604020202020204" pitchFamily="34" charset="0"/>
                <a:sym typeface="Helvetica Light" charset="0"/>
              </a:rPr>
              <a:t>Tool </a:t>
            </a:r>
            <a:r>
              <a:rPr lang="en-US" altLang="en-US" sz="2000" b="1" dirty="0" smtClean="0">
                <a:latin typeface="Arial" panose="020B0604020202020204" pitchFamily="34" charset="0"/>
                <a:cs typeface="Arial" panose="020B0604020202020204" pitchFamily="34" charset="0"/>
                <a:sym typeface="Helvetica Light" charset="0"/>
              </a:rPr>
              <a:t>Condition</a:t>
            </a:r>
            <a:endParaRPr lang="en-US" altLang="en-US" sz="2000" b="1" dirty="0">
              <a:latin typeface="Arial" panose="020B0604020202020204" pitchFamily="34" charset="0"/>
              <a:cs typeface="Arial" panose="020B0604020202020204" pitchFamily="34" charset="0"/>
              <a:sym typeface="Helvetica Light" charset="0"/>
            </a:endParaRPr>
          </a:p>
        </p:txBody>
      </p:sp>
      <p:pic>
        <p:nvPicPr>
          <p:cNvPr id="13"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875813" y="3664430"/>
            <a:ext cx="3467594" cy="1789825"/>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80464" y="1710509"/>
            <a:ext cx="3562943" cy="1899590"/>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5"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8653" y="3813912"/>
            <a:ext cx="3478376" cy="171992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38652" y="1710509"/>
            <a:ext cx="3366663" cy="189959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11"/>
          <p:cNvSpPr txBox="1">
            <a:spLocks noChangeArrowheads="1"/>
          </p:cNvSpPr>
          <p:nvPr/>
        </p:nvSpPr>
        <p:spPr bwMode="auto">
          <a:xfrm>
            <a:off x="2978506" y="2664036"/>
            <a:ext cx="1393330" cy="461665"/>
          </a:xfrm>
          <a:prstGeom prst="rect">
            <a:avLst/>
          </a:prstGeom>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en-US" altLang="en-US" sz="1200" b="1" dirty="0">
                <a:solidFill>
                  <a:sysClr val="windowText" lastClr="000000"/>
                </a:solidFill>
                <a:latin typeface="Arial" panose="020B0604020202020204" pitchFamily="34" charset="0"/>
                <a:cs typeface="Arial" panose="020B0604020202020204" pitchFamily="34" charset="0"/>
              </a:rPr>
              <a:t>Alusol AU 68</a:t>
            </a:r>
          </a:p>
          <a:p>
            <a:pPr algn="ctr"/>
            <a:r>
              <a:rPr lang="en-US" altLang="en-US" sz="1200" dirty="0" smtClean="0">
                <a:solidFill>
                  <a:sysClr val="windowText" lastClr="000000"/>
                </a:solidFill>
                <a:latin typeface="Arial" panose="020B0604020202020204" pitchFamily="34" charset="0"/>
                <a:cs typeface="Arial" panose="020B0604020202020204" pitchFamily="34" charset="0"/>
              </a:rPr>
              <a:t>Low built-up edge</a:t>
            </a:r>
            <a:endParaRPr lang="en-US" altLang="en-US" sz="1200" dirty="0">
              <a:solidFill>
                <a:sysClr val="windowText" lastClr="000000"/>
              </a:solidFill>
              <a:latin typeface="Arial" panose="020B0604020202020204" pitchFamily="34" charset="0"/>
              <a:cs typeface="Arial" panose="020B0604020202020204" pitchFamily="34" charset="0"/>
            </a:endParaRPr>
          </a:p>
        </p:txBody>
      </p:sp>
      <p:sp>
        <p:nvSpPr>
          <p:cNvPr id="18" name="Text Box 11"/>
          <p:cNvSpPr txBox="1">
            <a:spLocks noChangeArrowheads="1"/>
          </p:cNvSpPr>
          <p:nvPr/>
        </p:nvSpPr>
        <p:spPr bwMode="auto">
          <a:xfrm>
            <a:off x="2765306" y="4728008"/>
            <a:ext cx="1819729" cy="461665"/>
          </a:xfrm>
          <a:prstGeom prst="rect">
            <a:avLst/>
          </a:prstGeom>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en-US" altLang="en-US" sz="1200" b="1" dirty="0" smtClean="0">
                <a:solidFill>
                  <a:sysClr val="windowText" lastClr="000000"/>
                </a:solidFill>
                <a:latin typeface="Arial" panose="020B0604020202020204" pitchFamily="34" charset="0"/>
                <a:cs typeface="Arial" panose="020B0604020202020204" pitchFamily="34" charset="0"/>
              </a:rPr>
              <a:t>Competitor B1</a:t>
            </a:r>
          </a:p>
          <a:p>
            <a:pPr algn="ctr"/>
            <a:r>
              <a:rPr lang="en-US" altLang="en-US" sz="1200" dirty="0" smtClean="0">
                <a:solidFill>
                  <a:sysClr val="windowText" lastClr="000000"/>
                </a:solidFill>
                <a:latin typeface="Arial" panose="020B0604020202020204" pitchFamily="34" charset="0"/>
                <a:cs typeface="Arial" panose="020B0604020202020204" pitchFamily="34" charset="0"/>
              </a:rPr>
              <a:t>Significant built-up edge</a:t>
            </a:r>
            <a:endParaRPr lang="en-US" altLang="en-US" sz="1200" dirty="0">
              <a:solidFill>
                <a:sysClr val="windowText" lastClr="000000"/>
              </a:solidFill>
              <a:latin typeface="Arial" panose="020B0604020202020204" pitchFamily="34" charset="0"/>
              <a:cs typeface="Arial" panose="020B0604020202020204" pitchFamily="34" charset="0"/>
            </a:endParaRPr>
          </a:p>
        </p:txBody>
      </p:sp>
      <p:sp>
        <p:nvSpPr>
          <p:cNvPr id="19" name="Text Box 11"/>
          <p:cNvSpPr txBox="1">
            <a:spLocks noChangeArrowheads="1"/>
          </p:cNvSpPr>
          <p:nvPr/>
        </p:nvSpPr>
        <p:spPr bwMode="auto">
          <a:xfrm>
            <a:off x="7565547" y="2865918"/>
            <a:ext cx="1819729" cy="461665"/>
          </a:xfrm>
          <a:prstGeom prst="rect">
            <a:avLst/>
          </a:prstGeom>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en-US" altLang="en-US" sz="1200" b="1" dirty="0" smtClean="0">
                <a:solidFill>
                  <a:sysClr val="windowText" lastClr="000000"/>
                </a:solidFill>
                <a:latin typeface="Arial" panose="020B0604020202020204" pitchFamily="34" charset="0"/>
                <a:cs typeface="Arial" panose="020B0604020202020204" pitchFamily="34" charset="0"/>
              </a:rPr>
              <a:t>Competitor H</a:t>
            </a:r>
            <a:endParaRPr lang="en-US" altLang="en-US" sz="1200" b="1" dirty="0">
              <a:solidFill>
                <a:sysClr val="windowText" lastClr="000000"/>
              </a:solidFill>
              <a:latin typeface="Arial" panose="020B0604020202020204" pitchFamily="34" charset="0"/>
              <a:cs typeface="Arial" panose="020B0604020202020204" pitchFamily="34" charset="0"/>
            </a:endParaRPr>
          </a:p>
          <a:p>
            <a:pPr algn="ctr"/>
            <a:r>
              <a:rPr lang="en-US" altLang="en-US" sz="1200" dirty="0" smtClean="0">
                <a:solidFill>
                  <a:sysClr val="windowText" lastClr="000000"/>
                </a:solidFill>
                <a:latin typeface="Arial" panose="020B0604020202020204" pitchFamily="34" charset="0"/>
                <a:cs typeface="Arial" panose="020B0604020202020204" pitchFamily="34" charset="0"/>
              </a:rPr>
              <a:t>Significant built-up edge</a:t>
            </a:r>
            <a:endParaRPr lang="en-US" altLang="en-US" sz="1200" dirty="0">
              <a:solidFill>
                <a:sysClr val="windowText" lastClr="000000"/>
              </a:solidFill>
              <a:latin typeface="Arial" panose="020B0604020202020204" pitchFamily="34" charset="0"/>
              <a:cs typeface="Arial" panose="020B0604020202020204" pitchFamily="34" charset="0"/>
            </a:endParaRPr>
          </a:p>
        </p:txBody>
      </p:sp>
      <p:sp>
        <p:nvSpPr>
          <p:cNvPr id="30" name="Text Box 11"/>
          <p:cNvSpPr txBox="1">
            <a:spLocks noChangeArrowheads="1"/>
          </p:cNvSpPr>
          <p:nvPr/>
        </p:nvSpPr>
        <p:spPr bwMode="auto">
          <a:xfrm>
            <a:off x="7699745" y="4728007"/>
            <a:ext cx="1819729" cy="461665"/>
          </a:xfrm>
          <a:prstGeom prst="rect">
            <a:avLst/>
          </a:prstGeom>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en-US" altLang="en-US" sz="1200" b="1" dirty="0" smtClean="0">
                <a:solidFill>
                  <a:sysClr val="windowText" lastClr="000000"/>
                </a:solidFill>
                <a:latin typeface="Arial" panose="020B0604020202020204" pitchFamily="34" charset="0"/>
                <a:cs typeface="Arial" panose="020B0604020202020204" pitchFamily="34" charset="0"/>
              </a:rPr>
              <a:t>Competitor Q</a:t>
            </a:r>
            <a:endParaRPr lang="en-US" altLang="en-US" sz="1200" b="1" dirty="0">
              <a:solidFill>
                <a:sysClr val="windowText" lastClr="000000"/>
              </a:solidFill>
              <a:latin typeface="Arial" panose="020B0604020202020204" pitchFamily="34" charset="0"/>
              <a:cs typeface="Arial" panose="020B0604020202020204" pitchFamily="34" charset="0"/>
            </a:endParaRPr>
          </a:p>
          <a:p>
            <a:pPr algn="ctr"/>
            <a:r>
              <a:rPr lang="en-US" altLang="en-US" sz="1200" dirty="0" smtClean="0">
                <a:solidFill>
                  <a:sysClr val="windowText" lastClr="000000"/>
                </a:solidFill>
                <a:latin typeface="Arial" panose="020B0604020202020204" pitchFamily="34" charset="0"/>
                <a:cs typeface="Arial" panose="020B0604020202020204" pitchFamily="34" charset="0"/>
              </a:rPr>
              <a:t>Significant built-up edge</a:t>
            </a:r>
            <a:endParaRPr lang="en-US" altLang="en-US" sz="120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15985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Coolant Usage &amp; Waste</a:t>
            </a:r>
            <a:endParaRPr lang="en-US" sz="3200" dirty="0"/>
          </a:p>
        </p:txBody>
      </p:sp>
      <p:sp>
        <p:nvSpPr>
          <p:cNvPr id="4" name="TextBox 3"/>
          <p:cNvSpPr txBox="1"/>
          <p:nvPr/>
        </p:nvSpPr>
        <p:spPr>
          <a:xfrm>
            <a:off x="4572001" y="1171545"/>
            <a:ext cx="4028667" cy="400110"/>
          </a:xfrm>
          <a:prstGeom prst="rect">
            <a:avLst/>
          </a:prstGeom>
          <a:noFill/>
        </p:spPr>
        <p:txBody>
          <a:bodyPr wrap="none" rtlCol="0">
            <a:spAutoFit/>
          </a:bodyPr>
          <a:lstStyle/>
          <a:p>
            <a:r>
              <a:rPr lang="en-US" altLang="en-US" sz="2000" b="1" dirty="0">
                <a:latin typeface="Arial" panose="020B0604020202020204" pitchFamily="34" charset="0"/>
                <a:cs typeface="Arial" panose="020B0604020202020204" pitchFamily="34" charset="0"/>
              </a:rPr>
              <a:t>Extremely low usage and </a:t>
            </a:r>
            <a:r>
              <a:rPr lang="en-US" altLang="en-US" sz="2000" b="1" dirty="0" smtClean="0">
                <a:latin typeface="Arial" panose="020B0604020202020204" pitchFamily="34" charset="0"/>
                <a:cs typeface="Arial" panose="020B0604020202020204" pitchFamily="34" charset="0"/>
              </a:rPr>
              <a:t>waste</a:t>
            </a:r>
            <a:endParaRPr lang="en-US" altLang="en-US" sz="2000" b="1" dirty="0">
              <a:latin typeface="Arial" panose="020B0604020202020204" pitchFamily="34" charset="0"/>
              <a:cs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791653480"/>
              </p:ext>
            </p:extLst>
          </p:nvPr>
        </p:nvGraphicFramePr>
        <p:xfrm>
          <a:off x="3099460" y="1580500"/>
          <a:ext cx="7943493" cy="3742532"/>
        </p:xfrm>
        <a:graphic>
          <a:graphicData uri="http://schemas.openxmlformats.org/presentationml/2006/ole">
            <mc:AlternateContent xmlns:mc="http://schemas.openxmlformats.org/markup-compatibility/2006">
              <mc:Choice xmlns:v="urn:schemas-microsoft-com:vml" Requires="v">
                <p:oleObj spid="_x0000_s11365" name="Worksheet" r:id="rId3" imgW="9296451" imgH="5838933" progId="Excel.Sheet.8">
                  <p:embed/>
                </p:oleObj>
              </mc:Choice>
              <mc:Fallback>
                <p:oleObj name="Worksheet" r:id="rId3" imgW="9296451" imgH="5838933" progId="Excel.Sheet.8">
                  <p:embed/>
                  <p:pic>
                    <p:nvPicPr>
                      <p:cNvPr id="0" name=""/>
                      <p:cNvPicPr>
                        <a:picLocks noChangeAspect="1" noChangeArrowheads="1"/>
                      </p:cNvPicPr>
                      <p:nvPr/>
                    </p:nvPicPr>
                    <p:blipFill>
                      <a:blip r:embed="rId4"/>
                      <a:srcRect/>
                      <a:stretch>
                        <a:fillRect/>
                      </a:stretch>
                    </p:blipFill>
                    <p:spPr bwMode="auto">
                      <a:xfrm>
                        <a:off x="3099460" y="1580500"/>
                        <a:ext cx="7943493" cy="3742532"/>
                      </a:xfrm>
                      <a:prstGeom prst="rect">
                        <a:avLst/>
                      </a:prstGeom>
                      <a:noFill/>
                      <a:ln>
                        <a:noFill/>
                      </a:ln>
                      <a:effectLst/>
                    </p:spPr>
                  </p:pic>
                </p:oleObj>
              </mc:Fallback>
            </mc:AlternateContent>
          </a:graphicData>
        </a:graphic>
      </p:graphicFrame>
      <p:sp>
        <p:nvSpPr>
          <p:cNvPr id="6" name="Text Box 12"/>
          <p:cNvSpPr txBox="1">
            <a:spLocks noChangeArrowheads="1"/>
          </p:cNvSpPr>
          <p:nvPr/>
        </p:nvSpPr>
        <p:spPr bwMode="auto">
          <a:xfrm>
            <a:off x="102040" y="2087027"/>
            <a:ext cx="2722035" cy="313932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latin typeface="Arial" panose="020B0604020202020204" pitchFamily="34" charset="0"/>
                <a:cs typeface="Arial" panose="020B0604020202020204" pitchFamily="34" charset="0"/>
              </a:rPr>
              <a:t>Over </a:t>
            </a:r>
            <a:r>
              <a:rPr lang="en-US" altLang="en-US" b="1" dirty="0">
                <a:latin typeface="Arial" panose="020B0604020202020204" pitchFamily="34" charset="0"/>
                <a:cs typeface="Arial" panose="020B0604020202020204" pitchFamily="34" charset="0"/>
              </a:rPr>
              <a:t>30% usage reduction </a:t>
            </a:r>
            <a:r>
              <a:rPr lang="en-US" altLang="en-US" dirty="0" smtClean="0">
                <a:latin typeface="Arial" panose="020B0604020202020204" pitchFamily="34" charset="0"/>
                <a:cs typeface="Arial" panose="020B0604020202020204" pitchFamily="34" charset="0"/>
              </a:rPr>
              <a:t>vs. </a:t>
            </a:r>
            <a:r>
              <a:rPr lang="en-US" altLang="en-US" dirty="0">
                <a:latin typeface="Arial" panose="020B0604020202020204" pitchFamily="34" charset="0"/>
                <a:cs typeface="Arial" panose="020B0604020202020204" pitchFamily="34" charset="0"/>
              </a:rPr>
              <a:t>high performance semi-synthetic</a:t>
            </a:r>
          </a:p>
          <a:p>
            <a:pPr algn="ctr"/>
            <a:endParaRPr lang="en-US" altLang="en-US" dirty="0">
              <a:solidFill>
                <a:srgbClr val="0000FF"/>
              </a:solidFill>
            </a:endParaRPr>
          </a:p>
          <a:p>
            <a:pPr algn="ctr"/>
            <a:endParaRPr lang="en-US" altLang="en-US" dirty="0">
              <a:solidFill>
                <a:srgbClr val="0000FF"/>
              </a:solidFill>
            </a:endParaRPr>
          </a:p>
          <a:p>
            <a:pPr algn="ctr"/>
            <a:endParaRPr lang="en-US" altLang="en-US" dirty="0">
              <a:solidFill>
                <a:srgbClr val="0000FF"/>
              </a:solidFill>
            </a:endParaRPr>
          </a:p>
          <a:p>
            <a:pPr algn="ctr"/>
            <a:endParaRPr lang="en-US" altLang="en-US" dirty="0">
              <a:solidFill>
                <a:srgbClr val="0000FF"/>
              </a:solidFill>
            </a:endParaRPr>
          </a:p>
          <a:p>
            <a:pPr algn="ctr"/>
            <a:endParaRPr lang="en-US" altLang="en-US" dirty="0">
              <a:solidFill>
                <a:srgbClr val="0000FF"/>
              </a:solidFill>
            </a:endParaRPr>
          </a:p>
          <a:p>
            <a:pPr algn="ctr"/>
            <a:r>
              <a:rPr lang="en-US" altLang="en-US" dirty="0">
                <a:latin typeface="Arial" panose="020B0604020202020204" pitchFamily="34" charset="0"/>
                <a:cs typeface="Arial" panose="020B0604020202020204" pitchFamily="34" charset="0"/>
              </a:rPr>
              <a:t>Equates to much lower waste fluid</a:t>
            </a:r>
          </a:p>
        </p:txBody>
      </p:sp>
      <p:sp>
        <p:nvSpPr>
          <p:cNvPr id="7" name="AutoShape 13"/>
          <p:cNvSpPr>
            <a:spLocks noChangeArrowheads="1"/>
          </p:cNvSpPr>
          <p:nvPr/>
        </p:nvSpPr>
        <p:spPr bwMode="auto">
          <a:xfrm rot="5400000">
            <a:off x="806570" y="3677445"/>
            <a:ext cx="1144588" cy="4953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096887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Biological </a:t>
            </a:r>
            <a:r>
              <a:rPr lang="en-US" sz="3200" dirty="0" smtClean="0"/>
              <a:t>Performance</a:t>
            </a:r>
            <a:endParaRPr lang="en-US" sz="3200" dirty="0"/>
          </a:p>
        </p:txBody>
      </p:sp>
      <p:graphicFrame>
        <p:nvGraphicFramePr>
          <p:cNvPr id="4" name="Object 3"/>
          <p:cNvGraphicFramePr>
            <a:graphicFrameLocks noChangeAspect="1"/>
          </p:cNvGraphicFramePr>
          <p:nvPr>
            <p:extLst>
              <p:ext uri="{D42A27DB-BD31-4B8C-83A1-F6EECF244321}">
                <p14:modId xmlns:p14="http://schemas.microsoft.com/office/powerpoint/2010/main" val="452165844"/>
              </p:ext>
            </p:extLst>
          </p:nvPr>
        </p:nvGraphicFramePr>
        <p:xfrm>
          <a:off x="1638795" y="1214438"/>
          <a:ext cx="9323422" cy="4085595"/>
        </p:xfrm>
        <a:graphic>
          <a:graphicData uri="http://schemas.openxmlformats.org/presentationml/2006/ole">
            <mc:AlternateContent xmlns:mc="http://schemas.openxmlformats.org/markup-compatibility/2006">
              <mc:Choice xmlns:v="urn:schemas-microsoft-com:vml" Requires="v">
                <p:oleObj spid="_x0000_s12389" name="Worksheet" r:id="rId3" imgW="5981633" imgH="3495625" progId="Excel.Sheet.8">
                  <p:embed/>
                </p:oleObj>
              </mc:Choice>
              <mc:Fallback>
                <p:oleObj name="Worksheet" r:id="rId3" imgW="5981633" imgH="3495625" progId="Excel.Sheet.8">
                  <p:embed/>
                  <p:pic>
                    <p:nvPicPr>
                      <p:cNvPr id="0" name=""/>
                      <p:cNvPicPr>
                        <a:picLocks noChangeAspect="1" noChangeArrowheads="1"/>
                      </p:cNvPicPr>
                      <p:nvPr/>
                    </p:nvPicPr>
                    <p:blipFill>
                      <a:blip r:embed="rId4"/>
                      <a:srcRect/>
                      <a:stretch>
                        <a:fillRect/>
                      </a:stretch>
                    </p:blipFill>
                    <p:spPr bwMode="auto">
                      <a:xfrm>
                        <a:off x="1638795" y="1214438"/>
                        <a:ext cx="9323422" cy="4085595"/>
                      </a:xfrm>
                      <a:prstGeom prst="rect">
                        <a:avLst/>
                      </a:prstGeom>
                      <a:noFill/>
                      <a:ln>
                        <a:noFill/>
                      </a:ln>
                      <a:effectLst/>
                      <a:extLst/>
                    </p:spPr>
                  </p:pic>
                </p:oleObj>
              </mc:Fallback>
            </mc:AlternateContent>
          </a:graphicData>
        </a:graphic>
      </p:graphicFrame>
      <p:sp>
        <p:nvSpPr>
          <p:cNvPr id="5" name="Text Box 6"/>
          <p:cNvSpPr txBox="1">
            <a:spLocks noChangeArrowheads="1"/>
          </p:cNvSpPr>
          <p:nvPr/>
        </p:nvSpPr>
        <p:spPr bwMode="auto">
          <a:xfrm>
            <a:off x="1219200" y="5596380"/>
            <a:ext cx="3986732" cy="30777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chemeClr val="bg1"/>
                </a:solidFill>
                <a:latin typeface="Arial" panose="020B0604020202020204" pitchFamily="34" charset="0"/>
                <a:cs typeface="Arial" panose="020B0604020202020204" pitchFamily="34" charset="0"/>
              </a:rPr>
              <a:t>* Achieved without the use of secondary amines</a:t>
            </a:r>
          </a:p>
        </p:txBody>
      </p:sp>
      <p:sp>
        <p:nvSpPr>
          <p:cNvPr id="6" name="Text Box 7"/>
          <p:cNvSpPr txBox="1">
            <a:spLocks noChangeArrowheads="1"/>
          </p:cNvSpPr>
          <p:nvPr/>
        </p:nvSpPr>
        <p:spPr bwMode="auto">
          <a:xfrm>
            <a:off x="1270759" y="5904157"/>
            <a:ext cx="4020652" cy="30777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solidFill>
                  <a:schemeClr val="bg1"/>
                </a:solidFill>
                <a:latin typeface="Arial" panose="020B0604020202020204" pitchFamily="34" charset="0"/>
                <a:cs typeface="Arial" panose="020B0604020202020204" pitchFamily="34" charset="0"/>
              </a:rPr>
              <a:t>** </a:t>
            </a:r>
            <a:r>
              <a:rPr lang="en-US" altLang="en-US" sz="1400" dirty="0">
                <a:solidFill>
                  <a:schemeClr val="bg1"/>
                </a:solidFill>
                <a:latin typeface="Arial" panose="020B0604020202020204" pitchFamily="34" charset="0"/>
                <a:cs typeface="Arial" panose="020B0604020202020204" pitchFamily="34" charset="0"/>
              </a:rPr>
              <a:t>Failure defined as </a:t>
            </a:r>
            <a:r>
              <a:rPr lang="en-US" altLang="en-US" sz="1400" dirty="0" smtClean="0">
                <a:solidFill>
                  <a:schemeClr val="bg1"/>
                </a:solidFill>
                <a:latin typeface="Arial" panose="020B0604020202020204" pitchFamily="34" charset="0"/>
                <a:cs typeface="Arial" panose="020B0604020202020204" pitchFamily="34" charset="0"/>
              </a:rPr>
              <a:t>10</a:t>
            </a:r>
            <a:r>
              <a:rPr lang="en-US" altLang="en-US" sz="1400" baseline="30000" dirty="0">
                <a:solidFill>
                  <a:schemeClr val="bg1"/>
                </a:solidFill>
                <a:latin typeface="Arial" panose="020B0604020202020204" pitchFamily="34" charset="0"/>
                <a:cs typeface="Arial" panose="020B0604020202020204" pitchFamily="34" charset="0"/>
              </a:rPr>
              <a:t>5</a:t>
            </a:r>
            <a:r>
              <a:rPr lang="en-US" altLang="en-US" sz="1400" dirty="0" smtClean="0">
                <a:solidFill>
                  <a:schemeClr val="bg1"/>
                </a:solidFill>
                <a:latin typeface="Arial" panose="020B0604020202020204" pitchFamily="34" charset="0"/>
                <a:cs typeface="Arial" panose="020B0604020202020204" pitchFamily="34" charset="0"/>
              </a:rPr>
              <a:t> </a:t>
            </a:r>
            <a:r>
              <a:rPr lang="en-US" altLang="en-US" sz="1400" dirty="0">
                <a:solidFill>
                  <a:schemeClr val="bg1"/>
                </a:solidFill>
                <a:latin typeface="Arial" panose="020B0604020202020204" pitchFamily="34" charset="0"/>
                <a:cs typeface="Arial" panose="020B0604020202020204" pitchFamily="34" charset="0"/>
              </a:rPr>
              <a:t>bacteria and </a:t>
            </a:r>
            <a:r>
              <a:rPr lang="en-US" altLang="en-US" sz="1400" dirty="0" smtClean="0">
                <a:solidFill>
                  <a:schemeClr val="bg1"/>
                </a:solidFill>
                <a:latin typeface="Arial" panose="020B0604020202020204" pitchFamily="34" charset="0"/>
                <a:cs typeface="Arial" panose="020B0604020202020204" pitchFamily="34" charset="0"/>
              </a:rPr>
              <a:t>10</a:t>
            </a:r>
            <a:r>
              <a:rPr lang="en-US" altLang="en-US" sz="1400" baseline="30000" dirty="0" smtClean="0">
                <a:solidFill>
                  <a:schemeClr val="bg1"/>
                </a:solidFill>
                <a:latin typeface="Arial" panose="020B0604020202020204" pitchFamily="34" charset="0"/>
                <a:cs typeface="Arial" panose="020B0604020202020204" pitchFamily="34" charset="0"/>
              </a:rPr>
              <a:t>2</a:t>
            </a:r>
            <a:r>
              <a:rPr lang="en-US" altLang="en-US" sz="1400" dirty="0" smtClean="0">
                <a:solidFill>
                  <a:schemeClr val="bg1"/>
                </a:solidFill>
                <a:latin typeface="Arial" panose="020B0604020202020204" pitchFamily="34" charset="0"/>
                <a:cs typeface="Arial" panose="020B0604020202020204" pitchFamily="34" charset="0"/>
              </a:rPr>
              <a:t> </a:t>
            </a:r>
            <a:r>
              <a:rPr lang="en-US" altLang="en-US" sz="1400" dirty="0">
                <a:solidFill>
                  <a:schemeClr val="bg1"/>
                </a:solidFill>
                <a:latin typeface="Arial" panose="020B0604020202020204" pitchFamily="34" charset="0"/>
                <a:cs typeface="Arial" panose="020B0604020202020204" pitchFamily="34" charset="0"/>
              </a:rPr>
              <a:t>fungus</a:t>
            </a:r>
          </a:p>
        </p:txBody>
      </p:sp>
    </p:spTree>
    <p:extLst>
      <p:ext uri="{BB962C8B-B14F-4D97-AF65-F5344CB8AC3E}">
        <p14:creationId xmlns:p14="http://schemas.microsoft.com/office/powerpoint/2010/main" val="3824792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Key Focus Segments</a:t>
            </a:r>
            <a:endParaRPr lang="en-US" sz="2800" dirty="0"/>
          </a:p>
        </p:txBody>
      </p:sp>
      <p:pic>
        <p:nvPicPr>
          <p:cNvPr id="8" name="Picture 12" descr="Copy (2) of auto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9339" y="1559418"/>
            <a:ext cx="3135239" cy="17360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0" descr="Carecu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75697" y="1554777"/>
            <a:ext cx="2965557" cy="161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productsphot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3772" y="3871833"/>
            <a:ext cx="2802576" cy="15670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1" descr="Man at jet engin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09012" y="3745461"/>
            <a:ext cx="2921135" cy="1693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descr="wind 1 l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66595" y="2873408"/>
            <a:ext cx="2610923" cy="17187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61671" y="1169303"/>
            <a:ext cx="3446777"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Automotive manufacturing</a:t>
            </a:r>
            <a:endParaRPr lang="en-US" sz="2000" b="1" dirty="0">
              <a:latin typeface="Arial" panose="020B0604020202020204" pitchFamily="34" charset="0"/>
              <a:cs typeface="Arial" panose="020B0604020202020204" pitchFamily="34" charset="0"/>
            </a:endParaRPr>
          </a:p>
        </p:txBody>
      </p:sp>
      <p:sp>
        <p:nvSpPr>
          <p:cNvPr id="11" name="TextBox 10"/>
          <p:cNvSpPr txBox="1"/>
          <p:nvPr/>
        </p:nvSpPr>
        <p:spPr>
          <a:xfrm>
            <a:off x="8497455" y="1154668"/>
            <a:ext cx="3289683"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Machinery </a:t>
            </a:r>
            <a:r>
              <a:rPr lang="en-US" sz="2000" b="1" dirty="0" smtClean="0">
                <a:latin typeface="Arial" panose="020B0604020202020204" pitchFamily="34" charset="0"/>
                <a:cs typeface="Arial" panose="020B0604020202020204" pitchFamily="34" charset="0"/>
              </a:rPr>
              <a:t>Manufacturing</a:t>
            </a:r>
            <a:endParaRPr lang="en-US" sz="2000" b="1" dirty="0">
              <a:latin typeface="Arial" panose="020B0604020202020204" pitchFamily="34" charset="0"/>
              <a:cs typeface="Arial" panose="020B0604020202020204" pitchFamily="34" charset="0"/>
            </a:endParaRPr>
          </a:p>
        </p:txBody>
      </p:sp>
      <p:sp>
        <p:nvSpPr>
          <p:cNvPr id="12" name="TextBox 11"/>
          <p:cNvSpPr txBox="1"/>
          <p:nvPr/>
        </p:nvSpPr>
        <p:spPr>
          <a:xfrm>
            <a:off x="1534556" y="3394580"/>
            <a:ext cx="981359" cy="400110"/>
          </a:xfrm>
          <a:prstGeom prst="rect">
            <a:avLst/>
          </a:prstGeom>
          <a:noFill/>
        </p:spPr>
        <p:txBody>
          <a:bodyPr wrap="none" rtlCol="0">
            <a:spAutoFit/>
          </a:bodyPr>
          <a:lstStyle/>
          <a:p>
            <a:pPr lvl="0" defTabSz="457200">
              <a:spcBef>
                <a:spcPts val="600"/>
              </a:spcBef>
              <a:spcAft>
                <a:spcPts val="600"/>
              </a:spcAft>
              <a:buClr>
                <a:srgbClr val="C00000"/>
              </a:buClr>
            </a:pPr>
            <a:r>
              <a:rPr lang="en-US" sz="2000" b="1" dirty="0" smtClean="0">
                <a:solidFill>
                  <a:prstClr val="black"/>
                </a:solidFill>
                <a:latin typeface="Arial" panose="020B0604020202020204" pitchFamily="34" charset="0"/>
                <a:cs typeface="Arial" panose="020B0604020202020204" pitchFamily="34" charset="0"/>
              </a:rPr>
              <a:t>Metals</a:t>
            </a:r>
            <a:endParaRPr lang="en-US" sz="2000" b="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9458562" y="3295453"/>
            <a:ext cx="1497526" cy="400110"/>
          </a:xfrm>
          <a:prstGeom prst="rect">
            <a:avLst/>
          </a:prstGeom>
          <a:noFill/>
        </p:spPr>
        <p:txBody>
          <a:bodyPr wrap="none" rtlCol="0">
            <a:spAutoFit/>
          </a:bodyPr>
          <a:lstStyle/>
          <a:p>
            <a:pPr lvl="0" defTabSz="457200">
              <a:spcBef>
                <a:spcPts val="600"/>
              </a:spcBef>
              <a:spcAft>
                <a:spcPts val="600"/>
              </a:spcAft>
              <a:buClr>
                <a:srgbClr val="C00000"/>
              </a:buClr>
            </a:pPr>
            <a:r>
              <a:rPr lang="en-US" sz="2000" b="1" dirty="0">
                <a:solidFill>
                  <a:prstClr val="black"/>
                </a:solidFill>
                <a:latin typeface="Arial" panose="020B0604020202020204" pitchFamily="34" charset="0"/>
                <a:cs typeface="Arial" panose="020B0604020202020204" pitchFamily="34" charset="0"/>
              </a:rPr>
              <a:t>Aerospace</a:t>
            </a:r>
          </a:p>
        </p:txBody>
      </p:sp>
      <p:sp>
        <p:nvSpPr>
          <p:cNvPr id="14" name="TextBox 13"/>
          <p:cNvSpPr txBox="1"/>
          <p:nvPr/>
        </p:nvSpPr>
        <p:spPr>
          <a:xfrm>
            <a:off x="5197299" y="2450385"/>
            <a:ext cx="1750159" cy="400110"/>
          </a:xfrm>
          <a:prstGeom prst="rect">
            <a:avLst/>
          </a:prstGeom>
          <a:noFill/>
        </p:spPr>
        <p:txBody>
          <a:bodyPr wrap="none" rtlCol="0">
            <a:spAutoFit/>
          </a:bodyPr>
          <a:lstStyle/>
          <a:p>
            <a:pPr lvl="0" defTabSz="457200">
              <a:spcBef>
                <a:spcPts val="600"/>
              </a:spcBef>
              <a:spcAft>
                <a:spcPts val="600"/>
              </a:spcAft>
              <a:buClr>
                <a:srgbClr val="C00000"/>
              </a:buClr>
            </a:pPr>
            <a:r>
              <a:rPr lang="en-US" sz="2000" b="1" dirty="0">
                <a:solidFill>
                  <a:prstClr val="black"/>
                </a:solidFill>
                <a:latin typeface="Arial" panose="020B0604020202020204" pitchFamily="34" charset="0"/>
                <a:cs typeface="Arial" panose="020B0604020202020204" pitchFamily="34" charset="0"/>
              </a:rPr>
              <a:t>Wind Energy</a:t>
            </a:r>
          </a:p>
        </p:txBody>
      </p:sp>
    </p:spTree>
    <p:extLst>
      <p:ext uri="{BB962C8B-B14F-4D97-AF65-F5344CB8AC3E}">
        <p14:creationId xmlns:p14="http://schemas.microsoft.com/office/powerpoint/2010/main" val="18770650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0512" y="3282310"/>
            <a:ext cx="11416688" cy="1061091"/>
          </a:xfrm>
        </p:spPr>
        <p:txBody>
          <a:bodyPr/>
          <a:lstStyle/>
          <a:p>
            <a:r>
              <a:rPr lang="en-US" sz="3200" dirty="0" err="1" smtClean="0">
                <a:solidFill>
                  <a:schemeClr val="bg1"/>
                </a:solidFill>
              </a:rPr>
              <a:t>Syntilo</a:t>
            </a:r>
            <a:r>
              <a:rPr lang="en-US" sz="3200" baseline="30000" dirty="0" smtClean="0">
                <a:solidFill>
                  <a:schemeClr val="bg1"/>
                </a:solidFill>
              </a:rPr>
              <a:t>®</a:t>
            </a:r>
            <a:r>
              <a:rPr lang="en-US" sz="3200" dirty="0" smtClean="0">
                <a:solidFill>
                  <a:schemeClr val="bg1"/>
                </a:solidFill>
              </a:rPr>
              <a:t> 9918 – Synthetic Coolant</a:t>
            </a:r>
            <a:endParaRPr lang="en-US" sz="3200" dirty="0">
              <a:solidFill>
                <a:schemeClr val="bg1"/>
              </a:solidFill>
            </a:endParaRPr>
          </a:p>
        </p:txBody>
      </p:sp>
    </p:spTree>
    <p:custDataLst>
      <p:tags r:id="rId1"/>
    </p:custDataLst>
    <p:extLst>
      <p:ext uri="{BB962C8B-B14F-4D97-AF65-F5344CB8AC3E}">
        <p14:creationId xmlns:p14="http://schemas.microsoft.com/office/powerpoint/2010/main" val="208585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err="1" smtClean="0"/>
              <a:t>Syntilo</a:t>
            </a:r>
            <a:r>
              <a:rPr lang="en-US" sz="3200" baseline="30000" dirty="0" smtClean="0"/>
              <a:t>®</a:t>
            </a:r>
            <a:r>
              <a:rPr lang="en-US" sz="3200" dirty="0" smtClean="0"/>
              <a:t> 9918 – Features and Benefits</a:t>
            </a:r>
            <a:endParaRPr lang="en-US" sz="3200" dirty="0"/>
          </a:p>
        </p:txBody>
      </p:sp>
      <p:sp>
        <p:nvSpPr>
          <p:cNvPr id="3" name="Subtitle 2"/>
          <p:cNvSpPr>
            <a:spLocks noGrp="1"/>
          </p:cNvSpPr>
          <p:nvPr>
            <p:ph type="subTitle" idx="1"/>
          </p:nvPr>
        </p:nvSpPr>
        <p:spPr>
          <a:xfrm>
            <a:off x="681567" y="1801744"/>
            <a:ext cx="11032065" cy="4370457"/>
          </a:xfrm>
        </p:spPr>
        <p:txBody>
          <a:bodyPr/>
          <a:lstStyle/>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smtClean="0">
                <a:solidFill>
                  <a:schemeClr val="tx1"/>
                </a:solidFill>
                <a:latin typeface="Arial" panose="020B0604020202020204" pitchFamily="34" charset="0"/>
                <a:cs typeface="Arial" panose="020B0604020202020204" pitchFamily="34" charset="0"/>
              </a:rPr>
              <a:t>It </a:t>
            </a:r>
            <a:r>
              <a:rPr lang="en-US" sz="1600" dirty="0">
                <a:solidFill>
                  <a:schemeClr val="tx1"/>
                </a:solidFill>
                <a:latin typeface="Arial" panose="020B0604020202020204" pitchFamily="34" charset="0"/>
                <a:cs typeface="Arial" panose="020B0604020202020204" pitchFamily="34" charset="0"/>
              </a:rPr>
              <a:t>provides pure machining performance in severe operations, such as </a:t>
            </a:r>
            <a:r>
              <a:rPr lang="en-US" sz="1600" dirty="0" smtClean="0">
                <a:solidFill>
                  <a:schemeClr val="tx1"/>
                </a:solidFill>
                <a:latin typeface="Arial" panose="020B0604020202020204" pitchFamily="34" charset="0"/>
                <a:cs typeface="Arial" panose="020B0604020202020204" pitchFamily="34" charset="0"/>
              </a:rPr>
              <a:t>threading</a:t>
            </a:r>
            <a:endParaRPr lang="en-US" sz="1600" dirty="0">
              <a:solidFill>
                <a:schemeClr val="tx1"/>
              </a:solidFill>
            </a:endParaRP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Neutral pH protects aluminum and other aerospace alloys and promotes strong operator </a:t>
            </a:r>
            <a:r>
              <a:rPr lang="en-US" sz="1600" dirty="0" smtClean="0">
                <a:solidFill>
                  <a:schemeClr val="tx1"/>
                </a:solidFill>
              </a:rPr>
              <a:t>acceptance</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It produces minimal mist and generates little fluid carry-out, resulting in longer turnover rates and low product usage</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Low foaming in all water conditions</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Inhibits microbial growth to extend fluid life in central systems and individual sumps</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Stable fluid suitable for a wide range of water conditions</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Rejects tramp oils to the surface of the fluid for easy skimming</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Prevents bi-metallic corrosion and is safe to use in equipment with copper, brass or bronze components</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Settles chips quickly to maintain a clean working </a:t>
            </a:r>
            <a:r>
              <a:rPr lang="en-US" sz="1600" dirty="0" smtClean="0">
                <a:solidFill>
                  <a:schemeClr val="tx1"/>
                </a:solidFill>
              </a:rPr>
              <a:t>environment</a:t>
            </a:r>
          </a:p>
        </p:txBody>
      </p:sp>
      <p:sp>
        <p:nvSpPr>
          <p:cNvPr id="4" name="TextBox 3"/>
          <p:cNvSpPr txBox="1"/>
          <p:nvPr/>
        </p:nvSpPr>
        <p:spPr>
          <a:xfrm>
            <a:off x="508000" y="1155413"/>
            <a:ext cx="11379200"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Oil-rejecting </a:t>
            </a:r>
            <a:r>
              <a:rPr lang="en-US" b="1" dirty="0">
                <a:latin typeface="Arial" panose="020B0604020202020204" pitchFamily="34" charset="0"/>
                <a:cs typeface="Arial" panose="020B0604020202020204" pitchFamily="34" charset="0"/>
              </a:rPr>
              <a:t>synthetic cutting and grinding fluid for </a:t>
            </a:r>
            <a:r>
              <a:rPr lang="en-US" b="1" u="sng" dirty="0">
                <a:latin typeface="Arial" panose="020B0604020202020204" pitchFamily="34" charset="0"/>
                <a:cs typeface="Arial" panose="020B0604020202020204" pitchFamily="34" charset="0"/>
              </a:rPr>
              <a:t>ferrous</a:t>
            </a:r>
            <a:r>
              <a:rPr lang="en-US" b="1" dirty="0">
                <a:latin typeface="Arial" panose="020B0604020202020204" pitchFamily="34" charset="0"/>
                <a:cs typeface="Arial" panose="020B0604020202020204" pitchFamily="34" charset="0"/>
              </a:rPr>
              <a:t> and </a:t>
            </a:r>
            <a:r>
              <a:rPr lang="en-US" b="1" u="sng" dirty="0">
                <a:latin typeface="Arial" panose="020B0604020202020204" pitchFamily="34" charset="0"/>
                <a:cs typeface="Arial" panose="020B0604020202020204" pitchFamily="34" charset="0"/>
              </a:rPr>
              <a:t>non-ferrous </a:t>
            </a:r>
            <a:r>
              <a:rPr lang="en-US" b="1" u="sng" dirty="0" smtClean="0">
                <a:latin typeface="Arial" panose="020B0604020202020204" pitchFamily="34" charset="0"/>
                <a:cs typeface="Arial" panose="020B0604020202020204" pitchFamily="34" charset="0"/>
              </a:rPr>
              <a:t>metals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1214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0512" y="3282310"/>
            <a:ext cx="11416688" cy="1061091"/>
          </a:xfrm>
        </p:spPr>
        <p:txBody>
          <a:bodyPr/>
          <a:lstStyle/>
          <a:p>
            <a:r>
              <a:rPr lang="en-US" sz="3200" dirty="0" err="1" smtClean="0">
                <a:solidFill>
                  <a:schemeClr val="bg1"/>
                </a:solidFill>
              </a:rPr>
              <a:t>Variocut</a:t>
            </a:r>
            <a:r>
              <a:rPr lang="en-US" sz="3200" dirty="0" smtClean="0">
                <a:solidFill>
                  <a:schemeClr val="bg1"/>
                </a:solidFill>
              </a:rPr>
              <a:t>™ </a:t>
            </a:r>
            <a:r>
              <a:rPr lang="en-US" sz="3200" dirty="0" smtClean="0">
                <a:solidFill>
                  <a:schemeClr val="bg1"/>
                </a:solidFill>
              </a:rPr>
              <a:t>D 249 – Neat Cutting Oil</a:t>
            </a:r>
            <a:endParaRPr lang="en-US" sz="3200" dirty="0">
              <a:solidFill>
                <a:schemeClr val="bg1"/>
              </a:solidFill>
            </a:endParaRPr>
          </a:p>
        </p:txBody>
      </p:sp>
    </p:spTree>
    <p:custDataLst>
      <p:tags r:id="rId1"/>
    </p:custDataLst>
    <p:extLst>
      <p:ext uri="{BB962C8B-B14F-4D97-AF65-F5344CB8AC3E}">
        <p14:creationId xmlns:p14="http://schemas.microsoft.com/office/powerpoint/2010/main" val="3304132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err="1" smtClean="0"/>
              <a:t>Variocut</a:t>
            </a:r>
            <a:r>
              <a:rPr lang="en-US" sz="3200" dirty="0" smtClean="0"/>
              <a:t>™ </a:t>
            </a:r>
            <a:r>
              <a:rPr lang="en-US" sz="3200" dirty="0"/>
              <a:t>D </a:t>
            </a:r>
            <a:r>
              <a:rPr lang="en-US" sz="3200" dirty="0" smtClean="0"/>
              <a:t>249 – Features and Benefits</a:t>
            </a:r>
            <a:endParaRPr lang="en-US" sz="3200" dirty="0"/>
          </a:p>
        </p:txBody>
      </p:sp>
      <p:sp>
        <p:nvSpPr>
          <p:cNvPr id="3" name="Subtitle 2"/>
          <p:cNvSpPr>
            <a:spLocks noGrp="1"/>
          </p:cNvSpPr>
          <p:nvPr>
            <p:ph type="subTitle" idx="1"/>
          </p:nvPr>
        </p:nvSpPr>
        <p:spPr>
          <a:xfrm>
            <a:off x="584201" y="2329543"/>
            <a:ext cx="11032065" cy="3061854"/>
          </a:xfrm>
        </p:spPr>
        <p:txBody>
          <a:bodyPr/>
          <a:lstStyle/>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smtClean="0">
                <a:solidFill>
                  <a:schemeClr val="tx1"/>
                </a:solidFill>
              </a:rPr>
              <a:t>Designed </a:t>
            </a:r>
            <a:r>
              <a:rPr lang="en-US" sz="1600" dirty="0">
                <a:solidFill>
                  <a:schemeClr val="tx1"/>
                </a:solidFill>
              </a:rPr>
              <a:t>for use on ferrous and stainless steel </a:t>
            </a:r>
            <a:r>
              <a:rPr lang="en-US" sz="1600" dirty="0" smtClean="0">
                <a:solidFill>
                  <a:schemeClr val="tx1"/>
                </a:solidFill>
              </a:rPr>
              <a:t>materials </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smtClean="0">
                <a:solidFill>
                  <a:schemeClr val="tx1"/>
                </a:solidFill>
              </a:rPr>
              <a:t>Advanced </a:t>
            </a:r>
            <a:r>
              <a:rPr lang="en-US" sz="1600" dirty="0">
                <a:solidFill>
                  <a:schemeClr val="tx1"/>
                </a:solidFill>
              </a:rPr>
              <a:t>additive technology and EP additives give high lubricity properties and lower production costs through extended tool life</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Extremely high anti-weld properties prevent burnishing or tearing wall finish; frequently eliminates need for further finishing </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Low viscosity and excellent wetting characteristics reduce drag out and result in lower product usage </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Good filtering characteristics and high oxidation stability increase product lifetime </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Our chlorine and heavy metal free formulation improves the environmental profile and reduces disposal </a:t>
            </a:r>
            <a:r>
              <a:rPr lang="en-US" sz="1600" dirty="0" smtClean="0">
                <a:solidFill>
                  <a:schemeClr val="tx1"/>
                </a:solidFill>
              </a:rPr>
              <a:t>costs</a:t>
            </a:r>
            <a:endParaRPr lang="en-US" sz="1600" dirty="0">
              <a:solidFill>
                <a:schemeClr val="tx1"/>
              </a:solidFill>
            </a:endParaRPr>
          </a:p>
        </p:txBody>
      </p:sp>
      <p:sp>
        <p:nvSpPr>
          <p:cNvPr id="4" name="TextBox 3"/>
          <p:cNvSpPr txBox="1"/>
          <p:nvPr/>
        </p:nvSpPr>
        <p:spPr>
          <a:xfrm>
            <a:off x="508001" y="1143001"/>
            <a:ext cx="10667999" cy="923330"/>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Heavy </a:t>
            </a:r>
            <a:r>
              <a:rPr lang="en-US" b="1" dirty="0">
                <a:latin typeface="Arial" panose="020B0604020202020204" pitchFamily="34" charset="0"/>
                <a:cs typeface="Arial" panose="020B0604020202020204" pitchFamily="34" charset="0"/>
              </a:rPr>
              <a:t>duty chlorine and heavy metal free neat cutting oil </a:t>
            </a:r>
            <a:r>
              <a:rPr lang="en-US" b="1" dirty="0" smtClean="0">
                <a:latin typeface="Arial" panose="020B0604020202020204" pitchFamily="34" charset="0"/>
                <a:cs typeface="Arial" panose="020B0604020202020204" pitchFamily="34" charset="0"/>
              </a:rPr>
              <a:t>formulated </a:t>
            </a:r>
            <a:r>
              <a:rPr lang="en-US" b="1" dirty="0">
                <a:latin typeface="Arial" panose="020B0604020202020204" pitchFamily="34" charset="0"/>
                <a:cs typeface="Arial" panose="020B0604020202020204" pitchFamily="34" charset="0"/>
              </a:rPr>
              <a:t>with a unique combination of extreme pressure additives, lubricity additives and base oil to optimize machining performance, improve tool life and enhance surface finish in severe machining applications</a:t>
            </a:r>
          </a:p>
        </p:txBody>
      </p:sp>
    </p:spTree>
    <p:extLst>
      <p:ext uri="{BB962C8B-B14F-4D97-AF65-F5344CB8AC3E}">
        <p14:creationId xmlns:p14="http://schemas.microsoft.com/office/powerpoint/2010/main" val="3770936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499533" y="333376"/>
            <a:ext cx="9863667" cy="733425"/>
          </a:xfrm>
        </p:spPr>
        <p:txBody>
          <a:bodyPr/>
          <a:lstStyle/>
          <a:p>
            <a:pPr algn="l"/>
            <a:r>
              <a:rPr lang="en-US" altLang="en-US" sz="3200" b="1" dirty="0" err="1" smtClean="0">
                <a:solidFill>
                  <a:srgbClr val="007B32"/>
                </a:solidFill>
                <a:latin typeface="Arial Narrow" panose="020B0606020202030204" pitchFamily="34" charset="0"/>
              </a:rPr>
              <a:t>Variocut</a:t>
            </a:r>
            <a:r>
              <a:rPr lang="en-US" altLang="en-US" sz="3200" b="1" dirty="0" smtClean="0">
                <a:solidFill>
                  <a:srgbClr val="007B32"/>
                </a:solidFill>
                <a:latin typeface="Arial Narrow" panose="020B0606020202030204" pitchFamily="34" charset="0"/>
              </a:rPr>
              <a:t>™ </a:t>
            </a:r>
            <a:r>
              <a:rPr lang="en-US" altLang="en-US" sz="3200" b="1" dirty="0">
                <a:solidFill>
                  <a:srgbClr val="007B32"/>
                </a:solidFill>
                <a:latin typeface="Arial Narrow" panose="020B0606020202030204" pitchFamily="34" charset="0"/>
              </a:rPr>
              <a:t>D </a:t>
            </a:r>
            <a:r>
              <a:rPr lang="en-US" altLang="en-US" sz="3200" b="1" dirty="0" smtClean="0">
                <a:solidFill>
                  <a:srgbClr val="007B32"/>
                </a:solidFill>
                <a:latin typeface="Arial Narrow" panose="020B0606020202030204" pitchFamily="34" charset="0"/>
              </a:rPr>
              <a:t>249 – Machining Performance</a:t>
            </a:r>
            <a:endParaRPr lang="en-US" altLang="en-US" sz="3200" b="1" dirty="0">
              <a:solidFill>
                <a:srgbClr val="007B32"/>
              </a:solidFill>
              <a:latin typeface="Arial Narrow" panose="020B0606020202030204" pitchFamily="34" charset="0"/>
            </a:endParaRPr>
          </a:p>
        </p:txBody>
      </p:sp>
      <p:pic>
        <p:nvPicPr>
          <p:cNvPr id="241668" name="Picture 4"/>
          <p:cNvPicPr>
            <a:picLocks noChangeAspect="1" noChangeArrowheads="1"/>
          </p:cNvPicPr>
          <p:nvPr/>
        </p:nvPicPr>
        <p:blipFill>
          <a:blip r:embed="rId2">
            <a:extLst>
              <a:ext uri="{28A0092B-C50C-407E-A947-70E740481C1C}">
                <a14:useLocalDpi xmlns:a14="http://schemas.microsoft.com/office/drawing/2010/main" val="0"/>
              </a:ext>
            </a:extLst>
          </a:blip>
          <a:srcRect l="13297" t="28943" r="10004" b="20074"/>
          <a:stretch>
            <a:fillRect/>
          </a:stretch>
        </p:blipFill>
        <p:spPr bwMode="auto">
          <a:xfrm>
            <a:off x="1033154" y="1176607"/>
            <a:ext cx="10029035" cy="399911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1669" name="Text Box 5"/>
          <p:cNvSpPr txBox="1">
            <a:spLocks noChangeArrowheads="1"/>
          </p:cNvSpPr>
          <p:nvPr/>
        </p:nvSpPr>
        <p:spPr bwMode="auto">
          <a:xfrm>
            <a:off x="7501247" y="5052612"/>
            <a:ext cx="1071127" cy="246221"/>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b="1" dirty="0">
                <a:latin typeface="Arial" panose="020B0604020202020204" pitchFamily="34" charset="0"/>
                <a:cs typeface="Arial" panose="020B0604020202020204" pitchFamily="34" charset="0"/>
              </a:rPr>
              <a:t>Variocut D 249</a:t>
            </a:r>
          </a:p>
        </p:txBody>
      </p:sp>
      <p:sp>
        <p:nvSpPr>
          <p:cNvPr id="241670" name="Text Box 6"/>
          <p:cNvSpPr txBox="1">
            <a:spLocks noChangeArrowheads="1"/>
          </p:cNvSpPr>
          <p:nvPr/>
        </p:nvSpPr>
        <p:spPr bwMode="auto">
          <a:xfrm>
            <a:off x="3519055" y="5087035"/>
            <a:ext cx="938077" cy="246221"/>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b="1" dirty="0">
                <a:latin typeface="Arial" panose="020B0604020202020204" pitchFamily="34" charset="0"/>
                <a:cs typeface="Arial" panose="020B0604020202020204" pitchFamily="34" charset="0"/>
              </a:rPr>
              <a:t>Prototype </a:t>
            </a:r>
            <a:r>
              <a:rPr lang="en-US" altLang="en-US" sz="1000" b="1" dirty="0" smtClean="0">
                <a:latin typeface="Arial" panose="020B0604020202020204" pitchFamily="34" charset="0"/>
                <a:cs typeface="Arial" panose="020B0604020202020204" pitchFamily="34" charset="0"/>
              </a:rPr>
              <a:t>1*</a:t>
            </a:r>
            <a:endParaRPr lang="en-US" altLang="en-US" sz="1000" b="1" dirty="0">
              <a:latin typeface="Arial" panose="020B0604020202020204" pitchFamily="34" charset="0"/>
              <a:cs typeface="Arial" panose="020B0604020202020204" pitchFamily="34" charset="0"/>
            </a:endParaRPr>
          </a:p>
        </p:txBody>
      </p:sp>
      <p:sp>
        <p:nvSpPr>
          <p:cNvPr id="241671" name="Text Box 7"/>
          <p:cNvSpPr txBox="1">
            <a:spLocks noChangeArrowheads="1"/>
          </p:cNvSpPr>
          <p:nvPr/>
        </p:nvSpPr>
        <p:spPr bwMode="auto">
          <a:xfrm>
            <a:off x="4775201" y="5087035"/>
            <a:ext cx="938077" cy="246221"/>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b="1" dirty="0">
                <a:latin typeface="Arial" panose="020B0604020202020204" pitchFamily="34" charset="0"/>
                <a:cs typeface="Arial" panose="020B0604020202020204" pitchFamily="34" charset="0"/>
              </a:rPr>
              <a:t>Prototype </a:t>
            </a:r>
            <a:r>
              <a:rPr lang="en-US" altLang="en-US" sz="1000" b="1" dirty="0" smtClean="0">
                <a:latin typeface="Arial" panose="020B0604020202020204" pitchFamily="34" charset="0"/>
                <a:cs typeface="Arial" panose="020B0604020202020204" pitchFamily="34" charset="0"/>
              </a:rPr>
              <a:t>2*</a:t>
            </a:r>
            <a:endParaRPr lang="en-US" altLang="en-US" sz="1000" b="1" dirty="0">
              <a:latin typeface="Arial" panose="020B0604020202020204" pitchFamily="34" charset="0"/>
              <a:cs typeface="Arial" panose="020B0604020202020204" pitchFamily="34" charset="0"/>
            </a:endParaRPr>
          </a:p>
        </p:txBody>
      </p:sp>
      <p:sp>
        <p:nvSpPr>
          <p:cNvPr id="241672" name="Text Box 8"/>
          <p:cNvSpPr txBox="1">
            <a:spLocks noChangeArrowheads="1"/>
          </p:cNvSpPr>
          <p:nvPr/>
        </p:nvSpPr>
        <p:spPr bwMode="auto">
          <a:xfrm>
            <a:off x="6299200" y="5082088"/>
            <a:ext cx="938077" cy="246221"/>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b="1" dirty="0">
                <a:latin typeface="Arial" panose="020B0604020202020204" pitchFamily="34" charset="0"/>
                <a:cs typeface="Arial" panose="020B0604020202020204" pitchFamily="34" charset="0"/>
              </a:rPr>
              <a:t>Prototype </a:t>
            </a:r>
            <a:r>
              <a:rPr lang="en-US" altLang="en-US" sz="1000" b="1" dirty="0" smtClean="0">
                <a:latin typeface="Arial" panose="020B0604020202020204" pitchFamily="34" charset="0"/>
                <a:cs typeface="Arial" panose="020B0604020202020204" pitchFamily="34" charset="0"/>
              </a:rPr>
              <a:t>3*</a:t>
            </a:r>
            <a:endParaRPr lang="en-US" altLang="en-US" sz="1000" b="1" dirty="0">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2265293" y="5010091"/>
            <a:ext cx="931665" cy="40011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b="1" dirty="0" smtClean="0">
                <a:latin typeface="Arial" panose="020B0604020202020204" pitchFamily="34" charset="0"/>
                <a:cs typeface="Arial" panose="020B0604020202020204" pitchFamily="34" charset="0"/>
              </a:rPr>
              <a:t>Chlorinated </a:t>
            </a:r>
          </a:p>
          <a:p>
            <a:r>
              <a:rPr lang="en-US" altLang="en-US" sz="1000" b="1" dirty="0" smtClean="0">
                <a:latin typeface="Arial" panose="020B0604020202020204" pitchFamily="34" charset="0"/>
                <a:cs typeface="Arial" panose="020B0604020202020204" pitchFamily="34" charset="0"/>
              </a:rPr>
              <a:t>Neat Oil</a:t>
            </a:r>
            <a:endParaRPr lang="en-US" altLang="en-US" sz="1000" b="1" dirty="0">
              <a:latin typeface="Arial" panose="020B0604020202020204" pitchFamily="34" charset="0"/>
              <a:cs typeface="Arial" panose="020B0604020202020204" pitchFamily="34" charset="0"/>
            </a:endParaRPr>
          </a:p>
        </p:txBody>
      </p:sp>
      <p:sp>
        <p:nvSpPr>
          <p:cNvPr id="3" name="TextBox 2"/>
          <p:cNvSpPr txBox="1"/>
          <p:nvPr/>
        </p:nvSpPr>
        <p:spPr>
          <a:xfrm>
            <a:off x="909024" y="5900349"/>
            <a:ext cx="2452916"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*Chlorine-free  Neat Cutting Oil</a:t>
            </a:r>
            <a:endParaRPr lang="en-US"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0084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0512" y="3282310"/>
            <a:ext cx="11416688" cy="1061091"/>
          </a:xfrm>
        </p:spPr>
        <p:txBody>
          <a:bodyPr/>
          <a:lstStyle/>
          <a:p>
            <a:pPr>
              <a:lnSpc>
                <a:spcPct val="100000"/>
              </a:lnSpc>
            </a:pPr>
            <a:r>
              <a:rPr lang="en-US" sz="3200" cap="none" dirty="0" err="1" smtClean="0">
                <a:solidFill>
                  <a:schemeClr val="bg1"/>
                </a:solidFill>
              </a:rPr>
              <a:t>Variocut</a:t>
            </a:r>
            <a:r>
              <a:rPr lang="en-US" sz="3200" cap="none" dirty="0" smtClean="0">
                <a:solidFill>
                  <a:schemeClr val="bg1"/>
                </a:solidFill>
              </a:rPr>
              <a:t>™ </a:t>
            </a:r>
            <a:r>
              <a:rPr lang="en-US" sz="3200" cap="none" dirty="0" smtClean="0">
                <a:solidFill>
                  <a:schemeClr val="bg1"/>
                </a:solidFill>
              </a:rPr>
              <a:t>G 600 HC – Grinding Oil</a:t>
            </a:r>
            <a:endParaRPr lang="en-US" sz="3200" cap="none" dirty="0">
              <a:solidFill>
                <a:schemeClr val="bg1"/>
              </a:solidFill>
            </a:endParaRPr>
          </a:p>
        </p:txBody>
      </p:sp>
    </p:spTree>
    <p:custDataLst>
      <p:tags r:id="rId1"/>
    </p:custDataLst>
    <p:extLst>
      <p:ext uri="{BB962C8B-B14F-4D97-AF65-F5344CB8AC3E}">
        <p14:creationId xmlns:p14="http://schemas.microsoft.com/office/powerpoint/2010/main" val="16238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sz="3200" cap="none" dirty="0" err="1" smtClean="0"/>
              <a:t>Variocut</a:t>
            </a:r>
            <a:r>
              <a:rPr lang="en-US" sz="3200" cap="none" dirty="0" smtClean="0"/>
              <a:t>™ </a:t>
            </a:r>
            <a:r>
              <a:rPr lang="en-US" sz="3200" cap="none" dirty="0" smtClean="0"/>
              <a:t>G 600 HC – Features and Benefits</a:t>
            </a:r>
            <a:endParaRPr lang="en-US" sz="3200" cap="none" dirty="0"/>
          </a:p>
        </p:txBody>
      </p:sp>
      <p:sp>
        <p:nvSpPr>
          <p:cNvPr id="3" name="Text Placeholder 2"/>
          <p:cNvSpPr>
            <a:spLocks noGrp="1"/>
          </p:cNvSpPr>
          <p:nvPr>
            <p:ph type="body" sz="quarter" idx="4294967295"/>
          </p:nvPr>
        </p:nvSpPr>
        <p:spPr>
          <a:xfrm>
            <a:off x="550336" y="1981200"/>
            <a:ext cx="11032065" cy="4037012"/>
          </a:xfrm>
          <a:prstGeom prst="rect">
            <a:avLst/>
          </a:prstGeom>
        </p:spPr>
        <p:txBody>
          <a:bodyPr/>
          <a:lstStyle/>
          <a:p>
            <a:pPr marL="274320" indent="-274320">
              <a:spcBef>
                <a:spcPts val="600"/>
              </a:spcBef>
              <a:spcAft>
                <a:spcPts val="600"/>
              </a:spcAft>
              <a:buClr>
                <a:srgbClr val="C0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Low oil mist and foam characteristics, even at high pressures and flow rates, can lead to a reduction in oil consumption and increased production </a:t>
            </a:r>
            <a:r>
              <a:rPr lang="en-US" sz="1600" dirty="0" smtClean="0">
                <a:latin typeface="Arial" panose="020B0604020202020204" pitchFamily="34" charset="0"/>
                <a:cs typeface="Arial" panose="020B0604020202020204" pitchFamily="34" charset="0"/>
              </a:rPr>
              <a:t>rates</a:t>
            </a:r>
            <a:endParaRPr lang="en-US" sz="1600" dirty="0">
              <a:latin typeface="Arial" panose="020B0604020202020204" pitchFamily="34" charset="0"/>
              <a:cs typeface="Arial" panose="020B0604020202020204" pitchFamily="34" charset="0"/>
            </a:endParaRPr>
          </a:p>
          <a:p>
            <a:pPr marL="274320" indent="-274320">
              <a:spcBef>
                <a:spcPts val="600"/>
              </a:spcBef>
              <a:spcAft>
                <a:spcPts val="600"/>
              </a:spcAft>
              <a:buClr>
                <a:srgbClr val="C0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Superior additive technology helps to improve cutting and grinding efficiencies, increased tool life, surface finish and can lower overall operating </a:t>
            </a:r>
            <a:r>
              <a:rPr lang="en-US" sz="1600" dirty="0" smtClean="0">
                <a:latin typeface="Arial" panose="020B0604020202020204" pitchFamily="34" charset="0"/>
                <a:cs typeface="Arial" panose="020B0604020202020204" pitchFamily="34" charset="0"/>
              </a:rPr>
              <a:t>costs</a:t>
            </a:r>
            <a:endParaRPr lang="en-US" sz="1600" dirty="0">
              <a:latin typeface="Arial" panose="020B0604020202020204" pitchFamily="34" charset="0"/>
              <a:cs typeface="Arial" panose="020B0604020202020204" pitchFamily="34" charset="0"/>
            </a:endParaRPr>
          </a:p>
          <a:p>
            <a:pPr marL="274320" indent="-274320">
              <a:spcBef>
                <a:spcPts val="600"/>
              </a:spcBef>
              <a:spcAft>
                <a:spcPts val="600"/>
              </a:spcAft>
              <a:buClr>
                <a:srgbClr val="C0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Low viscosity and excellent wetting characteristics can reduce drag out and helps to reduce product </a:t>
            </a:r>
            <a:r>
              <a:rPr lang="en-US" sz="1600" dirty="0" smtClean="0">
                <a:latin typeface="Arial" panose="020B0604020202020204" pitchFamily="34" charset="0"/>
                <a:cs typeface="Arial" panose="020B0604020202020204" pitchFamily="34" charset="0"/>
              </a:rPr>
              <a:t>usage</a:t>
            </a:r>
            <a:endParaRPr lang="en-US" sz="1600" dirty="0">
              <a:latin typeface="Arial" panose="020B0604020202020204" pitchFamily="34" charset="0"/>
              <a:cs typeface="Arial" panose="020B0604020202020204" pitchFamily="34" charset="0"/>
            </a:endParaRPr>
          </a:p>
          <a:p>
            <a:pPr marL="274320" indent="-274320">
              <a:spcBef>
                <a:spcPts val="600"/>
              </a:spcBef>
              <a:spcAft>
                <a:spcPts val="600"/>
              </a:spcAft>
              <a:buClr>
                <a:srgbClr val="C0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Good filtering characteristics and high oxidation stability can increase product </a:t>
            </a:r>
            <a:r>
              <a:rPr lang="en-US" sz="1600" dirty="0" smtClean="0">
                <a:latin typeface="Arial" panose="020B0604020202020204" pitchFamily="34" charset="0"/>
                <a:cs typeface="Arial" panose="020B0604020202020204" pitchFamily="34" charset="0"/>
              </a:rPr>
              <a:t>lifetime</a:t>
            </a:r>
            <a:endParaRPr lang="en-US" sz="1600" dirty="0">
              <a:latin typeface="Arial" panose="020B0604020202020204" pitchFamily="34" charset="0"/>
              <a:cs typeface="Arial" panose="020B0604020202020204" pitchFamily="34" charset="0"/>
            </a:endParaRPr>
          </a:p>
          <a:p>
            <a:pPr marL="274320" indent="-274320">
              <a:spcBef>
                <a:spcPts val="600"/>
              </a:spcBef>
              <a:spcAft>
                <a:spcPts val="600"/>
              </a:spcAft>
              <a:buClr>
                <a:srgbClr val="C0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Multi-metal machining using our superior additive technology may provides opportunity for product </a:t>
            </a:r>
            <a:r>
              <a:rPr lang="en-US" sz="1600" dirty="0" smtClean="0">
                <a:latin typeface="Arial" panose="020B0604020202020204" pitchFamily="34" charset="0"/>
                <a:cs typeface="Arial" panose="020B0604020202020204" pitchFamily="34" charset="0"/>
              </a:rPr>
              <a:t>consolidation</a:t>
            </a:r>
            <a:endParaRPr lang="en-US" sz="1600" dirty="0">
              <a:latin typeface="Arial" panose="020B0604020202020204" pitchFamily="34" charset="0"/>
              <a:cs typeface="Arial" panose="020B0604020202020204" pitchFamily="34" charset="0"/>
            </a:endParaRPr>
          </a:p>
          <a:p>
            <a:pPr marL="274320" indent="-274320">
              <a:spcBef>
                <a:spcPts val="600"/>
              </a:spcBef>
              <a:spcAft>
                <a:spcPts val="600"/>
              </a:spcAft>
              <a:buClr>
                <a:srgbClr val="C00000"/>
              </a:buClr>
              <a:buFont typeface="Wingdings" panose="05000000000000000000" pitchFamily="2" charset="2"/>
              <a:buChar char="Ø"/>
            </a:pPr>
            <a:r>
              <a:rPr lang="en-US" sz="1600" dirty="0">
                <a:latin typeface="Arial" panose="020B0604020202020204" pitchFamily="34" charset="0"/>
                <a:cs typeface="Arial" panose="020B0604020202020204" pitchFamily="34" charset="0"/>
              </a:rPr>
              <a:t>Our chlorine and heavy-metal free formulation helps to improve the environmental profile and reduces disposal </a:t>
            </a:r>
            <a:r>
              <a:rPr lang="en-US" sz="1600" dirty="0" smtClean="0">
                <a:latin typeface="Arial" panose="020B0604020202020204" pitchFamily="34" charset="0"/>
                <a:cs typeface="Arial" panose="020B0604020202020204" pitchFamily="34" charset="0"/>
              </a:rPr>
              <a:t>costs</a:t>
            </a:r>
          </a:p>
          <a:p>
            <a:pPr marL="274320" indent="-274320">
              <a:spcBef>
                <a:spcPts val="600"/>
              </a:spcBef>
              <a:spcAft>
                <a:spcPts val="600"/>
              </a:spcAft>
              <a:buClr>
                <a:srgbClr val="C00000"/>
              </a:buClr>
              <a:buFont typeface="Wingdings" panose="05000000000000000000" pitchFamily="2" charset="2"/>
              <a:buChar char="Ø"/>
            </a:pPr>
            <a:r>
              <a:rPr lang="en-US" sz="1600" dirty="0" smtClean="0">
                <a:latin typeface="Arial" panose="020B0604020202020204" pitchFamily="34" charset="0"/>
                <a:cs typeface="Arial" panose="020B0604020202020204" pitchFamily="34" charset="0"/>
              </a:rPr>
              <a:t>Low </a:t>
            </a:r>
            <a:r>
              <a:rPr lang="en-US" sz="1600" dirty="0">
                <a:latin typeface="Arial" panose="020B0604020202020204" pitchFamily="34" charset="0"/>
                <a:cs typeface="Arial" panose="020B0604020202020204" pitchFamily="34" charset="0"/>
              </a:rPr>
              <a:t>odor, light color and low mist qualities result in high operator </a:t>
            </a:r>
            <a:r>
              <a:rPr lang="en-US" sz="1600" dirty="0" smtClean="0">
                <a:latin typeface="Arial" panose="020B0604020202020204" pitchFamily="34" charset="0"/>
                <a:cs typeface="Arial" panose="020B0604020202020204" pitchFamily="34" charset="0"/>
              </a:rPr>
              <a:t>acceptability</a:t>
            </a:r>
            <a:endParaRPr lang="en-US" sz="1600" dirty="0">
              <a:latin typeface="Arial" panose="020B0604020202020204" pitchFamily="34" charset="0"/>
              <a:cs typeface="Arial" panose="020B0604020202020204" pitchFamily="34" charset="0"/>
            </a:endParaRPr>
          </a:p>
        </p:txBody>
      </p:sp>
      <p:sp>
        <p:nvSpPr>
          <p:cNvPr id="5" name="TextBox 4"/>
          <p:cNvSpPr txBox="1"/>
          <p:nvPr/>
        </p:nvSpPr>
        <p:spPr>
          <a:xfrm>
            <a:off x="508000" y="1153210"/>
            <a:ext cx="11074400" cy="646331"/>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 </a:t>
            </a:r>
            <a:r>
              <a:rPr lang="en-US" b="1" dirty="0">
                <a:latin typeface="Arial" panose="020B0604020202020204" pitchFamily="34" charset="0"/>
                <a:cs typeface="Arial" panose="020B0604020202020204" pitchFamily="34" charset="0"/>
              </a:rPr>
              <a:t>chlorine and heavy-metal free neat cutting oil based on the latest generation of Extreme High Viscosity Index (EHVI) hydrocracked base </a:t>
            </a:r>
            <a:r>
              <a:rPr lang="en-US" b="1" dirty="0" smtClean="0">
                <a:latin typeface="Arial" panose="020B0604020202020204" pitchFamily="34" charset="0"/>
                <a:cs typeface="Arial" panose="020B0604020202020204" pitchFamily="34" charset="0"/>
              </a:rPr>
              <a:t>oils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735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err="1" smtClean="0"/>
              <a:t>Variocut</a:t>
            </a:r>
            <a:r>
              <a:rPr lang="en-US" sz="3200" dirty="0" smtClean="0"/>
              <a:t>™ </a:t>
            </a:r>
            <a:r>
              <a:rPr lang="en-US" sz="3200" dirty="0"/>
              <a:t>G 600 HC - OEM Approvals</a:t>
            </a:r>
          </a:p>
        </p:txBody>
      </p:sp>
      <p:sp>
        <p:nvSpPr>
          <p:cNvPr id="4" name="Rectangle 7"/>
          <p:cNvSpPr>
            <a:spLocks noChangeArrowheads="1"/>
          </p:cNvSpPr>
          <p:nvPr/>
        </p:nvSpPr>
        <p:spPr bwMode="auto">
          <a:xfrm>
            <a:off x="508001" y="1600201"/>
            <a:ext cx="984038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marL="274638" indent="-274638" algn="l">
              <a:spcBef>
                <a:spcPct val="50000"/>
              </a:spcBef>
              <a:buClr>
                <a:schemeClr val="accent2"/>
              </a:buClr>
              <a:buFont typeface="Univers 45 Light" pitchFamily="2" charset="0"/>
              <a:buChar char="•"/>
              <a:defRPr>
                <a:solidFill>
                  <a:schemeClr val="tx1"/>
                </a:solidFill>
                <a:latin typeface="Univers 45 Light" pitchFamily="2" charset="0"/>
                <a:cs typeface="Arial" charset="0"/>
              </a:defRPr>
            </a:lvl1pPr>
            <a:lvl2pPr marL="549275" indent="-273050" algn="l">
              <a:spcBef>
                <a:spcPct val="50000"/>
              </a:spcBef>
              <a:buClr>
                <a:schemeClr val="accent2"/>
              </a:buClr>
              <a:buFont typeface="Arial" charset="0"/>
              <a:buChar char="−"/>
              <a:defRPr>
                <a:solidFill>
                  <a:schemeClr val="tx1"/>
                </a:solidFill>
                <a:latin typeface="Univers 45 Light" pitchFamily="2" charset="0"/>
                <a:cs typeface="Arial" charset="0"/>
              </a:defRPr>
            </a:lvl2pPr>
            <a:lvl3pPr marL="808038" indent="-257175" algn="l">
              <a:spcBef>
                <a:spcPct val="50000"/>
              </a:spcBef>
              <a:buClr>
                <a:schemeClr val="accent2"/>
              </a:buClr>
              <a:buFont typeface="Arial" charset="0"/>
              <a:buChar char="−"/>
              <a:defRPr>
                <a:solidFill>
                  <a:schemeClr val="tx1"/>
                </a:solidFill>
                <a:latin typeface="Univers 45 Light" pitchFamily="2" charset="0"/>
                <a:cs typeface="Arial" charset="0"/>
              </a:defRPr>
            </a:lvl3pPr>
            <a:lvl4pPr marL="1082675" indent="-273050" algn="l">
              <a:spcBef>
                <a:spcPct val="50000"/>
              </a:spcBef>
              <a:buClr>
                <a:schemeClr val="accent2"/>
              </a:buClr>
              <a:buFont typeface="Arial" charset="0"/>
              <a:buChar char="−"/>
              <a:defRPr>
                <a:solidFill>
                  <a:schemeClr val="tx1"/>
                </a:solidFill>
                <a:latin typeface="Univers 45 Light" pitchFamily="2" charset="0"/>
                <a:cs typeface="Arial" charset="0"/>
              </a:defRPr>
            </a:lvl4pPr>
            <a:lvl5pPr marL="1355725" indent="-271463" algn="l">
              <a:spcBef>
                <a:spcPct val="50000"/>
              </a:spcBef>
              <a:buClr>
                <a:schemeClr val="accent2"/>
              </a:buClr>
              <a:buFont typeface="Arial" charset="0"/>
              <a:buChar char="−"/>
              <a:defRPr>
                <a:solidFill>
                  <a:schemeClr val="tx1"/>
                </a:solidFill>
                <a:latin typeface="Univers 45 Light" pitchFamily="2" charset="0"/>
                <a:cs typeface="Arial" charset="0"/>
              </a:defRPr>
            </a:lvl5pPr>
            <a:lvl6pPr marL="1812925" indent="-271463" fontAlgn="base">
              <a:spcBef>
                <a:spcPct val="50000"/>
              </a:spcBef>
              <a:spcAft>
                <a:spcPct val="0"/>
              </a:spcAft>
              <a:buClr>
                <a:schemeClr val="accent2"/>
              </a:buClr>
              <a:buFont typeface="Arial" charset="0"/>
              <a:buChar char="−"/>
              <a:defRPr>
                <a:solidFill>
                  <a:schemeClr val="tx1"/>
                </a:solidFill>
                <a:latin typeface="Univers 45 Light" pitchFamily="2" charset="0"/>
                <a:cs typeface="Arial" charset="0"/>
              </a:defRPr>
            </a:lvl6pPr>
            <a:lvl7pPr marL="2270125" indent="-271463" fontAlgn="base">
              <a:spcBef>
                <a:spcPct val="50000"/>
              </a:spcBef>
              <a:spcAft>
                <a:spcPct val="0"/>
              </a:spcAft>
              <a:buClr>
                <a:schemeClr val="accent2"/>
              </a:buClr>
              <a:buFont typeface="Arial" charset="0"/>
              <a:buChar char="−"/>
              <a:defRPr>
                <a:solidFill>
                  <a:schemeClr val="tx1"/>
                </a:solidFill>
                <a:latin typeface="Univers 45 Light" pitchFamily="2" charset="0"/>
                <a:cs typeface="Arial" charset="0"/>
              </a:defRPr>
            </a:lvl7pPr>
            <a:lvl8pPr marL="2727325" indent="-271463" fontAlgn="base">
              <a:spcBef>
                <a:spcPct val="50000"/>
              </a:spcBef>
              <a:spcAft>
                <a:spcPct val="0"/>
              </a:spcAft>
              <a:buClr>
                <a:schemeClr val="accent2"/>
              </a:buClr>
              <a:buFont typeface="Arial" charset="0"/>
              <a:buChar char="−"/>
              <a:defRPr>
                <a:solidFill>
                  <a:schemeClr val="tx1"/>
                </a:solidFill>
                <a:latin typeface="Univers 45 Light" pitchFamily="2" charset="0"/>
                <a:cs typeface="Arial" charset="0"/>
              </a:defRPr>
            </a:lvl8pPr>
            <a:lvl9pPr marL="3184525" indent="-271463" fontAlgn="base">
              <a:spcBef>
                <a:spcPct val="50000"/>
              </a:spcBef>
              <a:spcAft>
                <a:spcPct val="0"/>
              </a:spcAft>
              <a:buClr>
                <a:schemeClr val="accent2"/>
              </a:buClr>
              <a:buFont typeface="Arial" charset="0"/>
              <a:buChar char="−"/>
              <a:defRPr>
                <a:solidFill>
                  <a:schemeClr val="tx1"/>
                </a:solidFill>
                <a:latin typeface="Univers 45 Light" pitchFamily="2" charset="0"/>
                <a:cs typeface="Arial" charset="0"/>
              </a:defRPr>
            </a:lvl9pPr>
          </a:lstStyle>
          <a:p>
            <a:pPr>
              <a:spcBef>
                <a:spcPts val="600"/>
              </a:spcBef>
              <a:spcAft>
                <a:spcPts val="600"/>
              </a:spcAft>
              <a:buClr>
                <a:srgbClr val="C00000"/>
              </a:buClr>
              <a:buFont typeface="Wingdings" panose="05000000000000000000" pitchFamily="2" charset="2"/>
              <a:buChar char="Ø"/>
            </a:pPr>
            <a:r>
              <a:rPr lang="nl-NL" altLang="en-US" dirty="0">
                <a:solidFill>
                  <a:prstClr val="black"/>
                </a:solidFill>
                <a:latin typeface="Arial" panose="020B0604020202020204" pitchFamily="34" charset="0"/>
                <a:cs typeface="Arial" panose="020B0604020202020204" pitchFamily="34" charset="0"/>
              </a:rPr>
              <a:t>Kapp </a:t>
            </a:r>
          </a:p>
          <a:p>
            <a:pPr>
              <a:spcBef>
                <a:spcPts val="600"/>
              </a:spcBef>
              <a:spcAft>
                <a:spcPts val="600"/>
              </a:spcAft>
              <a:buClr>
                <a:srgbClr val="C00000"/>
              </a:buClr>
              <a:buFont typeface="Wingdings" panose="05000000000000000000" pitchFamily="2" charset="2"/>
              <a:buChar char="Ø"/>
            </a:pPr>
            <a:r>
              <a:rPr lang="nl-NL" altLang="en-US" dirty="0">
                <a:solidFill>
                  <a:prstClr val="black"/>
                </a:solidFill>
                <a:latin typeface="Arial" panose="020B0604020202020204" pitchFamily="34" charset="0"/>
                <a:cs typeface="Arial" panose="020B0604020202020204" pitchFamily="34" charset="0"/>
              </a:rPr>
              <a:t>Niles</a:t>
            </a:r>
          </a:p>
          <a:p>
            <a:pPr>
              <a:spcBef>
                <a:spcPts val="600"/>
              </a:spcBef>
              <a:spcAft>
                <a:spcPts val="600"/>
              </a:spcAft>
              <a:buClr>
                <a:srgbClr val="C00000"/>
              </a:buClr>
              <a:buFont typeface="Wingdings" panose="05000000000000000000" pitchFamily="2" charset="2"/>
              <a:buChar char="Ø"/>
            </a:pPr>
            <a:r>
              <a:rPr lang="nl-NL" altLang="en-US" dirty="0">
                <a:solidFill>
                  <a:prstClr val="black"/>
                </a:solidFill>
                <a:latin typeface="Arial" panose="020B0604020202020204" pitchFamily="34" charset="0"/>
                <a:cs typeface="Arial" panose="020B0604020202020204" pitchFamily="34" charset="0"/>
              </a:rPr>
              <a:t>Gleason Pfauter</a:t>
            </a:r>
          </a:p>
          <a:p>
            <a:pPr>
              <a:spcBef>
                <a:spcPts val="600"/>
              </a:spcBef>
              <a:spcAft>
                <a:spcPts val="600"/>
              </a:spcAft>
              <a:buClr>
                <a:srgbClr val="C00000"/>
              </a:buClr>
              <a:buFont typeface="Wingdings" panose="05000000000000000000" pitchFamily="2" charset="2"/>
              <a:buChar char="Ø"/>
            </a:pPr>
            <a:r>
              <a:rPr lang="nl-NL" altLang="en-US" dirty="0">
                <a:solidFill>
                  <a:prstClr val="black"/>
                </a:solidFill>
                <a:latin typeface="Arial" panose="020B0604020202020204" pitchFamily="34" charset="0"/>
                <a:cs typeface="Arial" panose="020B0604020202020204" pitchFamily="34" charset="0"/>
              </a:rPr>
              <a:t>Junker</a:t>
            </a:r>
          </a:p>
          <a:p>
            <a:pPr>
              <a:spcBef>
                <a:spcPts val="600"/>
              </a:spcBef>
              <a:spcAft>
                <a:spcPts val="600"/>
              </a:spcAft>
              <a:buClr>
                <a:srgbClr val="C00000"/>
              </a:buClr>
              <a:buFont typeface="Wingdings" panose="05000000000000000000" pitchFamily="2" charset="2"/>
              <a:buChar char="Ø"/>
            </a:pPr>
            <a:r>
              <a:rPr lang="en-US" altLang="en-US" dirty="0">
                <a:solidFill>
                  <a:prstClr val="black"/>
                </a:solidFill>
                <a:latin typeface="Arial" panose="020B0604020202020204" pitchFamily="34" charset="0"/>
                <a:cs typeface="Arial" panose="020B0604020202020204" pitchFamily="34" charset="0"/>
              </a:rPr>
              <a:t>Liebherr-Verzahntechnik </a:t>
            </a:r>
            <a:endParaRPr lang="nl-NL" altLang="en-US" dirty="0">
              <a:solidFill>
                <a:prstClr val="black"/>
              </a:solidFill>
              <a:latin typeface="Arial" panose="020B0604020202020204" pitchFamily="34" charset="0"/>
              <a:cs typeface="Arial" panose="020B0604020202020204" pitchFamily="34" charset="0"/>
            </a:endParaRPr>
          </a:p>
          <a:p>
            <a:pPr>
              <a:spcBef>
                <a:spcPts val="600"/>
              </a:spcBef>
              <a:spcAft>
                <a:spcPts val="600"/>
              </a:spcAft>
              <a:buClr>
                <a:srgbClr val="C00000"/>
              </a:buClr>
              <a:buFont typeface="Wingdings" panose="05000000000000000000" pitchFamily="2" charset="2"/>
              <a:buChar char="Ø"/>
            </a:pPr>
            <a:r>
              <a:rPr lang="nl-NL" altLang="en-US" dirty="0">
                <a:solidFill>
                  <a:prstClr val="black"/>
                </a:solidFill>
                <a:latin typeface="Arial" panose="020B0604020202020204" pitchFamily="34" charset="0"/>
                <a:cs typeface="Arial" panose="020B0604020202020204" pitchFamily="34" charset="0"/>
              </a:rPr>
              <a:t>Hofler</a:t>
            </a:r>
          </a:p>
          <a:p>
            <a:pPr>
              <a:spcBef>
                <a:spcPts val="600"/>
              </a:spcBef>
              <a:spcAft>
                <a:spcPts val="600"/>
              </a:spcAft>
              <a:buClr>
                <a:srgbClr val="C00000"/>
              </a:buClr>
              <a:buFont typeface="Wingdings" panose="05000000000000000000" pitchFamily="2" charset="2"/>
              <a:buChar char="Ø"/>
            </a:pPr>
            <a:r>
              <a:rPr lang="nl-NL" altLang="en-US" dirty="0">
                <a:solidFill>
                  <a:prstClr val="black"/>
                </a:solidFill>
                <a:latin typeface="Arial" panose="020B0604020202020204" pitchFamily="34" charset="0"/>
                <a:cs typeface="Arial" panose="020B0604020202020204" pitchFamily="34" charset="0"/>
              </a:rPr>
              <a:t>Transor Filter</a:t>
            </a:r>
          </a:p>
          <a:p>
            <a:pPr>
              <a:spcBef>
                <a:spcPts val="600"/>
              </a:spcBef>
              <a:spcAft>
                <a:spcPts val="600"/>
              </a:spcAft>
              <a:buClr>
                <a:srgbClr val="C00000"/>
              </a:buClr>
              <a:buFont typeface="Wingdings" panose="05000000000000000000" pitchFamily="2" charset="2"/>
              <a:buChar char="Ø"/>
            </a:pPr>
            <a:r>
              <a:rPr lang="nl-NL" altLang="en-US" dirty="0" smtClean="0">
                <a:solidFill>
                  <a:prstClr val="black"/>
                </a:solidFill>
                <a:latin typeface="Arial" panose="020B0604020202020204" pitchFamily="34" charset="0"/>
                <a:cs typeface="Arial" panose="020B0604020202020204" pitchFamily="34" charset="0"/>
              </a:rPr>
              <a:t>Klingelnberg</a:t>
            </a:r>
            <a:endParaRPr lang="nl-NL" alt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361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0512" y="3282310"/>
            <a:ext cx="11416688" cy="1061091"/>
          </a:xfrm>
        </p:spPr>
        <p:txBody>
          <a:bodyPr/>
          <a:lstStyle/>
          <a:p>
            <a:pPr>
              <a:lnSpc>
                <a:spcPct val="100000"/>
              </a:lnSpc>
            </a:pPr>
            <a:r>
              <a:rPr lang="en-US" sz="3200" dirty="0">
                <a:solidFill>
                  <a:schemeClr val="bg1"/>
                </a:solidFill>
              </a:rPr>
              <a:t>Performance </a:t>
            </a:r>
            <a:r>
              <a:rPr lang="en-US" sz="3200" dirty="0" smtClean="0">
                <a:solidFill>
                  <a:schemeClr val="bg1"/>
                </a:solidFill>
              </a:rPr>
              <a:t>Bio™ </a:t>
            </a:r>
            <a:r>
              <a:rPr lang="en-US" sz="3200" dirty="0">
                <a:solidFill>
                  <a:schemeClr val="bg1"/>
                </a:solidFill>
              </a:rPr>
              <a:t>NC Series</a:t>
            </a:r>
          </a:p>
        </p:txBody>
      </p:sp>
    </p:spTree>
    <p:custDataLst>
      <p:tags r:id="rId1"/>
    </p:custDataLst>
    <p:extLst>
      <p:ext uri="{BB962C8B-B14F-4D97-AF65-F5344CB8AC3E}">
        <p14:creationId xmlns:p14="http://schemas.microsoft.com/office/powerpoint/2010/main" val="2081052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Product </a:t>
            </a:r>
            <a:r>
              <a:rPr lang="en-US" sz="3200" dirty="0" smtClean="0"/>
              <a:t>Offer</a:t>
            </a:r>
            <a:endParaRPr lang="en-US" sz="3200" dirty="0"/>
          </a:p>
        </p:txBody>
      </p:sp>
      <p:sp>
        <p:nvSpPr>
          <p:cNvPr id="3" name="Subtitle 2"/>
          <p:cNvSpPr>
            <a:spLocks noGrp="1"/>
          </p:cNvSpPr>
          <p:nvPr>
            <p:ph type="subTitle" idx="1"/>
          </p:nvPr>
        </p:nvSpPr>
        <p:spPr>
          <a:xfrm>
            <a:off x="977681" y="2057401"/>
            <a:ext cx="10803465" cy="2743713"/>
          </a:xfrm>
        </p:spPr>
        <p:txBody>
          <a:bodyPr/>
          <a:lstStyle/>
          <a:p>
            <a:pPr marL="274320" indent="-274320">
              <a:lnSpc>
                <a:spcPct val="100000"/>
              </a:lnSpc>
              <a:spcBef>
                <a:spcPts val="600"/>
              </a:spcBef>
              <a:spcAft>
                <a:spcPts val="600"/>
              </a:spcAft>
              <a:buClr>
                <a:srgbClr val="C00000"/>
              </a:buClr>
            </a:pPr>
            <a:r>
              <a:rPr lang="en-US" b="1" dirty="0">
                <a:solidFill>
                  <a:schemeClr val="tx1"/>
                </a:solidFill>
              </a:rPr>
              <a:t>Plant-Based Neat Cutting </a:t>
            </a:r>
            <a:r>
              <a:rPr lang="en-US" b="1" dirty="0" smtClean="0">
                <a:solidFill>
                  <a:schemeClr val="tx1"/>
                </a:solidFill>
              </a:rPr>
              <a:t>Oils</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smtClean="0">
                <a:solidFill>
                  <a:schemeClr val="tx1"/>
                </a:solidFill>
              </a:rPr>
              <a:t>Performance Bio NC Plus (40 cSt)</a:t>
            </a:r>
            <a:endParaRPr lang="en-US" sz="1600" dirty="0">
              <a:solidFill>
                <a:schemeClr val="tx1"/>
              </a:solidFill>
            </a:endParaRP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smtClean="0">
                <a:solidFill>
                  <a:schemeClr val="tx1"/>
                </a:solidFill>
              </a:rPr>
              <a:t>Performance </a:t>
            </a:r>
            <a:r>
              <a:rPr lang="en-US" sz="1600" dirty="0">
                <a:solidFill>
                  <a:schemeClr val="tx1"/>
                </a:solidFill>
              </a:rPr>
              <a:t>Bio NC Lite (25 cSt)</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Performance Bio NC Ultra Lite (15 cSt)</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a:solidFill>
                  <a:schemeClr val="tx1"/>
                </a:solidFill>
              </a:rPr>
              <a:t>Performance Bio NC Ultra </a:t>
            </a:r>
            <a:r>
              <a:rPr lang="en-US" sz="1600" dirty="0" smtClean="0">
                <a:solidFill>
                  <a:schemeClr val="tx1"/>
                </a:solidFill>
              </a:rPr>
              <a:t>Lite EP </a:t>
            </a:r>
            <a:r>
              <a:rPr lang="en-US" sz="1600" dirty="0">
                <a:solidFill>
                  <a:schemeClr val="tx1"/>
                </a:solidFill>
              </a:rPr>
              <a:t>(</a:t>
            </a:r>
            <a:r>
              <a:rPr lang="en-US" sz="1600" dirty="0" smtClean="0">
                <a:solidFill>
                  <a:schemeClr val="tx1"/>
                </a:solidFill>
              </a:rPr>
              <a:t>16 </a:t>
            </a:r>
            <a:r>
              <a:rPr lang="en-US" sz="1600" dirty="0">
                <a:solidFill>
                  <a:schemeClr val="tx1"/>
                </a:solidFill>
              </a:rPr>
              <a:t>cSt)</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sz="1600" dirty="0" smtClean="0">
                <a:solidFill>
                  <a:schemeClr val="tx1"/>
                </a:solidFill>
              </a:rPr>
              <a:t>Performance </a:t>
            </a:r>
            <a:r>
              <a:rPr lang="en-US" sz="1600" dirty="0">
                <a:solidFill>
                  <a:schemeClr val="tx1"/>
                </a:solidFill>
              </a:rPr>
              <a:t>Bio NC Super Lite (8 cSt</a:t>
            </a:r>
            <a:r>
              <a:rPr lang="en-US" sz="1600" dirty="0" smtClean="0">
                <a:solidFill>
                  <a:schemeClr val="tx1"/>
                </a:solidFill>
              </a:rPr>
              <a:t>)</a:t>
            </a:r>
            <a:endParaRPr lang="en-US" sz="1600" dirty="0">
              <a:solidFill>
                <a:schemeClr val="tx1"/>
              </a:solidFill>
            </a:endParaRPr>
          </a:p>
        </p:txBody>
      </p:sp>
      <p:sp>
        <p:nvSpPr>
          <p:cNvPr id="4" name="TextBox 3"/>
          <p:cNvSpPr txBox="1"/>
          <p:nvPr/>
        </p:nvSpPr>
        <p:spPr>
          <a:xfrm>
            <a:off x="2961588" y="1295400"/>
            <a:ext cx="6835653"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A wide range of viscosity choices to fit </a:t>
            </a:r>
            <a:r>
              <a:rPr lang="en-US" sz="2000" b="1" dirty="0" smtClean="0">
                <a:latin typeface="Arial" panose="020B0604020202020204" pitchFamily="34" charset="0"/>
                <a:cs typeface="Arial" panose="020B0604020202020204" pitchFamily="34" charset="0"/>
              </a:rPr>
              <a:t>any application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6302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Key Customers</a:t>
            </a:r>
            <a:endParaRPr lang="en-US" sz="3200" dirty="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96" y="2718608"/>
            <a:ext cx="1438275" cy="1209675"/>
          </a:xfrm>
          <a:prstGeom prst="rect">
            <a:avLst/>
          </a:prstGeom>
        </p:spPr>
      </p:pic>
      <p:pic>
        <p:nvPicPr>
          <p:cNvPr id="28" name="Picture 16"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7045" y="2324155"/>
            <a:ext cx="1676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 name="Object 18"/>
          <p:cNvGraphicFramePr>
            <a:graphicFrameLocks noChangeAspect="1"/>
          </p:cNvGraphicFramePr>
          <p:nvPr>
            <p:extLst>
              <p:ext uri="{D42A27DB-BD31-4B8C-83A1-F6EECF244321}">
                <p14:modId xmlns:p14="http://schemas.microsoft.com/office/powerpoint/2010/main" val="3236452069"/>
              </p:ext>
            </p:extLst>
          </p:nvPr>
        </p:nvGraphicFramePr>
        <p:xfrm>
          <a:off x="3228411" y="3327944"/>
          <a:ext cx="820738" cy="990600"/>
        </p:xfrm>
        <a:graphic>
          <a:graphicData uri="http://schemas.openxmlformats.org/presentationml/2006/ole">
            <mc:AlternateContent xmlns:mc="http://schemas.openxmlformats.org/markup-compatibility/2006">
              <mc:Choice xmlns:v="urn:schemas-microsoft-com:vml" Requires="v">
                <p:oleObj spid="_x0000_s20576" name="Photo Editor Photo" r:id="rId5" imgW="1009791" imgH="1219370" progId="">
                  <p:embed/>
                </p:oleObj>
              </mc:Choice>
              <mc:Fallback>
                <p:oleObj name="Photo Editor Photo" r:id="rId5" imgW="1009791" imgH="121937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411" y="3327944"/>
                        <a:ext cx="820738" cy="990600"/>
                      </a:xfrm>
                      <a:prstGeom prst="rect">
                        <a:avLst/>
                      </a:prstGeom>
                      <a:noFill/>
                      <a:ln>
                        <a:noFill/>
                      </a:ln>
                      <a:effectLst/>
                      <a:extLst>
                        <a:ext uri="{909E8E84-426E-40DD-AFC4-6F175D3DCCD1}">
                          <a14:hiddenFill xmlns:a14="http://schemas.microsoft.com/office/drawing/2010/main">
                            <a:gradFill rotWithShape="0">
                              <a:gsLst>
                                <a:gs pos="0">
                                  <a:srgbClr val="009900"/>
                                </a:gs>
                                <a:gs pos="50000">
                                  <a:srgbClr val="99FF99"/>
                                </a:gs>
                                <a:gs pos="100000">
                                  <a:srgbClr val="009900"/>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0" name="Picture 18" descr="new_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l="76111" b="6451"/>
          <a:stretch>
            <a:fillRect/>
          </a:stretch>
        </p:blipFill>
        <p:spPr bwMode="auto">
          <a:xfrm>
            <a:off x="3202951" y="2160798"/>
            <a:ext cx="6985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9" descr="CUMMON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26668" y="3082230"/>
            <a:ext cx="7620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 name="Object 21"/>
          <p:cNvGraphicFramePr>
            <a:graphicFrameLocks noChangeAspect="1"/>
          </p:cNvGraphicFramePr>
          <p:nvPr>
            <p:extLst>
              <p:ext uri="{D42A27DB-BD31-4B8C-83A1-F6EECF244321}">
                <p14:modId xmlns:p14="http://schemas.microsoft.com/office/powerpoint/2010/main" val="781246338"/>
              </p:ext>
            </p:extLst>
          </p:nvPr>
        </p:nvGraphicFramePr>
        <p:xfrm>
          <a:off x="5971247" y="1410188"/>
          <a:ext cx="1143000" cy="312738"/>
        </p:xfrm>
        <a:graphic>
          <a:graphicData uri="http://schemas.openxmlformats.org/presentationml/2006/ole">
            <mc:AlternateContent xmlns:mc="http://schemas.openxmlformats.org/markup-compatibility/2006">
              <mc:Choice xmlns:v="urn:schemas-microsoft-com:vml" Requires="v">
                <p:oleObj spid="_x0000_s20577" name="Drawing" r:id="rId10" imgW="2557916" imgH="688053" progId="">
                  <p:embed/>
                </p:oleObj>
              </mc:Choice>
              <mc:Fallback>
                <p:oleObj name="Drawing" r:id="rId10" imgW="2557916" imgH="688053"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1247" y="1410188"/>
                        <a:ext cx="1143000"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 name="Picture 21" descr="GM">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29990" y="1157720"/>
            <a:ext cx="762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 name="Object 23"/>
          <p:cNvGraphicFramePr>
            <a:graphicFrameLocks noChangeAspect="1"/>
          </p:cNvGraphicFramePr>
          <p:nvPr>
            <p:extLst>
              <p:ext uri="{D42A27DB-BD31-4B8C-83A1-F6EECF244321}">
                <p14:modId xmlns:p14="http://schemas.microsoft.com/office/powerpoint/2010/main" val="1763524154"/>
              </p:ext>
            </p:extLst>
          </p:nvPr>
        </p:nvGraphicFramePr>
        <p:xfrm>
          <a:off x="2799039" y="2998162"/>
          <a:ext cx="2398142" cy="325284"/>
        </p:xfrm>
        <a:graphic>
          <a:graphicData uri="http://schemas.openxmlformats.org/presentationml/2006/ole">
            <mc:AlternateContent xmlns:mc="http://schemas.openxmlformats.org/markup-compatibility/2006">
              <mc:Choice xmlns:v="urn:schemas-microsoft-com:vml" Requires="v">
                <p:oleObj spid="_x0000_s20578" name="Photo Editor Photo" r:id="rId14" imgW="2790476" imgH="371527" progId="">
                  <p:embed/>
                </p:oleObj>
              </mc:Choice>
              <mc:Fallback>
                <p:oleObj name="Photo Editor Photo" r:id="rId14" imgW="2790476" imgH="371527"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99039" y="2998162"/>
                        <a:ext cx="2398142" cy="325284"/>
                      </a:xfrm>
                      <a:prstGeom prst="rect">
                        <a:avLst/>
                      </a:prstGeom>
                      <a:noFill/>
                      <a:ln>
                        <a:noFill/>
                      </a:ln>
                      <a:effectLst/>
                      <a:extLst/>
                    </p:spPr>
                  </p:pic>
                </p:oleObj>
              </mc:Fallback>
            </mc:AlternateContent>
          </a:graphicData>
        </a:graphic>
      </p:graphicFrame>
      <p:pic>
        <p:nvPicPr>
          <p:cNvPr id="35" name="Picture 23"/>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80722" y="3861549"/>
            <a:ext cx="1600200" cy="44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4" descr="nucorlogo">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t="27222" b="27409"/>
          <a:stretch>
            <a:fillRect/>
          </a:stretch>
        </p:blipFill>
        <p:spPr bwMode="auto">
          <a:xfrm>
            <a:off x="186709" y="4362767"/>
            <a:ext cx="19272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l="-1390" t="17204" b="23656"/>
          <a:stretch>
            <a:fillRect/>
          </a:stretch>
        </p:blipFill>
        <p:spPr bwMode="auto">
          <a:xfrm>
            <a:off x="2695744" y="4669730"/>
            <a:ext cx="24114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6" descr="100857aaaa_ind"/>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33122" y="3103655"/>
            <a:ext cx="1295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7" descr="timken-wyt"/>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23503" y="2118348"/>
            <a:ext cx="1421594" cy="7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8" descr="G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644245" y="4177030"/>
            <a:ext cx="7620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descr="logo">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971247" y="2368571"/>
            <a:ext cx="120967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0" descr="John Deere">
            <a:hlinkClick r:id="rId26"/>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164303" y="1359173"/>
            <a:ext cx="1841500" cy="36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0" descr="http://www.kennametal.com/content/dam/kennametal/kennametal/kennametal-logo.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81057" y="1654444"/>
            <a:ext cx="1306487" cy="24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61" descr="https://www.alcoa.com/common/images/general/top_alcoa_logo_wide.gif">
            <a:hlinkClick r:id="rId29"/>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13101" y="1374293"/>
            <a:ext cx="1274443" cy="27488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638986" y="4669730"/>
            <a:ext cx="1705184" cy="314475"/>
          </a:xfrm>
          <a:prstGeom prst="rect">
            <a:avLst/>
          </a:prstGeom>
        </p:spPr>
      </p:pic>
      <p:pic>
        <p:nvPicPr>
          <p:cNvPr id="20484" name="Picture 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264861" y="1775123"/>
            <a:ext cx="1557898" cy="447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8" name="Picture 8"/>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063445" y="2997643"/>
            <a:ext cx="1937444" cy="68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56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Benefits of </a:t>
            </a:r>
            <a:r>
              <a:rPr lang="en-US" sz="3200" dirty="0" smtClean="0"/>
              <a:t>Switching - Responsibility</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1783731357"/>
              </p:ext>
            </p:extLst>
          </p:nvPr>
        </p:nvGraphicFramePr>
        <p:xfrm>
          <a:off x="1543792" y="1234058"/>
          <a:ext cx="8965871" cy="4109840"/>
        </p:xfrm>
        <a:graphic>
          <a:graphicData uri="http://schemas.openxmlformats.org/drawingml/2006/table">
            <a:tbl>
              <a:tblPr firstRow="1" bandRow="1">
                <a:tableStyleId>{F5AB1C69-6EDB-4FF4-983F-18BD219EF322}</a:tableStyleId>
              </a:tblPr>
              <a:tblGrid>
                <a:gridCol w="2490520"/>
                <a:gridCol w="6475351"/>
              </a:tblGrid>
              <a:tr h="293560">
                <a:tc>
                  <a:txBody>
                    <a:bodyPr/>
                    <a:lstStyle/>
                    <a:p>
                      <a:r>
                        <a:rPr lang="en-US" sz="1200" dirty="0" smtClean="0">
                          <a:latin typeface="Arial" panose="020B0604020202020204" pitchFamily="34" charset="0"/>
                          <a:cs typeface="Arial" panose="020B0604020202020204" pitchFamily="34" charset="0"/>
                        </a:rPr>
                        <a:t>Characteristic</a:t>
                      </a:r>
                      <a:endParaRPr lang="en-US" sz="1200" dirty="0">
                        <a:latin typeface="Arial" panose="020B0604020202020204" pitchFamily="34" charset="0"/>
                        <a:cs typeface="Arial" panose="020B0604020202020204" pitchFamily="34" charset="0"/>
                      </a:endParaRPr>
                    </a:p>
                  </a:txBody>
                  <a:tcPr marL="121920" marR="121920">
                    <a:solidFill>
                      <a:srgbClr val="007B32"/>
                    </a:solidFill>
                  </a:tcPr>
                </a:tc>
                <a:tc>
                  <a:txBody>
                    <a:bodyPr/>
                    <a:lstStyle/>
                    <a:p>
                      <a:r>
                        <a:rPr lang="en-US" sz="1200" dirty="0" smtClean="0">
                          <a:latin typeface="Arial" panose="020B0604020202020204" pitchFamily="34" charset="0"/>
                          <a:cs typeface="Arial" panose="020B0604020202020204" pitchFamily="34" charset="0"/>
                        </a:rPr>
                        <a:t>Value To You</a:t>
                      </a:r>
                      <a:endParaRPr lang="en-US" sz="1200" dirty="0">
                        <a:latin typeface="Arial" panose="020B0604020202020204" pitchFamily="34" charset="0"/>
                        <a:cs typeface="Arial" panose="020B0604020202020204" pitchFamily="34" charset="0"/>
                      </a:endParaRPr>
                    </a:p>
                  </a:txBody>
                  <a:tcPr marL="121920" marR="121920">
                    <a:solidFill>
                      <a:srgbClr val="007B32"/>
                    </a:solidFill>
                  </a:tcPr>
                </a:tc>
              </a:tr>
              <a:tr h="10127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dirty="0" smtClean="0">
                          <a:effectLst/>
                          <a:latin typeface="Arial" panose="020B0604020202020204" pitchFamily="34" charset="0"/>
                          <a:ea typeface="Times New Roman"/>
                          <a:cs typeface="Arial" panose="020B0604020202020204" pitchFamily="34" charset="0"/>
                        </a:rPr>
                        <a:t>Plant-based Oil</a:t>
                      </a:r>
                      <a:endParaRPr lang="en-US" sz="1100" dirty="0" smtClean="0">
                        <a:effectLst/>
                        <a:latin typeface="Arial" panose="020B0604020202020204" pitchFamily="34" charset="0"/>
                        <a:ea typeface="Times New Roman"/>
                        <a:cs typeface="Arial" panose="020B0604020202020204" pitchFamily="34" charset="0"/>
                      </a:endParaRPr>
                    </a:p>
                  </a:txBody>
                  <a:tcPr marL="121920" marR="121920"/>
                </a:tc>
                <a:tc>
                  <a:txBody>
                    <a:bodyPr/>
                    <a:lstStyle/>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Made from North American seed crops</a:t>
                      </a:r>
                    </a:p>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Aids our farm economy</a:t>
                      </a:r>
                    </a:p>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Reduces your carbon footprint</a:t>
                      </a:r>
                    </a:p>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Supports many ISO 14001 initiatives</a:t>
                      </a:r>
                    </a:p>
                  </a:txBody>
                  <a:tcPr marL="121920" marR="121920"/>
                </a:tc>
              </a:tr>
              <a:tr h="763256">
                <a:tc>
                  <a:txBody>
                    <a:bodyPr/>
                    <a:lstStyle/>
                    <a:p>
                      <a:r>
                        <a:rPr lang="en-US" sz="1100" b="1" dirty="0" smtClean="0">
                          <a:latin typeface="Arial" panose="020B0604020202020204" pitchFamily="34" charset="0"/>
                          <a:cs typeface="Arial" panose="020B0604020202020204" pitchFamily="34" charset="0"/>
                        </a:rPr>
                        <a:t>High Flash Points</a:t>
                      </a:r>
                    </a:p>
                  </a:txBody>
                  <a:tcPr marL="121920" marR="121920"/>
                </a:tc>
                <a:tc>
                  <a:txBody>
                    <a:bodyPr/>
                    <a:lstStyle/>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Much higher as compared to mineral oils</a:t>
                      </a:r>
                    </a:p>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Provides a greater safety margin</a:t>
                      </a:r>
                    </a:p>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Reduces the risk of fires</a:t>
                      </a:r>
                    </a:p>
                  </a:txBody>
                  <a:tcPr marL="121920" marR="121920"/>
                </a:tc>
              </a:tr>
              <a:tr h="763256">
                <a:tc>
                  <a:txBody>
                    <a:bodyPr/>
                    <a:lstStyle/>
                    <a:p>
                      <a:r>
                        <a:rPr lang="en-US" sz="1100" b="1" dirty="0" smtClean="0">
                          <a:latin typeface="Arial" panose="020B0604020202020204" pitchFamily="34" charset="0"/>
                          <a:cs typeface="Arial" panose="020B0604020202020204" pitchFamily="34" charset="0"/>
                        </a:rPr>
                        <a:t>Low Mist and Odor</a:t>
                      </a:r>
                    </a:p>
                  </a:txBody>
                  <a:tcPr marL="121920" marR="121920"/>
                </a:tc>
                <a:tc>
                  <a:txBody>
                    <a:bodyPr/>
                    <a:lstStyle/>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Mist/smoke is reduced by up to 4X over mineral oils</a:t>
                      </a:r>
                    </a:p>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Safer working conditions for operators</a:t>
                      </a:r>
                    </a:p>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Odor is almost undetectable / great operator acceptance</a:t>
                      </a:r>
                    </a:p>
                  </a:txBody>
                  <a:tcPr marL="121920" marR="121920"/>
                </a:tc>
              </a:tr>
              <a:tr h="513730">
                <a:tc>
                  <a:txBody>
                    <a:bodyPr/>
                    <a:lstStyle/>
                    <a:p>
                      <a:r>
                        <a:rPr lang="en-US" sz="1100" b="1" dirty="0" smtClean="0">
                          <a:latin typeface="Arial" panose="020B0604020202020204" pitchFamily="34" charset="0"/>
                          <a:cs typeface="Arial" panose="020B0604020202020204" pitchFamily="34" charset="0"/>
                        </a:rPr>
                        <a:t>Low VOCs</a:t>
                      </a:r>
                    </a:p>
                  </a:txBody>
                  <a:tcPr marL="121920" marR="121920"/>
                </a:tc>
                <a:tc>
                  <a:txBody>
                    <a:bodyPr/>
                    <a:lstStyle/>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Low volatility means an improved working environment</a:t>
                      </a:r>
                    </a:p>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Ability to meet strict regulations</a:t>
                      </a:r>
                    </a:p>
                  </a:txBody>
                  <a:tcPr marL="121920" marR="121920"/>
                </a:tc>
              </a:tr>
              <a:tr h="763256">
                <a:tc>
                  <a:txBody>
                    <a:bodyPr/>
                    <a:lstStyle/>
                    <a:p>
                      <a:r>
                        <a:rPr lang="en-US" sz="1100" b="1" dirty="0" smtClean="0">
                          <a:latin typeface="Arial" panose="020B0604020202020204" pitchFamily="34" charset="0"/>
                          <a:cs typeface="Arial" panose="020B0604020202020204" pitchFamily="34" charset="0"/>
                        </a:rPr>
                        <a:t>Long Life / Recyclable</a:t>
                      </a:r>
                    </a:p>
                  </a:txBody>
                  <a:tcPr marL="121920" marR="121920"/>
                </a:tc>
                <a:tc>
                  <a:txBody>
                    <a:bodyPr/>
                    <a:lstStyle/>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Formulated for long life allowing for recycling</a:t>
                      </a:r>
                    </a:p>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Reduction of total usage</a:t>
                      </a:r>
                    </a:p>
                    <a:p>
                      <a:pPr marL="285750" indent="-285750">
                        <a:spcBef>
                          <a:spcPts val="600"/>
                        </a:spcBef>
                        <a:spcAft>
                          <a:spcPts val="0"/>
                        </a:spcAft>
                        <a:buClr>
                          <a:srgbClr val="C00000"/>
                        </a:buClr>
                        <a:buFont typeface="Wingdings" panose="05000000000000000000" pitchFamily="2" charset="2"/>
                        <a:buChar char="Ø"/>
                      </a:pPr>
                      <a:r>
                        <a:rPr lang="en-US" sz="1100" dirty="0" smtClean="0">
                          <a:latin typeface="Arial" panose="020B0604020202020204" pitchFamily="34" charset="0"/>
                          <a:cs typeface="Arial" panose="020B0604020202020204" pitchFamily="34" charset="0"/>
                        </a:rPr>
                        <a:t>Supports “green” agendas</a:t>
                      </a:r>
                    </a:p>
                  </a:txBody>
                  <a:tcPr marL="121920" marR="121920"/>
                </a:tc>
              </a:tr>
            </a:tbl>
          </a:graphicData>
        </a:graphic>
      </p:graphicFrame>
    </p:spTree>
    <p:extLst>
      <p:ext uri="{BB962C8B-B14F-4D97-AF65-F5344CB8AC3E}">
        <p14:creationId xmlns:p14="http://schemas.microsoft.com/office/powerpoint/2010/main" val="21809627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Benefits of </a:t>
            </a:r>
            <a:r>
              <a:rPr lang="en-US" sz="3200" dirty="0" smtClean="0"/>
              <a:t>Switching - Performance</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1744628007"/>
              </p:ext>
            </p:extLst>
          </p:nvPr>
        </p:nvGraphicFramePr>
        <p:xfrm>
          <a:off x="870858" y="1494312"/>
          <a:ext cx="9615055" cy="3632200"/>
        </p:xfrm>
        <a:graphic>
          <a:graphicData uri="http://schemas.openxmlformats.org/drawingml/2006/table">
            <a:tbl>
              <a:tblPr firstRow="1" bandRow="1">
                <a:tableStyleId>{F5AB1C69-6EDB-4FF4-983F-18BD219EF322}</a:tableStyleId>
              </a:tblPr>
              <a:tblGrid>
                <a:gridCol w="2670849"/>
                <a:gridCol w="6944206"/>
              </a:tblGrid>
              <a:tr h="370840">
                <a:tc>
                  <a:txBody>
                    <a:bodyPr/>
                    <a:lstStyle/>
                    <a:p>
                      <a:r>
                        <a:rPr lang="en-US" sz="1600" dirty="0" smtClean="0">
                          <a:latin typeface="Arial" panose="020B0604020202020204" pitchFamily="34" charset="0"/>
                          <a:cs typeface="Arial" panose="020B0604020202020204" pitchFamily="34" charset="0"/>
                        </a:rPr>
                        <a:t>Characteristic</a:t>
                      </a:r>
                      <a:endParaRPr lang="en-US" sz="1600" dirty="0">
                        <a:latin typeface="Arial" panose="020B0604020202020204" pitchFamily="34" charset="0"/>
                        <a:cs typeface="Arial" panose="020B0604020202020204" pitchFamily="34" charset="0"/>
                      </a:endParaRPr>
                    </a:p>
                  </a:txBody>
                  <a:tcPr marL="121920" marR="121920">
                    <a:solidFill>
                      <a:srgbClr val="007B32"/>
                    </a:solidFill>
                  </a:tcPr>
                </a:tc>
                <a:tc>
                  <a:txBody>
                    <a:bodyPr/>
                    <a:lstStyle/>
                    <a:p>
                      <a:r>
                        <a:rPr lang="en-US" sz="1600" dirty="0" smtClean="0">
                          <a:latin typeface="Arial" panose="020B0604020202020204" pitchFamily="34" charset="0"/>
                          <a:cs typeface="Arial" panose="020B0604020202020204" pitchFamily="34" charset="0"/>
                        </a:rPr>
                        <a:t>Value To You</a:t>
                      </a:r>
                      <a:endParaRPr lang="en-US" sz="1600" dirty="0">
                        <a:latin typeface="Arial" panose="020B0604020202020204" pitchFamily="34" charset="0"/>
                        <a:cs typeface="Arial" panose="020B0604020202020204" pitchFamily="34" charset="0"/>
                      </a:endParaRPr>
                    </a:p>
                  </a:txBody>
                  <a:tcPr marL="121920" marR="121920">
                    <a:solidFill>
                      <a:srgbClr val="007B32"/>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effectLst/>
                          <a:latin typeface="Arial" panose="020B0604020202020204" pitchFamily="34" charset="0"/>
                          <a:ea typeface="Times New Roman"/>
                          <a:cs typeface="Arial" panose="020B0604020202020204" pitchFamily="34" charset="0"/>
                        </a:rPr>
                        <a:t>Tool Life</a:t>
                      </a:r>
                    </a:p>
                  </a:txBody>
                  <a:tcPr marL="121920" marR="121920"/>
                </a:tc>
                <a:tc>
                  <a:txBody>
                    <a:bodyPr/>
                    <a:lstStyle/>
                    <a:p>
                      <a:pPr marL="285750" indent="-285750">
                        <a:spcBef>
                          <a:spcPts val="600"/>
                        </a:spcBef>
                        <a:spcAft>
                          <a:spcPts val="0"/>
                        </a:spcAft>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Exceptional lubricity can extend tool life</a:t>
                      </a:r>
                    </a:p>
                    <a:p>
                      <a:pPr marL="285750" indent="-285750">
                        <a:spcBef>
                          <a:spcPts val="600"/>
                        </a:spcBef>
                        <a:spcAft>
                          <a:spcPts val="0"/>
                        </a:spcAft>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Significant tooling savings</a:t>
                      </a:r>
                    </a:p>
                  </a:txBody>
                  <a:tcPr marL="121920" marR="121920"/>
                </a:tc>
              </a:tr>
              <a:tr h="370840">
                <a:tc>
                  <a:txBody>
                    <a:bodyPr/>
                    <a:lstStyle/>
                    <a:p>
                      <a:r>
                        <a:rPr lang="en-US" sz="1400" b="1" dirty="0" smtClean="0">
                          <a:latin typeface="Arial" panose="020B0604020202020204" pitchFamily="34" charset="0"/>
                          <a:cs typeface="Arial" panose="020B0604020202020204" pitchFamily="34" charset="0"/>
                        </a:rPr>
                        <a:t>Cycle Time</a:t>
                      </a:r>
                    </a:p>
                  </a:txBody>
                  <a:tcPr marL="121920" marR="121920"/>
                </a:tc>
                <a:tc>
                  <a:txBody>
                    <a:bodyPr/>
                    <a:lstStyle/>
                    <a:p>
                      <a:pPr marL="285750" indent="-285750">
                        <a:spcBef>
                          <a:spcPts val="600"/>
                        </a:spcBef>
                        <a:spcAft>
                          <a:spcPts val="0"/>
                        </a:spcAft>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Feed rates can often be increased</a:t>
                      </a:r>
                    </a:p>
                    <a:p>
                      <a:pPr marL="285750" indent="-285750">
                        <a:spcBef>
                          <a:spcPts val="600"/>
                        </a:spcBef>
                        <a:spcAft>
                          <a:spcPts val="0"/>
                        </a:spcAft>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Cycle time is reduced</a:t>
                      </a:r>
                    </a:p>
                    <a:p>
                      <a:pPr marL="285750" indent="-285750">
                        <a:spcBef>
                          <a:spcPts val="600"/>
                        </a:spcBef>
                        <a:spcAft>
                          <a:spcPts val="0"/>
                        </a:spcAft>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Production through-put is increased</a:t>
                      </a:r>
                    </a:p>
                  </a:txBody>
                  <a:tcPr marL="121920" marR="121920"/>
                </a:tc>
              </a:tr>
              <a:tr h="370840">
                <a:tc>
                  <a:txBody>
                    <a:bodyPr/>
                    <a:lstStyle/>
                    <a:p>
                      <a:r>
                        <a:rPr lang="en-US" sz="1400" b="1" dirty="0" smtClean="0">
                          <a:latin typeface="Arial" panose="020B0604020202020204" pitchFamily="34" charset="0"/>
                          <a:cs typeface="Arial" panose="020B0604020202020204" pitchFamily="34" charset="0"/>
                        </a:rPr>
                        <a:t>Surface Finish</a:t>
                      </a:r>
                    </a:p>
                  </a:txBody>
                  <a:tcPr marL="121920" marR="121920"/>
                </a:tc>
                <a:tc>
                  <a:txBody>
                    <a:bodyPr/>
                    <a:lstStyle/>
                    <a:p>
                      <a:pPr marL="285750" indent="-285750">
                        <a:spcBef>
                          <a:spcPts val="600"/>
                        </a:spcBef>
                        <a:spcAft>
                          <a:spcPts val="0"/>
                        </a:spcAft>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Natural lubricity along with select additives provides excellent surface finish</a:t>
                      </a:r>
                    </a:p>
                    <a:p>
                      <a:pPr marL="285750" indent="-285750">
                        <a:spcBef>
                          <a:spcPts val="600"/>
                        </a:spcBef>
                        <a:spcAft>
                          <a:spcPts val="0"/>
                        </a:spcAft>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Part quality is improved</a:t>
                      </a:r>
                    </a:p>
                  </a:txBody>
                  <a:tcPr marL="121920" marR="121920"/>
                </a:tc>
              </a:tr>
              <a:tr h="370840">
                <a:tc>
                  <a:txBody>
                    <a:bodyPr/>
                    <a:lstStyle/>
                    <a:p>
                      <a:r>
                        <a:rPr lang="en-US" sz="1400" b="1" dirty="0" smtClean="0">
                          <a:latin typeface="Arial" panose="020B0604020202020204" pitchFamily="34" charset="0"/>
                          <a:cs typeface="Arial" panose="020B0604020202020204" pitchFamily="34" charset="0"/>
                        </a:rPr>
                        <a:t>Versatility</a:t>
                      </a:r>
                    </a:p>
                  </a:txBody>
                  <a:tcPr marL="121920" marR="121920"/>
                </a:tc>
                <a:tc>
                  <a:txBody>
                    <a:bodyPr/>
                    <a:lstStyle/>
                    <a:p>
                      <a:pPr marL="285750" indent="-285750">
                        <a:spcBef>
                          <a:spcPts val="600"/>
                        </a:spcBef>
                        <a:spcAft>
                          <a:spcPts val="0"/>
                        </a:spcAft>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Compatible with all metals</a:t>
                      </a:r>
                    </a:p>
                    <a:p>
                      <a:pPr marL="285750" indent="-285750">
                        <a:spcBef>
                          <a:spcPts val="600"/>
                        </a:spcBef>
                        <a:spcAft>
                          <a:spcPts val="0"/>
                        </a:spcAft>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Suitable for a wide range of machining operations</a:t>
                      </a:r>
                    </a:p>
                  </a:txBody>
                  <a:tcPr marL="121920" marR="121920"/>
                </a:tc>
              </a:tr>
              <a:tr h="370840">
                <a:tc>
                  <a:txBody>
                    <a:bodyPr/>
                    <a:lstStyle/>
                    <a:p>
                      <a:r>
                        <a:rPr lang="en-US" sz="1400" b="1" dirty="0" smtClean="0">
                          <a:latin typeface="Arial" panose="020B0604020202020204" pitchFamily="34" charset="0"/>
                          <a:cs typeface="Arial" panose="020B0604020202020204" pitchFamily="34" charset="0"/>
                        </a:rPr>
                        <a:t>Cleanability</a:t>
                      </a:r>
                    </a:p>
                  </a:txBody>
                  <a:tcPr marL="121920" marR="121920"/>
                </a:tc>
                <a:tc>
                  <a:txBody>
                    <a:bodyPr/>
                    <a:lstStyle/>
                    <a:p>
                      <a:pPr marL="285750" indent="-285750">
                        <a:spcBef>
                          <a:spcPts val="600"/>
                        </a:spcBef>
                        <a:spcAft>
                          <a:spcPts val="0"/>
                        </a:spcAft>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Easily removed with mild alkaline cleaners</a:t>
                      </a:r>
                    </a:p>
                    <a:p>
                      <a:pPr marL="285750" indent="-285750">
                        <a:spcBef>
                          <a:spcPts val="600"/>
                        </a:spcBef>
                        <a:spcAft>
                          <a:spcPts val="0"/>
                        </a:spcAft>
                        <a:buClr>
                          <a:srgbClr val="C00000"/>
                        </a:buClr>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Eliminates need for less safe, high pH fluids and solvents</a:t>
                      </a:r>
                    </a:p>
                  </a:txBody>
                  <a:tcPr marL="121920" marR="121920"/>
                </a:tc>
              </a:tr>
            </a:tbl>
          </a:graphicData>
        </a:graphic>
      </p:graphicFrame>
    </p:spTree>
    <p:extLst>
      <p:ext uri="{BB962C8B-B14F-4D97-AF65-F5344CB8AC3E}">
        <p14:creationId xmlns:p14="http://schemas.microsoft.com/office/powerpoint/2010/main" val="40827108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Typical Flash Points</a:t>
            </a:r>
          </a:p>
        </p:txBody>
      </p:sp>
      <p:sp>
        <p:nvSpPr>
          <p:cNvPr id="4" name="Rectangle 3"/>
          <p:cNvSpPr/>
          <p:nvPr/>
        </p:nvSpPr>
        <p:spPr>
          <a:xfrm>
            <a:off x="8632241" y="2401164"/>
            <a:ext cx="275167" cy="2533650"/>
          </a:xfrm>
          <a:prstGeom prst="rect">
            <a:avLst/>
          </a:prstGeom>
          <a:no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a:off x="8632241" y="3098076"/>
            <a:ext cx="275167" cy="18367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Oval 5"/>
          <p:cNvSpPr/>
          <p:nvPr/>
        </p:nvSpPr>
        <p:spPr>
          <a:xfrm>
            <a:off x="8479840" y="4903065"/>
            <a:ext cx="584200" cy="41433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7" name="Straight Arrow Connector 6"/>
          <p:cNvCxnSpPr/>
          <p:nvPr/>
        </p:nvCxnSpPr>
        <p:spPr>
          <a:xfrm>
            <a:off x="7429752" y="4473705"/>
            <a:ext cx="1032933" cy="0"/>
          </a:xfrm>
          <a:prstGeom prst="straightConnector1">
            <a:avLst/>
          </a:prstGeom>
          <a:ln>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7429752" y="3100517"/>
            <a:ext cx="1016000" cy="0"/>
          </a:xfrm>
          <a:prstGeom prst="straightConnector1">
            <a:avLst/>
          </a:prstGeom>
          <a:ln>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7429752" y="2584580"/>
            <a:ext cx="1032933" cy="0"/>
          </a:xfrm>
          <a:prstGeom prst="straightConnector1">
            <a:avLst/>
          </a:prstGeom>
          <a:ln>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429752" y="3537080"/>
            <a:ext cx="1032933" cy="0"/>
          </a:xfrm>
          <a:prstGeom prst="straightConnector1">
            <a:avLst/>
          </a:prstGeom>
          <a:ln>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429752" y="3995867"/>
            <a:ext cx="1032933" cy="0"/>
          </a:xfrm>
          <a:prstGeom prst="straightConnector1">
            <a:avLst/>
          </a:prstGeom>
          <a:ln>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TextBox 20"/>
          <p:cNvSpPr txBox="1">
            <a:spLocks noChangeArrowheads="1"/>
          </p:cNvSpPr>
          <p:nvPr/>
        </p:nvSpPr>
        <p:spPr bwMode="auto">
          <a:xfrm>
            <a:off x="1913402" y="4281571"/>
            <a:ext cx="49259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ct val="60000"/>
              </a:spcBef>
              <a:buChar char="•"/>
              <a:defRPr sz="2000">
                <a:solidFill>
                  <a:schemeClr val="tx1"/>
                </a:solidFill>
                <a:latin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9pPr>
          </a:lstStyle>
          <a:p>
            <a:pPr algn="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Honing &amp; Grinding Oils </a:t>
            </a:r>
            <a:r>
              <a:rPr lang="en-US" altLang="en-US" sz="1600" dirty="0" smtClean="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230-320</a:t>
            </a:r>
            <a:r>
              <a:rPr lang="en-US" altLang="en-US" sz="1600" baseline="46000" dirty="0">
                <a:latin typeface="Arial" panose="020B0604020202020204" pitchFamily="34" charset="0"/>
                <a:cs typeface="Arial" panose="020B0604020202020204" pitchFamily="34" charset="0"/>
              </a:rPr>
              <a:t>o</a:t>
            </a:r>
            <a:r>
              <a:rPr lang="en-US" altLang="en-US" sz="1600" dirty="0">
                <a:latin typeface="Arial" panose="020B0604020202020204" pitchFamily="34" charset="0"/>
                <a:cs typeface="Arial" panose="020B0604020202020204" pitchFamily="34" charset="0"/>
              </a:rPr>
              <a:t>F</a:t>
            </a:r>
          </a:p>
        </p:txBody>
      </p:sp>
      <p:sp>
        <p:nvSpPr>
          <p:cNvPr id="13" name="TextBox 22"/>
          <p:cNvSpPr txBox="1">
            <a:spLocks noChangeArrowheads="1"/>
          </p:cNvSpPr>
          <p:nvPr/>
        </p:nvSpPr>
        <p:spPr bwMode="auto">
          <a:xfrm>
            <a:off x="4006275" y="3818067"/>
            <a:ext cx="28376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60000"/>
              </a:spcBef>
              <a:buChar char="•"/>
              <a:defRPr sz="2000">
                <a:solidFill>
                  <a:schemeClr val="tx1"/>
                </a:solidFill>
                <a:latin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9pPr>
          </a:lstStyle>
          <a:p>
            <a:pPr algn="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Gun Drilling Oil </a:t>
            </a:r>
            <a:r>
              <a:rPr lang="en-US" altLang="en-US" sz="1600" dirty="0" smtClean="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270-350</a:t>
            </a:r>
            <a:r>
              <a:rPr lang="en-US" altLang="en-US" sz="1600" baseline="46000" dirty="0">
                <a:latin typeface="Arial" panose="020B0604020202020204" pitchFamily="34" charset="0"/>
                <a:cs typeface="Arial" panose="020B0604020202020204" pitchFamily="34" charset="0"/>
              </a:rPr>
              <a:t>o</a:t>
            </a:r>
            <a:r>
              <a:rPr lang="en-US" altLang="en-US" sz="1600" dirty="0">
                <a:latin typeface="Arial" panose="020B0604020202020204" pitchFamily="34" charset="0"/>
                <a:cs typeface="Arial" panose="020B0604020202020204" pitchFamily="34" charset="0"/>
              </a:rPr>
              <a:t>F</a:t>
            </a:r>
          </a:p>
        </p:txBody>
      </p:sp>
      <p:sp>
        <p:nvSpPr>
          <p:cNvPr id="14" name="TextBox 23"/>
          <p:cNvSpPr txBox="1">
            <a:spLocks noChangeArrowheads="1"/>
          </p:cNvSpPr>
          <p:nvPr/>
        </p:nvSpPr>
        <p:spPr bwMode="auto">
          <a:xfrm>
            <a:off x="3010151" y="3301775"/>
            <a:ext cx="38337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ct val="60000"/>
              </a:spcBef>
              <a:buChar char="•"/>
              <a:defRPr sz="2000">
                <a:solidFill>
                  <a:schemeClr val="tx1"/>
                </a:solidFill>
                <a:latin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9pPr>
          </a:lstStyle>
          <a:p>
            <a:pPr algn="r" eaLnBrk="1" hangingPunct="1">
              <a:lnSpc>
                <a:spcPct val="100000"/>
              </a:lnSpc>
              <a:spcBef>
                <a:spcPct val="0"/>
              </a:spcBef>
              <a:buFontTx/>
              <a:buNone/>
            </a:pPr>
            <a:r>
              <a:rPr lang="en-US" altLang="en-US" sz="1600" dirty="0">
                <a:latin typeface="Calibri" pitchFamily="34" charset="0"/>
                <a:cs typeface="Arial" charset="0"/>
              </a:rPr>
              <a:t> </a:t>
            </a:r>
            <a:r>
              <a:rPr lang="en-US" altLang="en-US" sz="1600" dirty="0">
                <a:latin typeface="Arial" panose="020B0604020202020204" pitchFamily="34" charset="0"/>
                <a:cs typeface="Arial" panose="020B0604020202020204" pitchFamily="34" charset="0"/>
              </a:rPr>
              <a:t>Broaching Oils </a:t>
            </a:r>
            <a:r>
              <a:rPr lang="en-US" altLang="en-US" sz="1600" dirty="0" smtClean="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280-370</a:t>
            </a:r>
            <a:r>
              <a:rPr lang="en-US" altLang="en-US" sz="1600" baseline="46000" dirty="0">
                <a:latin typeface="Arial" panose="020B0604020202020204" pitchFamily="34" charset="0"/>
                <a:cs typeface="Arial" panose="020B0604020202020204" pitchFamily="34" charset="0"/>
              </a:rPr>
              <a:t>o</a:t>
            </a:r>
            <a:r>
              <a:rPr lang="en-US" altLang="en-US" sz="1600" dirty="0">
                <a:latin typeface="Arial" panose="020B0604020202020204" pitchFamily="34" charset="0"/>
                <a:cs typeface="Arial" panose="020B0604020202020204" pitchFamily="34" charset="0"/>
              </a:rPr>
              <a:t>F</a:t>
            </a:r>
          </a:p>
        </p:txBody>
      </p:sp>
      <p:sp>
        <p:nvSpPr>
          <p:cNvPr id="15" name="TextBox 24"/>
          <p:cNvSpPr txBox="1">
            <a:spLocks noChangeArrowheads="1"/>
          </p:cNvSpPr>
          <p:nvPr/>
        </p:nvSpPr>
        <p:spPr bwMode="auto">
          <a:xfrm>
            <a:off x="3977469" y="2384555"/>
            <a:ext cx="28664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ct val="60000"/>
              </a:spcBef>
              <a:buChar char="•"/>
              <a:defRPr sz="2000">
                <a:solidFill>
                  <a:schemeClr val="tx1"/>
                </a:solidFill>
                <a:latin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9pPr>
          </a:lstStyle>
          <a:p>
            <a:pPr algn="r" eaLnBrk="1" hangingPunct="1">
              <a:lnSpc>
                <a:spcPct val="100000"/>
              </a:lnSpc>
              <a:spcBef>
                <a:spcPct val="0"/>
              </a:spcBef>
              <a:buFontTx/>
              <a:buNone/>
            </a:pPr>
            <a:r>
              <a:rPr lang="en-US" altLang="en-US" sz="1600" b="1" dirty="0">
                <a:latin typeface="Arial" panose="020B0604020202020204" pitchFamily="34" charset="0"/>
                <a:cs typeface="Arial" panose="020B0604020202020204" pitchFamily="34" charset="0"/>
              </a:rPr>
              <a:t>NC </a:t>
            </a:r>
            <a:r>
              <a:rPr lang="en-US" altLang="en-US" sz="1600" b="1" dirty="0" smtClean="0">
                <a:latin typeface="Arial" panose="020B0604020202020204" pitchFamily="34" charset="0"/>
                <a:cs typeface="Arial" panose="020B0604020202020204" pitchFamily="34" charset="0"/>
              </a:rPr>
              <a:t>Plus @ </a:t>
            </a:r>
            <a:r>
              <a:rPr lang="en-US" altLang="en-US" sz="1600" b="1" dirty="0">
                <a:latin typeface="Arial" panose="020B0604020202020204" pitchFamily="34" charset="0"/>
                <a:cs typeface="Arial" panose="020B0604020202020204" pitchFamily="34" charset="0"/>
              </a:rPr>
              <a:t>540</a:t>
            </a:r>
            <a:r>
              <a:rPr lang="en-US" altLang="en-US" sz="1600" b="1" baseline="46000" dirty="0">
                <a:latin typeface="Arial" panose="020B0604020202020204" pitchFamily="34" charset="0"/>
                <a:cs typeface="Arial" panose="020B0604020202020204" pitchFamily="34" charset="0"/>
              </a:rPr>
              <a:t>o</a:t>
            </a:r>
            <a:r>
              <a:rPr lang="en-US" altLang="en-US" sz="1600" b="1" dirty="0">
                <a:latin typeface="Arial" panose="020B0604020202020204" pitchFamily="34" charset="0"/>
                <a:cs typeface="Arial" panose="020B0604020202020204" pitchFamily="34" charset="0"/>
              </a:rPr>
              <a:t>F</a:t>
            </a:r>
          </a:p>
        </p:txBody>
      </p:sp>
      <p:sp>
        <p:nvSpPr>
          <p:cNvPr id="16" name="TextBox 25"/>
          <p:cNvSpPr txBox="1">
            <a:spLocks noChangeArrowheads="1"/>
          </p:cNvSpPr>
          <p:nvPr/>
        </p:nvSpPr>
        <p:spPr bwMode="auto">
          <a:xfrm>
            <a:off x="1587751" y="2900492"/>
            <a:ext cx="52561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ct val="60000"/>
              </a:spcBef>
              <a:buChar char="•"/>
              <a:defRPr sz="2000">
                <a:solidFill>
                  <a:schemeClr val="tx1"/>
                </a:solidFill>
                <a:latin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9pPr>
          </a:lstStyle>
          <a:p>
            <a:pPr algn="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General Machining Oils </a:t>
            </a:r>
            <a:r>
              <a:rPr lang="en-US" altLang="en-US" sz="1600" dirty="0" smtClean="0">
                <a:latin typeface="Arial" panose="020B0604020202020204" pitchFamily="34" charset="0"/>
                <a:cs typeface="Arial" panose="020B0604020202020204" pitchFamily="34" charset="0"/>
              </a:rPr>
              <a:t>@ 320-390</a:t>
            </a:r>
            <a:r>
              <a:rPr lang="en-US" altLang="en-US" sz="1600" baseline="46000" dirty="0" smtClean="0">
                <a:latin typeface="Arial" panose="020B0604020202020204" pitchFamily="34" charset="0"/>
                <a:cs typeface="Arial" panose="020B0604020202020204" pitchFamily="34" charset="0"/>
              </a:rPr>
              <a:t>o</a:t>
            </a:r>
            <a:r>
              <a:rPr lang="en-US" altLang="en-US" sz="1600" dirty="0" smtClean="0">
                <a:latin typeface="Arial" panose="020B0604020202020204" pitchFamily="34" charset="0"/>
                <a:cs typeface="Arial" panose="020B0604020202020204" pitchFamily="34" charset="0"/>
              </a:rPr>
              <a:t>F</a:t>
            </a:r>
            <a:endParaRPr lang="en-US" altLang="en-US" sz="1600" dirty="0">
              <a:latin typeface="Arial" panose="020B0604020202020204" pitchFamily="34" charset="0"/>
              <a:cs typeface="Arial" panose="020B0604020202020204" pitchFamily="34" charset="0"/>
            </a:endParaRPr>
          </a:p>
        </p:txBody>
      </p:sp>
      <p:sp>
        <p:nvSpPr>
          <p:cNvPr id="18" name="TextBox 17"/>
          <p:cNvSpPr txBox="1"/>
          <p:nvPr/>
        </p:nvSpPr>
        <p:spPr>
          <a:xfrm>
            <a:off x="3059594" y="1295400"/>
            <a:ext cx="6146233"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Significantly higher flash point to reduce fire </a:t>
            </a:r>
            <a:r>
              <a:rPr lang="en-US" sz="2000" b="1" dirty="0" smtClean="0">
                <a:latin typeface="Arial" panose="020B0604020202020204" pitchFamily="34" charset="0"/>
                <a:cs typeface="Arial" panose="020B0604020202020204" pitchFamily="34" charset="0"/>
              </a:rPr>
              <a:t>risk</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8430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Fluid Appearance &amp; Odor</a:t>
            </a:r>
          </a:p>
        </p:txBody>
      </p:sp>
      <p:sp>
        <p:nvSpPr>
          <p:cNvPr id="6" name="TextBox 1"/>
          <p:cNvSpPr txBox="1">
            <a:spLocks noChangeArrowheads="1"/>
          </p:cNvSpPr>
          <p:nvPr/>
        </p:nvSpPr>
        <p:spPr bwMode="auto">
          <a:xfrm>
            <a:off x="1625597" y="4769756"/>
            <a:ext cx="22521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ct val="60000"/>
              </a:spcBef>
              <a:buChar char="•"/>
              <a:defRPr sz="2000">
                <a:solidFill>
                  <a:schemeClr val="tx1"/>
                </a:solidFill>
                <a:latin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9pPr>
          </a:lstStyle>
          <a:p>
            <a:pPr algn="ctr" eaLnBrk="1" hangingPunct="1">
              <a:lnSpc>
                <a:spcPct val="100000"/>
              </a:lnSpc>
              <a:spcBef>
                <a:spcPct val="0"/>
              </a:spcBef>
              <a:buFontTx/>
              <a:buNone/>
            </a:pPr>
            <a:r>
              <a:rPr lang="en-US" altLang="en-US" sz="1400" b="1" dirty="0" smtClean="0">
                <a:latin typeface="Arial" panose="020B0604020202020204" pitchFamily="34" charset="0"/>
                <a:cs typeface="Arial" panose="020B0604020202020204" pitchFamily="34" charset="0"/>
              </a:rPr>
              <a:t>NC Super Lite</a:t>
            </a:r>
          </a:p>
          <a:p>
            <a:pPr algn="ctr" eaLnBrk="1" hangingPunct="1">
              <a:lnSpc>
                <a:spcPct val="100000"/>
              </a:lnSpc>
              <a:spcBef>
                <a:spcPct val="0"/>
              </a:spcBef>
              <a:buFontTx/>
              <a:buNone/>
            </a:pPr>
            <a:r>
              <a:rPr lang="en-US" altLang="en-US" sz="1400" dirty="0" smtClean="0">
                <a:latin typeface="Arial" panose="020B0604020202020204" pitchFamily="34" charset="0"/>
                <a:cs typeface="Arial" panose="020B0604020202020204" pitchFamily="34" charset="0"/>
              </a:rPr>
              <a:t>Mild </a:t>
            </a:r>
            <a:r>
              <a:rPr lang="en-US" altLang="en-US" sz="1400" dirty="0">
                <a:latin typeface="Arial" panose="020B0604020202020204" pitchFamily="34" charset="0"/>
                <a:cs typeface="Arial" panose="020B0604020202020204" pitchFamily="34" charset="0"/>
              </a:rPr>
              <a:t>Sweet Odor</a:t>
            </a:r>
          </a:p>
        </p:txBody>
      </p:sp>
      <p:sp>
        <p:nvSpPr>
          <p:cNvPr id="9" name="Rectangle 10"/>
          <p:cNvSpPr>
            <a:spLocks noChangeArrowheads="1"/>
          </p:cNvSpPr>
          <p:nvPr/>
        </p:nvSpPr>
        <p:spPr bwMode="auto">
          <a:xfrm>
            <a:off x="4344776" y="4771291"/>
            <a:ext cx="15087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60000"/>
              </a:spcBef>
              <a:buChar char="•"/>
              <a:defRPr sz="2000">
                <a:solidFill>
                  <a:schemeClr val="tx1"/>
                </a:solidFill>
                <a:latin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9pPr>
          </a:lstStyle>
          <a:p>
            <a:pPr algn="ctr" eaLnBrk="1" hangingPunct="1">
              <a:lnSpc>
                <a:spcPct val="100000"/>
              </a:lnSpc>
              <a:spcBef>
                <a:spcPct val="0"/>
              </a:spcBef>
              <a:buFontTx/>
              <a:buNone/>
            </a:pPr>
            <a:r>
              <a:rPr lang="en-US" altLang="en-US" sz="1400" b="1" dirty="0" smtClean="0">
                <a:latin typeface="Arial" panose="020B0604020202020204" pitchFamily="34" charset="0"/>
                <a:cs typeface="Arial" panose="020B0604020202020204" pitchFamily="34" charset="0"/>
              </a:rPr>
              <a:t>NC Ultra Lite</a:t>
            </a:r>
          </a:p>
          <a:p>
            <a:pPr algn="ctr" eaLnBrk="1" hangingPunct="1">
              <a:lnSpc>
                <a:spcPct val="100000"/>
              </a:lnSpc>
              <a:spcBef>
                <a:spcPct val="0"/>
              </a:spcBef>
              <a:buFontTx/>
              <a:buNone/>
            </a:pPr>
            <a:r>
              <a:rPr lang="en-US" altLang="en-US" sz="1400" dirty="0" smtClean="0">
                <a:latin typeface="Arial" panose="020B0604020202020204" pitchFamily="34" charset="0"/>
                <a:cs typeface="Arial" panose="020B0604020202020204" pitchFamily="34" charset="0"/>
              </a:rPr>
              <a:t>Mild </a:t>
            </a:r>
            <a:r>
              <a:rPr lang="en-US" altLang="en-US" sz="1400" dirty="0">
                <a:latin typeface="Arial" panose="020B0604020202020204" pitchFamily="34" charset="0"/>
                <a:cs typeface="Arial" panose="020B0604020202020204" pitchFamily="34" charset="0"/>
              </a:rPr>
              <a:t>Sweet Odor</a:t>
            </a:r>
          </a:p>
        </p:txBody>
      </p:sp>
      <p:sp>
        <p:nvSpPr>
          <p:cNvPr id="12" name="Rectangle 11"/>
          <p:cNvSpPr>
            <a:spLocks noChangeArrowheads="1"/>
          </p:cNvSpPr>
          <p:nvPr/>
        </p:nvSpPr>
        <p:spPr bwMode="auto">
          <a:xfrm>
            <a:off x="6747046" y="4771827"/>
            <a:ext cx="15087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60000"/>
              </a:spcBef>
              <a:buChar char="•"/>
              <a:defRPr sz="2000">
                <a:solidFill>
                  <a:schemeClr val="tx1"/>
                </a:solidFill>
                <a:latin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9pPr>
          </a:lstStyle>
          <a:p>
            <a:pPr algn="ctr" eaLnBrk="1" hangingPunct="1">
              <a:lnSpc>
                <a:spcPct val="100000"/>
              </a:lnSpc>
              <a:spcBef>
                <a:spcPct val="0"/>
              </a:spcBef>
              <a:buFontTx/>
              <a:buNone/>
            </a:pPr>
            <a:r>
              <a:rPr lang="en-US" altLang="en-US" sz="1400" b="1" dirty="0" smtClean="0">
                <a:latin typeface="Arial" panose="020B0604020202020204" pitchFamily="34" charset="0"/>
                <a:cs typeface="Arial" panose="020B0604020202020204" pitchFamily="34" charset="0"/>
              </a:rPr>
              <a:t>NC Lite</a:t>
            </a:r>
          </a:p>
          <a:p>
            <a:pPr algn="ctr" eaLnBrk="1" hangingPunct="1">
              <a:lnSpc>
                <a:spcPct val="100000"/>
              </a:lnSpc>
              <a:spcBef>
                <a:spcPct val="0"/>
              </a:spcBef>
              <a:buFontTx/>
              <a:buNone/>
            </a:pPr>
            <a:r>
              <a:rPr lang="en-US" altLang="en-US" sz="1400" dirty="0" smtClean="0">
                <a:latin typeface="Arial" panose="020B0604020202020204" pitchFamily="34" charset="0"/>
                <a:cs typeface="Arial" panose="020B0604020202020204" pitchFamily="34" charset="0"/>
              </a:rPr>
              <a:t>Mild </a:t>
            </a:r>
            <a:r>
              <a:rPr lang="en-US" altLang="en-US" sz="1400" dirty="0">
                <a:latin typeface="Arial" panose="020B0604020202020204" pitchFamily="34" charset="0"/>
                <a:cs typeface="Arial" panose="020B0604020202020204" pitchFamily="34" charset="0"/>
              </a:rPr>
              <a:t>Sweet Odor</a:t>
            </a:r>
          </a:p>
        </p:txBody>
      </p:sp>
      <p:sp>
        <p:nvSpPr>
          <p:cNvPr id="15" name="Rectangle 12"/>
          <p:cNvSpPr>
            <a:spLocks noChangeArrowheads="1"/>
          </p:cNvSpPr>
          <p:nvPr/>
        </p:nvSpPr>
        <p:spPr bwMode="auto">
          <a:xfrm>
            <a:off x="9459141" y="4772371"/>
            <a:ext cx="14782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60000"/>
              </a:spcBef>
              <a:buChar char="•"/>
              <a:defRPr sz="2000">
                <a:solidFill>
                  <a:schemeClr val="tx1"/>
                </a:solidFill>
                <a:latin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defRPr>
            </a:lvl9pPr>
          </a:lstStyle>
          <a:p>
            <a:pPr algn="ctr" eaLnBrk="1" hangingPunct="1">
              <a:lnSpc>
                <a:spcPct val="100000"/>
              </a:lnSpc>
              <a:spcBef>
                <a:spcPct val="0"/>
              </a:spcBef>
              <a:buFontTx/>
              <a:buNone/>
            </a:pPr>
            <a:r>
              <a:rPr lang="en-US" altLang="en-US" sz="1400" b="1" dirty="0" smtClean="0">
                <a:latin typeface="Arial" panose="020B0604020202020204" pitchFamily="34" charset="0"/>
                <a:cs typeface="Arial" panose="020B0604020202020204" pitchFamily="34" charset="0"/>
              </a:rPr>
              <a:t>NC Plus</a:t>
            </a:r>
          </a:p>
          <a:p>
            <a:pPr algn="ctr" eaLnBrk="1" hangingPunct="1">
              <a:lnSpc>
                <a:spcPct val="100000"/>
              </a:lnSpc>
              <a:spcBef>
                <a:spcPct val="0"/>
              </a:spcBef>
              <a:buFontTx/>
              <a:buNone/>
            </a:pPr>
            <a:r>
              <a:rPr lang="en-US" altLang="en-US" sz="1400" dirty="0" smtClean="0">
                <a:latin typeface="Arial" panose="020B0604020202020204" pitchFamily="34" charset="0"/>
                <a:cs typeface="Arial" panose="020B0604020202020204" pitchFamily="34" charset="0"/>
              </a:rPr>
              <a:t>Neutral </a:t>
            </a:r>
            <a:r>
              <a:rPr lang="en-US" altLang="en-US" sz="1400" dirty="0">
                <a:latin typeface="Arial" panose="020B0604020202020204" pitchFamily="34" charset="0"/>
                <a:cs typeface="Arial" panose="020B0604020202020204" pitchFamily="34" charset="0"/>
              </a:rPr>
              <a:t>Oil Odor</a:t>
            </a:r>
          </a:p>
        </p:txBody>
      </p:sp>
      <p:sp>
        <p:nvSpPr>
          <p:cNvPr id="16" name="TextBox 15"/>
          <p:cNvSpPr txBox="1"/>
          <p:nvPr/>
        </p:nvSpPr>
        <p:spPr>
          <a:xfrm>
            <a:off x="739081" y="1230382"/>
            <a:ext cx="10585448"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Light color and virtually no odor create excellent operator acceptance and improved working </a:t>
            </a:r>
            <a:r>
              <a:rPr lang="en-US" sz="2000" b="1" dirty="0" smtClean="0">
                <a:latin typeface="Arial" panose="020B0604020202020204" pitchFamily="34" charset="0"/>
                <a:cs typeface="Arial" panose="020B0604020202020204" pitchFamily="34" charset="0"/>
              </a:rPr>
              <a:t>environment</a:t>
            </a:r>
            <a:endParaRPr lang="en-US" sz="2000" b="1" dirty="0">
              <a:latin typeface="Arial" panose="020B0604020202020204" pitchFamily="34" charset="0"/>
              <a:cs typeface="Arial" panose="020B0604020202020204" pitchFamily="34"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739" y="2155925"/>
            <a:ext cx="184785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493" y="2190406"/>
            <a:ext cx="1865312" cy="253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601" y="2190406"/>
            <a:ext cx="1925637" cy="2532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7211" y="2190406"/>
            <a:ext cx="1962150" cy="2532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9139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Mist / Smoke Reduction</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782" y="1708068"/>
            <a:ext cx="9219561" cy="326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44384" y="1221962"/>
            <a:ext cx="11281559" cy="369332"/>
          </a:xfrm>
          <a:prstGeom prst="rect">
            <a:avLst/>
          </a:prstGeom>
          <a:noFill/>
        </p:spPr>
        <p:txBody>
          <a:bodyPr wrap="square" rtlCol="0">
            <a:spAutoFit/>
          </a:bodyPr>
          <a:lstStyle/>
          <a:p>
            <a:r>
              <a:rPr lang="en-US" b="1" dirty="0"/>
              <a:t>The chemistry of the natural plant-based oils generate much lower mist and </a:t>
            </a:r>
            <a:r>
              <a:rPr lang="en-US" b="1" dirty="0" smtClean="0"/>
              <a:t>smoke vs. mineral </a:t>
            </a:r>
            <a:r>
              <a:rPr lang="en-US" b="1" dirty="0"/>
              <a:t>oils</a:t>
            </a:r>
          </a:p>
        </p:txBody>
      </p:sp>
    </p:spTree>
    <p:extLst>
      <p:ext uri="{BB962C8B-B14F-4D97-AF65-F5344CB8AC3E}">
        <p14:creationId xmlns:p14="http://schemas.microsoft.com/office/powerpoint/2010/main" val="14668022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VOC Content</a:t>
            </a:r>
          </a:p>
        </p:txBody>
      </p:sp>
      <p:sp>
        <p:nvSpPr>
          <p:cNvPr id="6" name="TextBox 5"/>
          <p:cNvSpPr txBox="1"/>
          <p:nvPr/>
        </p:nvSpPr>
        <p:spPr>
          <a:xfrm>
            <a:off x="590688" y="1143000"/>
            <a:ext cx="10441489"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Performance Bio fluids have much lower </a:t>
            </a:r>
            <a:r>
              <a:rPr lang="en-US" sz="2000" b="1" dirty="0" smtClean="0">
                <a:latin typeface="Arial" panose="020B0604020202020204" pitchFamily="34" charset="0"/>
                <a:cs typeface="Arial" panose="020B0604020202020204" pitchFamily="34" charset="0"/>
              </a:rPr>
              <a:t>VOCs* </a:t>
            </a:r>
            <a:r>
              <a:rPr lang="en-US" sz="2000" b="1" dirty="0">
                <a:latin typeface="Arial" panose="020B0604020202020204" pitchFamily="34" charset="0"/>
                <a:cs typeface="Arial" panose="020B0604020202020204" pitchFamily="34" charset="0"/>
              </a:rPr>
              <a:t>as compared to similar viscosity mineral oils</a:t>
            </a:r>
          </a:p>
        </p:txBody>
      </p:sp>
      <p:sp>
        <p:nvSpPr>
          <p:cNvPr id="7" name="TextBox 6"/>
          <p:cNvSpPr txBox="1"/>
          <p:nvPr/>
        </p:nvSpPr>
        <p:spPr>
          <a:xfrm>
            <a:off x="1166421" y="5706513"/>
            <a:ext cx="9574664" cy="261610"/>
          </a:xfrm>
          <a:prstGeom prst="rect">
            <a:avLst/>
          </a:prstGeom>
          <a:noFill/>
        </p:spPr>
        <p:txBody>
          <a:bodyPr wrap="square" rtlCol="0">
            <a:spAutoFit/>
          </a:bodyPr>
          <a:lstStyle/>
          <a:p>
            <a:r>
              <a:rPr lang="en-US" sz="1100" dirty="0" smtClean="0">
                <a:solidFill>
                  <a:schemeClr val="bg1"/>
                </a:solidFill>
                <a:latin typeface="Arial" panose="020B0604020202020204" pitchFamily="34" charset="0"/>
                <a:cs typeface="Arial" panose="020B0604020202020204" pitchFamily="34" charset="0"/>
              </a:rPr>
              <a:t>*Volatile </a:t>
            </a:r>
            <a:r>
              <a:rPr lang="en-US" sz="1100" dirty="0">
                <a:solidFill>
                  <a:schemeClr val="bg1"/>
                </a:solidFill>
                <a:latin typeface="Arial" panose="020B0604020202020204" pitchFamily="34" charset="0"/>
                <a:cs typeface="Arial" panose="020B0604020202020204" pitchFamily="34" charset="0"/>
              </a:rPr>
              <a:t>Organic Compounds (VOCs) may be regulated by the EPA and state / local governments</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520" y="1896723"/>
            <a:ext cx="7648575" cy="293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93720" y="4832010"/>
            <a:ext cx="901208" cy="600164"/>
          </a:xfrm>
          <a:prstGeom prst="rect">
            <a:avLst/>
          </a:prstGeom>
          <a:noFill/>
        </p:spPr>
        <p:txBody>
          <a:bodyPr wrap="none" rtlCol="0">
            <a:spAutoFit/>
          </a:bodyPr>
          <a:lstStyle/>
          <a:p>
            <a:pPr algn="ctr"/>
            <a:r>
              <a:rPr lang="en-US" sz="1100" b="1" dirty="0" smtClean="0"/>
              <a:t>Typical</a:t>
            </a:r>
          </a:p>
          <a:p>
            <a:pPr algn="ctr"/>
            <a:r>
              <a:rPr lang="en-US" sz="1100" b="1" dirty="0" smtClean="0"/>
              <a:t>Mineral Oil</a:t>
            </a:r>
          </a:p>
          <a:p>
            <a:pPr algn="ctr"/>
            <a:r>
              <a:rPr lang="en-US" sz="1100" b="1" dirty="0" smtClean="0"/>
              <a:t>(55 </a:t>
            </a:r>
            <a:r>
              <a:rPr lang="en-US" sz="1100" b="1" dirty="0" err="1" smtClean="0"/>
              <a:t>cSt</a:t>
            </a:r>
            <a:r>
              <a:rPr lang="en-US" sz="1100" b="1" dirty="0" smtClean="0"/>
              <a:t>)</a:t>
            </a:r>
            <a:endParaRPr lang="en-US" sz="1100" b="1" dirty="0"/>
          </a:p>
        </p:txBody>
      </p:sp>
      <p:sp>
        <p:nvSpPr>
          <p:cNvPr id="5" name="TextBox 4"/>
          <p:cNvSpPr txBox="1"/>
          <p:nvPr/>
        </p:nvSpPr>
        <p:spPr>
          <a:xfrm>
            <a:off x="3855041" y="4832010"/>
            <a:ext cx="726481" cy="430887"/>
          </a:xfrm>
          <a:prstGeom prst="rect">
            <a:avLst/>
          </a:prstGeom>
          <a:noFill/>
        </p:spPr>
        <p:txBody>
          <a:bodyPr wrap="none" rtlCol="0">
            <a:spAutoFit/>
          </a:bodyPr>
          <a:lstStyle/>
          <a:p>
            <a:pPr algn="ctr"/>
            <a:r>
              <a:rPr lang="en-US" sz="1100" b="1" dirty="0" smtClean="0"/>
              <a:t>NC Plus</a:t>
            </a:r>
          </a:p>
          <a:p>
            <a:pPr algn="ctr"/>
            <a:r>
              <a:rPr lang="en-US" sz="1100" b="1" dirty="0" smtClean="0"/>
              <a:t>(42 </a:t>
            </a:r>
            <a:r>
              <a:rPr lang="en-US" sz="1100" b="1" dirty="0" err="1" smtClean="0"/>
              <a:t>cSt</a:t>
            </a:r>
            <a:r>
              <a:rPr lang="en-US" sz="1100" b="1" dirty="0" smtClean="0"/>
              <a:t>)</a:t>
            </a:r>
            <a:endParaRPr lang="en-US" sz="1100" b="1" dirty="0"/>
          </a:p>
        </p:txBody>
      </p:sp>
      <p:sp>
        <p:nvSpPr>
          <p:cNvPr id="8" name="TextBox 7"/>
          <p:cNvSpPr txBox="1"/>
          <p:nvPr/>
        </p:nvSpPr>
        <p:spPr>
          <a:xfrm>
            <a:off x="4641634" y="4832010"/>
            <a:ext cx="901208" cy="600164"/>
          </a:xfrm>
          <a:prstGeom prst="rect">
            <a:avLst/>
          </a:prstGeom>
          <a:noFill/>
        </p:spPr>
        <p:txBody>
          <a:bodyPr wrap="none" rtlCol="0">
            <a:spAutoFit/>
          </a:bodyPr>
          <a:lstStyle/>
          <a:p>
            <a:pPr algn="ctr"/>
            <a:r>
              <a:rPr lang="en-US" sz="1100" b="1" dirty="0"/>
              <a:t>Typical</a:t>
            </a:r>
          </a:p>
          <a:p>
            <a:pPr algn="ctr"/>
            <a:r>
              <a:rPr lang="en-US" sz="1100" b="1" dirty="0"/>
              <a:t>Mineral Oil</a:t>
            </a:r>
          </a:p>
          <a:p>
            <a:pPr algn="ctr"/>
            <a:r>
              <a:rPr lang="en-US" sz="1100" b="1" dirty="0" smtClean="0"/>
              <a:t>(27 </a:t>
            </a:r>
            <a:r>
              <a:rPr lang="en-US" sz="1100" b="1" dirty="0" err="1" smtClean="0"/>
              <a:t>cSt</a:t>
            </a:r>
            <a:r>
              <a:rPr lang="en-US" sz="1100" b="1" dirty="0"/>
              <a:t>)</a:t>
            </a:r>
          </a:p>
        </p:txBody>
      </p:sp>
      <p:sp>
        <p:nvSpPr>
          <p:cNvPr id="9" name="TextBox 8"/>
          <p:cNvSpPr txBox="1"/>
          <p:nvPr/>
        </p:nvSpPr>
        <p:spPr>
          <a:xfrm>
            <a:off x="5602153" y="4835964"/>
            <a:ext cx="692818" cy="430887"/>
          </a:xfrm>
          <a:prstGeom prst="rect">
            <a:avLst/>
          </a:prstGeom>
          <a:noFill/>
        </p:spPr>
        <p:txBody>
          <a:bodyPr wrap="none" rtlCol="0">
            <a:spAutoFit/>
          </a:bodyPr>
          <a:lstStyle/>
          <a:p>
            <a:pPr algn="ctr"/>
            <a:r>
              <a:rPr lang="en-US" sz="1100" b="1" dirty="0" smtClean="0"/>
              <a:t>NC Lite</a:t>
            </a:r>
          </a:p>
          <a:p>
            <a:pPr algn="ctr"/>
            <a:r>
              <a:rPr lang="en-US" sz="1100" b="1" dirty="0" smtClean="0"/>
              <a:t>(25 </a:t>
            </a:r>
            <a:r>
              <a:rPr lang="en-US" sz="1100" b="1" dirty="0" err="1" smtClean="0"/>
              <a:t>cSt</a:t>
            </a:r>
            <a:r>
              <a:rPr lang="en-US" sz="1100" b="1" dirty="0" smtClean="0"/>
              <a:t>)</a:t>
            </a:r>
            <a:endParaRPr lang="en-US" sz="1100" b="1" dirty="0"/>
          </a:p>
        </p:txBody>
      </p:sp>
      <p:sp>
        <p:nvSpPr>
          <p:cNvPr id="11" name="TextBox 10"/>
          <p:cNvSpPr txBox="1"/>
          <p:nvPr/>
        </p:nvSpPr>
        <p:spPr>
          <a:xfrm>
            <a:off x="6354282" y="4835964"/>
            <a:ext cx="901208" cy="600164"/>
          </a:xfrm>
          <a:prstGeom prst="rect">
            <a:avLst/>
          </a:prstGeom>
          <a:noFill/>
        </p:spPr>
        <p:txBody>
          <a:bodyPr wrap="none" rtlCol="0">
            <a:spAutoFit/>
          </a:bodyPr>
          <a:lstStyle/>
          <a:p>
            <a:pPr algn="ctr"/>
            <a:r>
              <a:rPr lang="en-US" sz="1100" b="1" dirty="0"/>
              <a:t>Typical</a:t>
            </a:r>
          </a:p>
          <a:p>
            <a:pPr algn="ctr"/>
            <a:r>
              <a:rPr lang="en-US" sz="1100" b="1" dirty="0"/>
              <a:t>Mineral Oil</a:t>
            </a:r>
          </a:p>
          <a:p>
            <a:pPr algn="ctr"/>
            <a:r>
              <a:rPr lang="en-US" sz="1100" b="1" dirty="0" smtClean="0"/>
              <a:t>(15 </a:t>
            </a:r>
            <a:r>
              <a:rPr lang="en-US" sz="1100" b="1" dirty="0" err="1" smtClean="0"/>
              <a:t>cSt</a:t>
            </a:r>
            <a:r>
              <a:rPr lang="en-US" sz="1100" b="1" dirty="0"/>
              <a:t>)</a:t>
            </a:r>
          </a:p>
        </p:txBody>
      </p:sp>
      <p:sp>
        <p:nvSpPr>
          <p:cNvPr id="12" name="TextBox 11"/>
          <p:cNvSpPr txBox="1"/>
          <p:nvPr/>
        </p:nvSpPr>
        <p:spPr>
          <a:xfrm>
            <a:off x="7119272" y="4836692"/>
            <a:ext cx="1037463" cy="430887"/>
          </a:xfrm>
          <a:prstGeom prst="rect">
            <a:avLst/>
          </a:prstGeom>
          <a:noFill/>
        </p:spPr>
        <p:txBody>
          <a:bodyPr wrap="none" rtlCol="0">
            <a:spAutoFit/>
          </a:bodyPr>
          <a:lstStyle/>
          <a:p>
            <a:pPr algn="ctr"/>
            <a:r>
              <a:rPr lang="en-US" sz="1100" b="1" dirty="0" smtClean="0"/>
              <a:t>NC Ultra Lite</a:t>
            </a:r>
          </a:p>
          <a:p>
            <a:pPr algn="ctr"/>
            <a:r>
              <a:rPr lang="en-US" sz="1100" b="1" dirty="0" smtClean="0"/>
              <a:t>(15 </a:t>
            </a:r>
            <a:r>
              <a:rPr lang="en-US" sz="1100" b="1" dirty="0" err="1" smtClean="0"/>
              <a:t>cSt</a:t>
            </a:r>
            <a:r>
              <a:rPr lang="en-US" sz="1100" b="1" dirty="0" smtClean="0"/>
              <a:t>)</a:t>
            </a:r>
            <a:endParaRPr lang="en-US" sz="1100" b="1" dirty="0"/>
          </a:p>
        </p:txBody>
      </p:sp>
      <p:sp>
        <p:nvSpPr>
          <p:cNvPr id="13" name="TextBox 12"/>
          <p:cNvSpPr txBox="1"/>
          <p:nvPr/>
        </p:nvSpPr>
        <p:spPr>
          <a:xfrm>
            <a:off x="8014849" y="4844613"/>
            <a:ext cx="901208" cy="600164"/>
          </a:xfrm>
          <a:prstGeom prst="rect">
            <a:avLst/>
          </a:prstGeom>
          <a:noFill/>
        </p:spPr>
        <p:txBody>
          <a:bodyPr wrap="none" rtlCol="0">
            <a:spAutoFit/>
          </a:bodyPr>
          <a:lstStyle/>
          <a:p>
            <a:pPr algn="ctr"/>
            <a:r>
              <a:rPr lang="en-US" sz="1100" b="1" dirty="0"/>
              <a:t>Typical</a:t>
            </a:r>
          </a:p>
          <a:p>
            <a:pPr algn="ctr"/>
            <a:r>
              <a:rPr lang="en-US" sz="1100" b="1" dirty="0"/>
              <a:t>Mineral Oil</a:t>
            </a:r>
          </a:p>
          <a:p>
            <a:pPr algn="ctr"/>
            <a:r>
              <a:rPr lang="en-US" sz="1100" b="1" dirty="0" smtClean="0"/>
              <a:t>(8 </a:t>
            </a:r>
            <a:r>
              <a:rPr lang="en-US" sz="1100" b="1" dirty="0" err="1" smtClean="0"/>
              <a:t>cSt</a:t>
            </a:r>
            <a:r>
              <a:rPr lang="en-US" sz="1100" b="1" dirty="0"/>
              <a:t>)</a:t>
            </a:r>
          </a:p>
        </p:txBody>
      </p:sp>
      <p:sp>
        <p:nvSpPr>
          <p:cNvPr id="14" name="TextBox 13"/>
          <p:cNvSpPr txBox="1"/>
          <p:nvPr/>
        </p:nvSpPr>
        <p:spPr>
          <a:xfrm>
            <a:off x="8766283" y="4869819"/>
            <a:ext cx="1117614" cy="430887"/>
          </a:xfrm>
          <a:prstGeom prst="rect">
            <a:avLst/>
          </a:prstGeom>
          <a:noFill/>
        </p:spPr>
        <p:txBody>
          <a:bodyPr wrap="none" rtlCol="0">
            <a:spAutoFit/>
          </a:bodyPr>
          <a:lstStyle/>
          <a:p>
            <a:pPr algn="ctr"/>
            <a:r>
              <a:rPr lang="en-US" sz="1100" b="1" dirty="0" smtClean="0"/>
              <a:t>NC Super Lite</a:t>
            </a:r>
          </a:p>
          <a:p>
            <a:pPr algn="ctr"/>
            <a:r>
              <a:rPr lang="en-US" sz="1100" b="1" dirty="0" smtClean="0"/>
              <a:t>(8 </a:t>
            </a:r>
            <a:r>
              <a:rPr lang="en-US" sz="1100" b="1" dirty="0" err="1" smtClean="0"/>
              <a:t>cSt</a:t>
            </a:r>
            <a:r>
              <a:rPr lang="en-US" sz="1100" b="1" dirty="0" smtClean="0"/>
              <a:t>)</a:t>
            </a:r>
            <a:endParaRPr lang="en-US" sz="1100" b="1" dirty="0"/>
          </a:p>
        </p:txBody>
      </p:sp>
    </p:spTree>
    <p:extLst>
      <p:ext uri="{BB962C8B-B14F-4D97-AF65-F5344CB8AC3E}">
        <p14:creationId xmlns:p14="http://schemas.microsoft.com/office/powerpoint/2010/main" val="7293553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704" y="2166255"/>
            <a:ext cx="5557609" cy="1099549"/>
          </a:xfrm>
        </p:spPr>
        <p:txBody>
          <a:bodyPr/>
          <a:lstStyle/>
          <a:p>
            <a:r>
              <a:rPr lang="en-US" sz="4400" cap="none" dirty="0">
                <a:solidFill>
                  <a:srgbClr val="007B32"/>
                </a:solidFill>
              </a:rPr>
              <a:t>High Performance Lubricants</a:t>
            </a:r>
            <a:endParaRPr lang="en-US" sz="4400" dirty="0"/>
          </a:p>
        </p:txBody>
      </p:sp>
    </p:spTree>
    <p:extLst>
      <p:ext uri="{BB962C8B-B14F-4D97-AF65-F5344CB8AC3E}">
        <p14:creationId xmlns:p14="http://schemas.microsoft.com/office/powerpoint/2010/main" val="25979521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200" dirty="0"/>
              <a:t>High </a:t>
            </a:r>
            <a:r>
              <a:rPr lang="en-GB" sz="3200" dirty="0" smtClean="0"/>
              <a:t>Performance Lubricants (HPL)</a:t>
            </a:r>
            <a:endParaRPr lang="en-US" sz="3200" dirty="0"/>
          </a:p>
        </p:txBody>
      </p:sp>
      <p:sp>
        <p:nvSpPr>
          <p:cNvPr id="3" name="Subtitle 2"/>
          <p:cNvSpPr>
            <a:spLocks noGrp="1"/>
          </p:cNvSpPr>
          <p:nvPr>
            <p:ph type="subTitle" idx="1"/>
          </p:nvPr>
        </p:nvSpPr>
        <p:spPr>
          <a:xfrm>
            <a:off x="702954" y="2164352"/>
            <a:ext cx="5283200" cy="3125603"/>
          </a:xfrm>
        </p:spPr>
        <p:txBody>
          <a:bodyPr numCol="2">
            <a:normAutofit/>
          </a:bodyPr>
          <a:lstStyle/>
          <a:p>
            <a:pPr marL="274320" indent="-274320">
              <a:lnSpc>
                <a:spcPct val="100000"/>
              </a:lnSpc>
              <a:spcBef>
                <a:spcPts val="600"/>
              </a:spcBef>
              <a:spcAft>
                <a:spcPts val="600"/>
              </a:spcAft>
              <a:buClr>
                <a:srgbClr val="C00000"/>
              </a:buClr>
              <a:buFont typeface="Wingdings" panose="05000000000000000000" pitchFamily="2" charset="2"/>
              <a:buChar char="Ø"/>
            </a:pPr>
            <a:r>
              <a:rPr lang="en-GB" sz="1600" dirty="0" smtClean="0">
                <a:solidFill>
                  <a:schemeClr val="tx1"/>
                </a:solidFill>
              </a:rPr>
              <a:t>Gear </a:t>
            </a:r>
            <a:r>
              <a:rPr lang="en-GB" sz="1600" dirty="0">
                <a:solidFill>
                  <a:schemeClr val="tx1"/>
                </a:solidFill>
              </a:rPr>
              <a:t>oils</a:t>
            </a:r>
          </a:p>
          <a:p>
            <a:pPr marL="274320" indent="-274320">
              <a:lnSpc>
                <a:spcPct val="100000"/>
              </a:lnSpc>
              <a:spcBef>
                <a:spcPts val="600"/>
              </a:spcBef>
              <a:spcAft>
                <a:spcPts val="600"/>
              </a:spcAft>
              <a:buClr>
                <a:srgbClr val="C00000"/>
              </a:buClr>
              <a:buFont typeface="Wingdings" panose="05000000000000000000" pitchFamily="2" charset="2"/>
              <a:buChar char="Ø"/>
            </a:pPr>
            <a:r>
              <a:rPr lang="en-GB" sz="1600" dirty="0">
                <a:solidFill>
                  <a:schemeClr val="tx1"/>
                </a:solidFill>
              </a:rPr>
              <a:t>Greases </a:t>
            </a:r>
          </a:p>
          <a:p>
            <a:pPr marL="274320" indent="-274320">
              <a:lnSpc>
                <a:spcPct val="100000"/>
              </a:lnSpc>
              <a:spcBef>
                <a:spcPts val="600"/>
              </a:spcBef>
              <a:spcAft>
                <a:spcPts val="600"/>
              </a:spcAft>
              <a:buClr>
                <a:srgbClr val="C00000"/>
              </a:buClr>
              <a:buFont typeface="Wingdings" panose="05000000000000000000" pitchFamily="2" charset="2"/>
              <a:buChar char="Ø"/>
            </a:pPr>
            <a:r>
              <a:rPr lang="en-GB" sz="1600" dirty="0">
                <a:solidFill>
                  <a:schemeClr val="tx1"/>
                </a:solidFill>
              </a:rPr>
              <a:t>Open gear compounds</a:t>
            </a:r>
          </a:p>
          <a:p>
            <a:pPr marL="274320" indent="-274320">
              <a:lnSpc>
                <a:spcPct val="100000"/>
              </a:lnSpc>
              <a:spcBef>
                <a:spcPts val="600"/>
              </a:spcBef>
              <a:spcAft>
                <a:spcPts val="600"/>
              </a:spcAft>
              <a:buClr>
                <a:srgbClr val="C00000"/>
              </a:buClr>
              <a:buFont typeface="Wingdings" panose="05000000000000000000" pitchFamily="2" charset="2"/>
              <a:buChar char="Ø"/>
            </a:pPr>
            <a:r>
              <a:rPr lang="en-GB" sz="1600" dirty="0" smtClean="0">
                <a:solidFill>
                  <a:schemeClr val="tx1"/>
                </a:solidFill>
              </a:rPr>
              <a:t>Hydraulic </a:t>
            </a:r>
            <a:r>
              <a:rPr lang="en-GB" sz="1600" dirty="0">
                <a:solidFill>
                  <a:schemeClr val="tx1"/>
                </a:solidFill>
              </a:rPr>
              <a:t>oils</a:t>
            </a:r>
          </a:p>
          <a:p>
            <a:pPr marL="274320" indent="-274320">
              <a:lnSpc>
                <a:spcPct val="100000"/>
              </a:lnSpc>
              <a:spcBef>
                <a:spcPts val="600"/>
              </a:spcBef>
              <a:spcAft>
                <a:spcPts val="600"/>
              </a:spcAft>
              <a:buClr>
                <a:srgbClr val="C00000"/>
              </a:buClr>
              <a:buFont typeface="Wingdings" panose="05000000000000000000" pitchFamily="2" charset="2"/>
              <a:buChar char="Ø"/>
            </a:pPr>
            <a:r>
              <a:rPr lang="en-GB" sz="1600" dirty="0" smtClean="0">
                <a:solidFill>
                  <a:schemeClr val="tx1"/>
                </a:solidFill>
              </a:rPr>
              <a:t>Fire-resistant </a:t>
            </a:r>
            <a:r>
              <a:rPr lang="en-GB" sz="1600" dirty="0">
                <a:solidFill>
                  <a:schemeClr val="tx1"/>
                </a:solidFill>
              </a:rPr>
              <a:t>hydraulic fluids</a:t>
            </a:r>
          </a:p>
          <a:p>
            <a:pPr marL="274320" indent="-274320">
              <a:lnSpc>
                <a:spcPct val="100000"/>
              </a:lnSpc>
              <a:spcBef>
                <a:spcPts val="600"/>
              </a:spcBef>
              <a:spcAft>
                <a:spcPts val="600"/>
              </a:spcAft>
              <a:buClr>
                <a:srgbClr val="C00000"/>
              </a:buClr>
              <a:buFont typeface="Wingdings" panose="05000000000000000000" pitchFamily="2" charset="2"/>
              <a:buChar char="Ø"/>
            </a:pPr>
            <a:r>
              <a:rPr lang="en-GB" sz="1600" dirty="0">
                <a:solidFill>
                  <a:schemeClr val="tx1"/>
                </a:solidFill>
              </a:rPr>
              <a:t>Compressor oils</a:t>
            </a:r>
          </a:p>
          <a:p>
            <a:pPr marL="274320" indent="-274320">
              <a:lnSpc>
                <a:spcPct val="100000"/>
              </a:lnSpc>
              <a:spcBef>
                <a:spcPts val="600"/>
              </a:spcBef>
              <a:spcAft>
                <a:spcPts val="600"/>
              </a:spcAft>
              <a:buClr>
                <a:srgbClr val="C00000"/>
              </a:buClr>
              <a:buFont typeface="Wingdings" panose="05000000000000000000" pitchFamily="2" charset="2"/>
              <a:buChar char="Ø"/>
            </a:pPr>
            <a:r>
              <a:rPr lang="en-GB" sz="1600" dirty="0">
                <a:solidFill>
                  <a:schemeClr val="tx1"/>
                </a:solidFill>
              </a:rPr>
              <a:t>Circulating oils</a:t>
            </a:r>
          </a:p>
          <a:p>
            <a:pPr marL="274320" indent="-274320">
              <a:lnSpc>
                <a:spcPct val="100000"/>
              </a:lnSpc>
              <a:spcBef>
                <a:spcPts val="600"/>
              </a:spcBef>
              <a:spcAft>
                <a:spcPts val="600"/>
              </a:spcAft>
              <a:buClr>
                <a:srgbClr val="C00000"/>
              </a:buClr>
              <a:buFont typeface="Wingdings" panose="05000000000000000000" pitchFamily="2" charset="2"/>
              <a:buChar char="Ø"/>
            </a:pPr>
            <a:r>
              <a:rPr lang="en-GB" sz="1600" dirty="0">
                <a:solidFill>
                  <a:schemeClr val="tx1"/>
                </a:solidFill>
              </a:rPr>
              <a:t>Slideway oils</a:t>
            </a:r>
          </a:p>
          <a:p>
            <a:pPr marL="274320" indent="-274320">
              <a:lnSpc>
                <a:spcPct val="100000"/>
              </a:lnSpc>
              <a:spcBef>
                <a:spcPts val="600"/>
              </a:spcBef>
              <a:spcAft>
                <a:spcPts val="600"/>
              </a:spcAft>
              <a:buClr>
                <a:srgbClr val="C00000"/>
              </a:buClr>
              <a:buFont typeface="Wingdings" panose="05000000000000000000" pitchFamily="2" charset="2"/>
              <a:buChar char="Ø"/>
            </a:pPr>
            <a:r>
              <a:rPr lang="en-GB" sz="1600" dirty="0">
                <a:solidFill>
                  <a:schemeClr val="tx1"/>
                </a:solidFill>
              </a:rPr>
              <a:t>Spindle oils</a:t>
            </a:r>
          </a:p>
          <a:p>
            <a:pPr marL="274320" indent="-274320">
              <a:lnSpc>
                <a:spcPct val="100000"/>
              </a:lnSpc>
              <a:spcBef>
                <a:spcPts val="600"/>
              </a:spcBef>
              <a:spcAft>
                <a:spcPts val="600"/>
              </a:spcAft>
              <a:buClr>
                <a:srgbClr val="C00000"/>
              </a:buClr>
              <a:buFont typeface="Wingdings" panose="05000000000000000000" pitchFamily="2" charset="2"/>
              <a:buChar char="Ø"/>
            </a:pPr>
            <a:r>
              <a:rPr lang="en-GB" sz="1600" dirty="0">
                <a:solidFill>
                  <a:schemeClr val="tx1"/>
                </a:solidFill>
              </a:rPr>
              <a:t>Chain </a:t>
            </a:r>
            <a:r>
              <a:rPr lang="en-GB" sz="1600" dirty="0" smtClean="0">
                <a:solidFill>
                  <a:schemeClr val="tx1"/>
                </a:solidFill>
              </a:rPr>
              <a:t>oils</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25781" y="2047784"/>
            <a:ext cx="2288116" cy="138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49500" y="3905656"/>
            <a:ext cx="5580012" cy="1384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8621" y="1124454"/>
            <a:ext cx="11328579"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 comprehensive range of </a:t>
            </a:r>
            <a:r>
              <a:rPr lang="en-US" b="1" dirty="0">
                <a:latin typeface="Arial" panose="020B0604020202020204" pitchFamily="34" charset="0"/>
                <a:cs typeface="Arial" panose="020B0604020202020204" pitchFamily="34" charset="0"/>
              </a:rPr>
              <a:t>world-class lubricants</a:t>
            </a:r>
            <a:r>
              <a:rPr lang="en-US" dirty="0">
                <a:latin typeface="Arial" panose="020B0604020202020204" pitchFamily="34" charset="0"/>
                <a:cs typeface="Arial" panose="020B0604020202020204" pitchFamily="34" charset="0"/>
              </a:rPr>
              <a:t> which deliver the performance you need in a </a:t>
            </a:r>
            <a:r>
              <a:rPr lang="en-US" b="1" dirty="0">
                <a:latin typeface="Arial" panose="020B0604020202020204" pitchFamily="34" charset="0"/>
                <a:cs typeface="Arial" panose="020B0604020202020204" pitchFamily="34" charset="0"/>
              </a:rPr>
              <a:t>full range of applications</a:t>
            </a:r>
            <a:r>
              <a:rPr lang="en-US" dirty="0">
                <a:latin typeface="Arial" panose="020B0604020202020204" pitchFamily="34" charset="0"/>
                <a:cs typeface="Arial" panose="020B0604020202020204" pitchFamily="34" charset="0"/>
              </a:rPr>
              <a:t>, including the most demanding and capital intensive, where leading edge lubrication technology is required.</a:t>
            </a:r>
          </a:p>
        </p:txBody>
      </p:sp>
    </p:spTree>
    <p:extLst>
      <p:ext uri="{BB962C8B-B14F-4D97-AF65-F5344CB8AC3E}">
        <p14:creationId xmlns:p14="http://schemas.microsoft.com/office/powerpoint/2010/main" val="16926546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0512" y="3282310"/>
            <a:ext cx="7547651" cy="1061091"/>
          </a:xfrm>
        </p:spPr>
        <p:txBody>
          <a:bodyPr/>
          <a:lstStyle/>
          <a:p>
            <a:r>
              <a:rPr lang="en-US" sz="3200" dirty="0" err="1" smtClean="0">
                <a:solidFill>
                  <a:schemeClr val="bg1"/>
                </a:solidFill>
              </a:rPr>
              <a:t>Optigear</a:t>
            </a:r>
            <a:r>
              <a:rPr lang="en-US" sz="3200" baseline="30000" dirty="0" smtClean="0">
                <a:solidFill>
                  <a:schemeClr val="bg1"/>
                </a:solidFill>
              </a:rPr>
              <a:t>®</a:t>
            </a:r>
            <a:r>
              <a:rPr lang="en-US" sz="3200" dirty="0" smtClean="0">
                <a:solidFill>
                  <a:schemeClr val="bg1"/>
                </a:solidFill>
              </a:rPr>
              <a:t> </a:t>
            </a:r>
            <a:r>
              <a:rPr lang="en-US" sz="3200" dirty="0" smtClean="0">
                <a:solidFill>
                  <a:schemeClr val="bg1"/>
                </a:solidFill>
              </a:rPr>
              <a:t>1100 - High Performance Gear Oil</a:t>
            </a:r>
            <a:endParaRPr lang="en-US" sz="3200" cap="none" dirty="0">
              <a:solidFill>
                <a:schemeClr val="bg1"/>
              </a:solidFill>
            </a:endParaRPr>
          </a:p>
        </p:txBody>
      </p:sp>
    </p:spTree>
    <p:custDataLst>
      <p:tags r:id="rId1"/>
    </p:custDataLst>
    <p:extLst>
      <p:ext uri="{BB962C8B-B14F-4D97-AF65-F5344CB8AC3E}">
        <p14:creationId xmlns:p14="http://schemas.microsoft.com/office/powerpoint/2010/main" val="375907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ctrTitle"/>
          </p:nvPr>
        </p:nvSpPr>
        <p:spPr>
          <a:prstGeom prst="rect">
            <a:avLst/>
          </a:prstGeom>
          <a:noFill/>
        </p:spPr>
        <p:txBody>
          <a:bodyPr/>
          <a:lstStyle/>
          <a:p>
            <a:r>
              <a:rPr lang="en-US" altLang="en-US" sz="3200" dirty="0" err="1" smtClean="0"/>
              <a:t>Optigear</a:t>
            </a:r>
            <a:r>
              <a:rPr lang="en-US" altLang="en-US" sz="3200" baseline="30000" dirty="0" smtClean="0"/>
              <a:t>®</a:t>
            </a:r>
            <a:r>
              <a:rPr lang="en-US" altLang="en-US" sz="3200" dirty="0" smtClean="0"/>
              <a:t> </a:t>
            </a:r>
            <a:r>
              <a:rPr lang="en-US" altLang="en-US" sz="3200" dirty="0"/>
              <a:t>1100 </a:t>
            </a:r>
            <a:r>
              <a:rPr lang="en-US" altLang="en-US" sz="3200" dirty="0" smtClean="0"/>
              <a:t>– Features and Benefits</a:t>
            </a:r>
            <a:endParaRPr lang="en-US" altLang="en-US" sz="3600" dirty="0">
              <a:solidFill>
                <a:schemeClr val="hlink"/>
              </a:solidFill>
            </a:endParaRPr>
          </a:p>
        </p:txBody>
      </p:sp>
      <p:graphicFrame>
        <p:nvGraphicFramePr>
          <p:cNvPr id="32" name="Table 31"/>
          <p:cNvGraphicFramePr>
            <a:graphicFrameLocks noGrp="1"/>
          </p:cNvGraphicFramePr>
          <p:nvPr>
            <p:extLst>
              <p:ext uri="{D42A27DB-BD31-4B8C-83A1-F6EECF244321}">
                <p14:modId xmlns:p14="http://schemas.microsoft.com/office/powerpoint/2010/main" val="689367820"/>
              </p:ext>
            </p:extLst>
          </p:nvPr>
        </p:nvGraphicFramePr>
        <p:xfrm>
          <a:off x="711200" y="1828800"/>
          <a:ext cx="10972800" cy="2882750"/>
        </p:xfrm>
        <a:graphic>
          <a:graphicData uri="http://schemas.openxmlformats.org/drawingml/2006/table">
            <a:tbl>
              <a:tblPr firstRow="1" bandRow="1"/>
              <a:tblGrid>
                <a:gridCol w="3840480"/>
                <a:gridCol w="3474720"/>
                <a:gridCol w="3657600"/>
              </a:tblGrid>
              <a:tr h="641275">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smtClean="0">
                          <a:ln>
                            <a:noFill/>
                          </a:ln>
                          <a:effectLst/>
                        </a:rPr>
                        <a:t>Feature</a:t>
                      </a:r>
                      <a:endParaRPr kumimoji="0" lang="en-US" altLang="en-US" sz="1800" b="1" i="0" u="none" strike="noStrike" cap="none" normalizeH="0" baseline="0" dirty="0" smtClean="0">
                        <a:ln>
                          <a:noFill/>
                        </a:ln>
                        <a:solidFill>
                          <a:schemeClr val="bg1"/>
                        </a:solidFill>
                        <a:effectLst/>
                        <a:latin typeface="+mn-lt"/>
                        <a:ea typeface="Dotum" pitchFamily="34" charset="-127"/>
                        <a:cs typeface="Arial" charset="0"/>
                      </a:endParaRPr>
                    </a:p>
                  </a:txBody>
                  <a:tcPr marL="121920" marR="12192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B32"/>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274320" indent="-274320">
                        <a:spcBef>
                          <a:spcPts val="600"/>
                        </a:spcBef>
                        <a:spcAft>
                          <a:spcPts val="600"/>
                        </a:spcAft>
                      </a:pPr>
                      <a:r>
                        <a:rPr lang="en-US" dirty="0" smtClean="0"/>
                        <a:t>Benefit</a:t>
                      </a:r>
                    </a:p>
                  </a:txBody>
                  <a:tcPr marL="121920" marR="12192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B32"/>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r>
                        <a:rPr lang="en-US" dirty="0" smtClean="0"/>
                        <a:t>Value</a:t>
                      </a:r>
                    </a:p>
                  </a:txBody>
                  <a:tcPr marL="121920" marR="12192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B32"/>
                    </a:solidFill>
                  </a:tcPr>
                </a:tc>
              </a:tr>
              <a:tr h="958925">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cap="none" normalizeH="0" baseline="0" dirty="0" smtClean="0">
                          <a:ln>
                            <a:noFill/>
                          </a:ln>
                          <a:solidFill>
                            <a:srgbClr val="000000"/>
                          </a:solidFill>
                          <a:effectLst/>
                          <a:latin typeface="Arial" charset="0"/>
                          <a:cs typeface="Arial" charset="0"/>
                        </a:rPr>
                        <a:t>TGOA additive technology</a:t>
                      </a:r>
                    </a:p>
                  </a:txBody>
                  <a:tcPr marL="121920" marR="12192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B32">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smtClean="0"/>
                        <a:t>Smoothes</a:t>
                      </a:r>
                      <a:r>
                        <a:rPr lang="en-US" sz="1600" baseline="0" dirty="0" smtClean="0"/>
                        <a:t> metal surfaces</a:t>
                      </a:r>
                    </a:p>
                    <a:p>
                      <a:endParaRPr lang="en-US" sz="1600" baseline="0" dirty="0" smtClean="0"/>
                    </a:p>
                    <a:p>
                      <a:r>
                        <a:rPr lang="en-US" sz="1600" baseline="0" dirty="0" smtClean="0"/>
                        <a:t>Exceptional EP protection</a:t>
                      </a:r>
                      <a:endParaRPr lang="en-US" sz="1600" dirty="0" smtClean="0"/>
                    </a:p>
                  </a:txBody>
                  <a:tcPr marL="121920" marR="12192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B32">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285750" marR="0" indent="-285750" algn="l" defTabSz="457200"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r>
                        <a:rPr lang="en-US" altLang="en-US" sz="1600" b="0" i="0" dirty="0" smtClean="0">
                          <a:solidFill>
                            <a:schemeClr val="tx1"/>
                          </a:solidFill>
                        </a:rPr>
                        <a:t>Extended gear life</a:t>
                      </a:r>
                    </a:p>
                    <a:p>
                      <a:pPr marL="285750" marR="0" indent="-285750" algn="l" defTabSz="457200"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r>
                        <a:rPr lang="en-US" altLang="en-US" sz="1600" b="0" i="0" dirty="0" smtClean="0">
                          <a:solidFill>
                            <a:schemeClr val="tx1"/>
                          </a:solidFill>
                        </a:rPr>
                        <a:t>Lower energy cost</a:t>
                      </a:r>
                    </a:p>
                    <a:p>
                      <a:pPr marL="285750" marR="0" indent="-285750" algn="l" defTabSz="457200"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r>
                        <a:rPr lang="en-US" altLang="en-US" sz="1600" b="0" i="0" dirty="0" smtClean="0">
                          <a:solidFill>
                            <a:schemeClr val="tx1"/>
                          </a:solidFill>
                        </a:rPr>
                        <a:t>Reduced temp &amp; noise</a:t>
                      </a:r>
                    </a:p>
                  </a:txBody>
                  <a:tcPr marL="121920" marR="12192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B32">
                        <a:tint val="40000"/>
                      </a:srgbClr>
                    </a:solidFill>
                  </a:tcPr>
                </a:tc>
              </a:tr>
              <a:tr h="641275">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b="1" dirty="0" smtClean="0"/>
                        <a:t>Premium hydro-treated</a:t>
                      </a:r>
                      <a:r>
                        <a:rPr lang="en-US" sz="1600" b="1" baseline="0" dirty="0" smtClean="0"/>
                        <a:t> base oil</a:t>
                      </a:r>
                      <a:endParaRPr lang="en-US" sz="1600" b="1" dirty="0" smtClean="0"/>
                    </a:p>
                  </a:txBody>
                  <a:tcPr marL="121920" marR="12192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B32">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smtClean="0"/>
                        <a:t>Excellent resistance to oxidation</a:t>
                      </a:r>
                    </a:p>
                  </a:txBody>
                  <a:tcPr marL="121920" marR="12192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B32">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285750" indent="-285750">
                        <a:buClr>
                          <a:srgbClr val="C00000"/>
                        </a:buClr>
                        <a:buFont typeface="Wingdings" panose="05000000000000000000" pitchFamily="2" charset="2"/>
                        <a:buChar char="Ø"/>
                      </a:pPr>
                      <a:r>
                        <a:rPr lang="en-US" sz="1600" dirty="0" smtClean="0"/>
                        <a:t>Longer oil life</a:t>
                      </a:r>
                    </a:p>
                  </a:txBody>
                  <a:tcPr marL="121920" marR="12192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B32">
                        <a:tint val="20000"/>
                      </a:srgbClr>
                    </a:solidFill>
                  </a:tcPr>
                </a:tc>
              </a:tr>
              <a:tr h="641275">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b="1" dirty="0" smtClean="0"/>
                        <a:t>Excellent demulsibility</a:t>
                      </a:r>
                    </a:p>
                  </a:txBody>
                  <a:tcPr marL="121920" marR="12192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B32">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smtClean="0"/>
                        <a:t>High performance in the presence</a:t>
                      </a:r>
                      <a:r>
                        <a:rPr lang="en-US" sz="1600" baseline="0" dirty="0" smtClean="0"/>
                        <a:t> of water</a:t>
                      </a:r>
                      <a:endParaRPr lang="en-US" sz="1600" dirty="0" smtClean="0"/>
                    </a:p>
                  </a:txBody>
                  <a:tcPr marL="121920" marR="12192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B32">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285750" indent="-285750">
                        <a:buClr>
                          <a:srgbClr val="C00000"/>
                        </a:buClr>
                        <a:buFont typeface="Wingdings" panose="05000000000000000000" pitchFamily="2" charset="2"/>
                        <a:buChar char="Ø"/>
                      </a:pPr>
                      <a:r>
                        <a:rPr lang="en-US" sz="1600" dirty="0" smtClean="0"/>
                        <a:t>Longer</a:t>
                      </a:r>
                      <a:r>
                        <a:rPr lang="en-US" sz="1600" baseline="0" dirty="0" smtClean="0"/>
                        <a:t> gear life</a:t>
                      </a:r>
                    </a:p>
                    <a:p>
                      <a:pPr marL="285750" indent="-285750">
                        <a:buClr>
                          <a:srgbClr val="C00000"/>
                        </a:buClr>
                        <a:buFont typeface="Wingdings" panose="05000000000000000000" pitchFamily="2" charset="2"/>
                        <a:buChar char="Ø"/>
                      </a:pPr>
                      <a:r>
                        <a:rPr lang="en-US" sz="1600" baseline="0" dirty="0" smtClean="0"/>
                        <a:t>Extended oil life</a:t>
                      </a:r>
                      <a:endParaRPr lang="en-US" sz="1600" dirty="0" smtClean="0"/>
                    </a:p>
                  </a:txBody>
                  <a:tcPr marL="121920" marR="12192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B32">
                        <a:tint val="40000"/>
                      </a:srgbClr>
                    </a:solidFill>
                  </a:tcPr>
                </a:tc>
              </a:tr>
            </a:tbl>
          </a:graphicData>
        </a:graphic>
      </p:graphicFrame>
    </p:spTree>
    <p:extLst>
      <p:ext uri="{BB962C8B-B14F-4D97-AF65-F5344CB8AC3E}">
        <p14:creationId xmlns:p14="http://schemas.microsoft.com/office/powerpoint/2010/main" val="229927226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Manufacturing and Technology</a:t>
            </a:r>
            <a:endParaRPr lang="en-US" sz="3200" dirty="0"/>
          </a:p>
        </p:txBody>
      </p:sp>
      <p:pic>
        <p:nvPicPr>
          <p:cNvPr id="24" name="Picture 6" descr="world-ma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3148" y="1105703"/>
            <a:ext cx="10548554" cy="4359782"/>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9"/>
          <p:cNvSpPr txBox="1">
            <a:spLocks noChangeArrowheads="1"/>
          </p:cNvSpPr>
          <p:nvPr/>
        </p:nvSpPr>
        <p:spPr bwMode="auto">
          <a:xfrm>
            <a:off x="6195230" y="4873689"/>
            <a:ext cx="3809406" cy="27699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200" dirty="0" smtClean="0">
                <a:latin typeface="Arial" panose="020B0604020202020204" pitchFamily="34" charset="0"/>
                <a:cs typeface="Arial" panose="020B0604020202020204" pitchFamily="34" charset="0"/>
              </a:rPr>
              <a:t>Castrol </a:t>
            </a:r>
            <a:r>
              <a:rPr lang="en-GB" altLang="en-US" sz="1200" dirty="0">
                <a:latin typeface="Arial" panose="020B0604020202020204" pitchFamily="34" charset="0"/>
                <a:cs typeface="Arial" panose="020B0604020202020204" pitchFamily="34" charset="0"/>
              </a:rPr>
              <a:t>Industrial Technology </a:t>
            </a:r>
            <a:r>
              <a:rPr lang="en-GB" altLang="en-US" sz="1200" dirty="0" smtClean="0">
                <a:latin typeface="Arial" panose="020B0604020202020204" pitchFamily="34" charset="0"/>
                <a:cs typeface="Arial" panose="020B0604020202020204" pitchFamily="34" charset="0"/>
              </a:rPr>
              <a:t>Centers</a:t>
            </a:r>
            <a:endParaRPr lang="en-US" altLang="en-US" sz="1200" dirty="0">
              <a:latin typeface="Arial" panose="020B0604020202020204" pitchFamily="34" charset="0"/>
              <a:cs typeface="Arial" panose="020B0604020202020204" pitchFamily="34" charset="0"/>
            </a:endParaRPr>
          </a:p>
        </p:txBody>
      </p:sp>
      <p:sp>
        <p:nvSpPr>
          <p:cNvPr id="33" name="Text Box 11"/>
          <p:cNvSpPr txBox="1">
            <a:spLocks noChangeArrowheads="1"/>
          </p:cNvSpPr>
          <p:nvPr/>
        </p:nvSpPr>
        <p:spPr bwMode="auto">
          <a:xfrm>
            <a:off x="6279735" y="5188485"/>
            <a:ext cx="3809406" cy="27699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200" dirty="0" smtClean="0">
                <a:latin typeface="Arial" panose="020B0604020202020204" pitchFamily="34" charset="0"/>
                <a:cs typeface="Arial" panose="020B0604020202020204" pitchFamily="34" charset="0"/>
              </a:rPr>
              <a:t>Castrol </a:t>
            </a:r>
            <a:r>
              <a:rPr lang="en-GB" altLang="en-US" sz="1200" dirty="0">
                <a:latin typeface="Arial" panose="020B0604020202020204" pitchFamily="34" charset="0"/>
                <a:cs typeface="Arial" panose="020B0604020202020204" pitchFamily="34" charset="0"/>
              </a:rPr>
              <a:t>Industrial Manufacturing </a:t>
            </a:r>
            <a:r>
              <a:rPr lang="en-GB" altLang="en-US" sz="1200" dirty="0" smtClean="0">
                <a:latin typeface="Arial" panose="020B0604020202020204" pitchFamily="34" charset="0"/>
                <a:cs typeface="Arial" panose="020B0604020202020204" pitchFamily="34" charset="0"/>
              </a:rPr>
              <a:t>Centers</a:t>
            </a:r>
            <a:endParaRPr lang="en-US" altLang="en-US" sz="1200" dirty="0">
              <a:latin typeface="Arial" panose="020B0604020202020204" pitchFamily="34" charset="0"/>
              <a:cs typeface="Arial" panose="020B0604020202020204" pitchFamily="34" charset="0"/>
            </a:endParaRPr>
          </a:p>
        </p:txBody>
      </p:sp>
      <p:sp>
        <p:nvSpPr>
          <p:cNvPr id="34" name="Rectangle 12"/>
          <p:cNvSpPr>
            <a:spLocks noChangeArrowheads="1"/>
          </p:cNvSpPr>
          <p:nvPr/>
        </p:nvSpPr>
        <p:spPr bwMode="auto">
          <a:xfrm>
            <a:off x="3172049" y="2743125"/>
            <a:ext cx="64645" cy="65521"/>
          </a:xfrm>
          <a:prstGeom prst="rect">
            <a:avLst/>
          </a:prstGeom>
          <a:solidFill>
            <a:srgbClr val="00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5" name="Rectangle 13"/>
          <p:cNvSpPr>
            <a:spLocks noChangeArrowheads="1"/>
          </p:cNvSpPr>
          <p:nvPr/>
        </p:nvSpPr>
        <p:spPr bwMode="auto">
          <a:xfrm flipV="1">
            <a:off x="5637437" y="2036559"/>
            <a:ext cx="79663" cy="115155"/>
          </a:xfrm>
          <a:prstGeom prst="rect">
            <a:avLst/>
          </a:prstGeom>
          <a:solidFill>
            <a:srgbClr val="00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7" name="Oval 20"/>
          <p:cNvSpPr>
            <a:spLocks noChangeArrowheads="1"/>
          </p:cNvSpPr>
          <p:nvPr/>
        </p:nvSpPr>
        <p:spPr bwMode="auto">
          <a:xfrm>
            <a:off x="3109371" y="2208406"/>
            <a:ext cx="62678" cy="11191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en-US">
              <a:solidFill>
                <a:srgbClr val="FF0000"/>
              </a:solidFill>
            </a:endParaRPr>
          </a:p>
        </p:txBody>
      </p:sp>
      <p:sp>
        <p:nvSpPr>
          <p:cNvPr id="38" name="AutoShape 23"/>
          <p:cNvSpPr>
            <a:spLocks noChangeArrowheads="1"/>
          </p:cNvSpPr>
          <p:nvPr/>
        </p:nvSpPr>
        <p:spPr bwMode="auto">
          <a:xfrm>
            <a:off x="1049608" y="2320322"/>
            <a:ext cx="1534509" cy="208185"/>
          </a:xfrm>
          <a:prstGeom prst="wedgeRectCallout">
            <a:avLst>
              <a:gd name="adj1" fmla="val 77366"/>
              <a:gd name="adj2" fmla="val -80389"/>
            </a:avLst>
          </a:prstGeom>
          <a:solidFill>
            <a:srgbClr val="C0C0C0"/>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000" dirty="0">
                <a:latin typeface="Arial" panose="020B0604020202020204" pitchFamily="34" charset="0"/>
                <a:cs typeface="Arial" panose="020B0604020202020204" pitchFamily="34" charset="0"/>
              </a:rPr>
              <a:t>Naperville, Illinois</a:t>
            </a:r>
            <a:endParaRPr lang="de-DE" altLang="en-US" sz="1000" dirty="0">
              <a:latin typeface="Arial" panose="020B0604020202020204" pitchFamily="34" charset="0"/>
              <a:cs typeface="Arial" panose="020B0604020202020204" pitchFamily="34" charset="0"/>
            </a:endParaRPr>
          </a:p>
        </p:txBody>
      </p:sp>
      <p:sp>
        <p:nvSpPr>
          <p:cNvPr id="39" name="AutoShape 24"/>
          <p:cNvSpPr>
            <a:spLocks noChangeArrowheads="1"/>
          </p:cNvSpPr>
          <p:nvPr/>
        </p:nvSpPr>
        <p:spPr bwMode="auto">
          <a:xfrm>
            <a:off x="2453488" y="2775773"/>
            <a:ext cx="2167422" cy="208186"/>
          </a:xfrm>
          <a:prstGeom prst="wedgeRectCallout">
            <a:avLst>
              <a:gd name="adj1" fmla="val -9139"/>
              <a:gd name="adj2" fmla="val -191991"/>
            </a:avLst>
          </a:prstGeom>
          <a:solidFill>
            <a:srgbClr val="C0C0C0"/>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sz="1000" dirty="0">
                <a:latin typeface="Arial" panose="020B0604020202020204" pitchFamily="34" charset="0"/>
                <a:cs typeface="Arial" panose="020B0604020202020204" pitchFamily="34" charset="0"/>
              </a:rPr>
              <a:t>Warminster, Pennsylvania</a:t>
            </a:r>
            <a:endParaRPr lang="de-DE" altLang="en-US" sz="1000" dirty="0">
              <a:latin typeface="Arial" panose="020B0604020202020204" pitchFamily="34" charset="0"/>
              <a:cs typeface="Arial" panose="020B0604020202020204" pitchFamily="34" charset="0"/>
            </a:endParaRPr>
          </a:p>
        </p:txBody>
      </p:sp>
      <p:sp>
        <p:nvSpPr>
          <p:cNvPr id="42" name="AutoShape 25"/>
          <p:cNvSpPr>
            <a:spLocks noChangeArrowheads="1"/>
          </p:cNvSpPr>
          <p:nvPr/>
        </p:nvSpPr>
        <p:spPr bwMode="auto">
          <a:xfrm>
            <a:off x="9501221" y="2000220"/>
            <a:ext cx="1624074" cy="208185"/>
          </a:xfrm>
          <a:prstGeom prst="wedgeRectCallout">
            <a:avLst>
              <a:gd name="adj1" fmla="val -69411"/>
              <a:gd name="adj2" fmla="val 235306"/>
            </a:avLst>
          </a:prstGeom>
          <a:solidFill>
            <a:srgbClr val="C0C0C0"/>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000" dirty="0">
                <a:latin typeface="Arial" panose="020B0604020202020204" pitchFamily="34" charset="0"/>
                <a:cs typeface="Arial" panose="020B0604020202020204" pitchFamily="34" charset="0"/>
              </a:rPr>
              <a:t>Taicang, China</a:t>
            </a:r>
            <a:endParaRPr lang="de-DE" altLang="en-US" sz="1000" dirty="0">
              <a:latin typeface="Arial" panose="020B0604020202020204" pitchFamily="34" charset="0"/>
              <a:cs typeface="Arial" panose="020B0604020202020204" pitchFamily="34" charset="0"/>
            </a:endParaRPr>
          </a:p>
        </p:txBody>
      </p:sp>
      <p:sp>
        <p:nvSpPr>
          <p:cNvPr id="43" name="AutoShape 26"/>
          <p:cNvSpPr>
            <a:spLocks noChangeArrowheads="1"/>
          </p:cNvSpPr>
          <p:nvPr/>
        </p:nvSpPr>
        <p:spPr bwMode="auto">
          <a:xfrm>
            <a:off x="9608099" y="2862185"/>
            <a:ext cx="1624074" cy="208185"/>
          </a:xfrm>
          <a:prstGeom prst="wedgeRectCallout">
            <a:avLst>
              <a:gd name="adj1" fmla="val -76072"/>
              <a:gd name="adj2" fmla="val -71903"/>
            </a:avLst>
          </a:prstGeom>
          <a:solidFill>
            <a:srgbClr val="C0C0C0"/>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000" dirty="0">
                <a:latin typeface="Arial" panose="020B0604020202020204" pitchFamily="34" charset="0"/>
                <a:cs typeface="Arial" panose="020B0604020202020204" pitchFamily="34" charset="0"/>
              </a:rPr>
              <a:t>Shanghai, China</a:t>
            </a:r>
            <a:endParaRPr lang="de-DE" altLang="en-US" sz="1000" dirty="0">
              <a:latin typeface="Arial" panose="020B0604020202020204" pitchFamily="34" charset="0"/>
              <a:cs typeface="Arial" panose="020B0604020202020204" pitchFamily="34" charset="0"/>
            </a:endParaRPr>
          </a:p>
        </p:txBody>
      </p:sp>
      <p:sp>
        <p:nvSpPr>
          <p:cNvPr id="44" name="AutoShape 27"/>
          <p:cNvSpPr>
            <a:spLocks noChangeArrowheads="1"/>
          </p:cNvSpPr>
          <p:nvPr/>
        </p:nvSpPr>
        <p:spPr bwMode="auto">
          <a:xfrm>
            <a:off x="3898437" y="1922006"/>
            <a:ext cx="1444947" cy="208185"/>
          </a:xfrm>
          <a:prstGeom prst="wedgeRectCallout">
            <a:avLst>
              <a:gd name="adj1" fmla="val 67583"/>
              <a:gd name="adj2" fmla="val 39411"/>
            </a:avLst>
          </a:prstGeom>
          <a:solidFill>
            <a:srgbClr val="C0C0C0"/>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000" dirty="0">
                <a:latin typeface="Arial" panose="020B0604020202020204" pitchFamily="34" charset="0"/>
                <a:cs typeface="Arial" panose="020B0604020202020204" pitchFamily="34" charset="0"/>
              </a:rPr>
              <a:t>Péronne, France</a:t>
            </a:r>
            <a:endParaRPr lang="de-DE" altLang="en-US" sz="1000" dirty="0">
              <a:latin typeface="Arial" panose="020B0604020202020204" pitchFamily="34" charset="0"/>
              <a:cs typeface="Arial" panose="020B0604020202020204" pitchFamily="34" charset="0"/>
            </a:endParaRPr>
          </a:p>
        </p:txBody>
      </p:sp>
      <p:sp>
        <p:nvSpPr>
          <p:cNvPr id="45" name="AutoShape 29"/>
          <p:cNvSpPr>
            <a:spLocks noChangeArrowheads="1"/>
          </p:cNvSpPr>
          <p:nvPr/>
        </p:nvSpPr>
        <p:spPr bwMode="auto">
          <a:xfrm>
            <a:off x="5827940" y="1223188"/>
            <a:ext cx="2438099" cy="363322"/>
          </a:xfrm>
          <a:prstGeom prst="wedgeRectCallout">
            <a:avLst>
              <a:gd name="adj1" fmla="val -47830"/>
              <a:gd name="adj2" fmla="val 156921"/>
            </a:avLst>
          </a:prstGeom>
          <a:solidFill>
            <a:srgbClr val="C0C0C0"/>
          </a:solidFill>
          <a:ln w="19050">
            <a:pattFill prst="wdDnDiag">
              <a:fgClr>
                <a:srgbClr val="FF0000"/>
              </a:fgClr>
              <a:bgClr>
                <a:srgbClr val="008000"/>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000" dirty="0">
                <a:latin typeface="Arial" panose="020B0604020202020204" pitchFamily="34" charset="0"/>
                <a:cs typeface="Arial" panose="020B0604020202020204" pitchFamily="34" charset="0"/>
              </a:rPr>
              <a:t>Moenchengladbach, Germany</a:t>
            </a:r>
            <a:endParaRPr lang="de-DE" altLang="en-US" sz="1000" dirty="0">
              <a:latin typeface="Arial" panose="020B0604020202020204" pitchFamily="34" charset="0"/>
              <a:cs typeface="Arial" panose="020B0604020202020204" pitchFamily="34" charset="0"/>
            </a:endParaRPr>
          </a:p>
        </p:txBody>
      </p:sp>
      <p:sp>
        <p:nvSpPr>
          <p:cNvPr id="46" name="AutoShape 30"/>
          <p:cNvSpPr>
            <a:spLocks noChangeArrowheads="1"/>
          </p:cNvSpPr>
          <p:nvPr/>
        </p:nvSpPr>
        <p:spPr bwMode="auto">
          <a:xfrm>
            <a:off x="6374737" y="1922006"/>
            <a:ext cx="1534510" cy="286399"/>
          </a:xfrm>
          <a:prstGeom prst="wedgeRectCallout">
            <a:avLst>
              <a:gd name="adj1" fmla="val -74307"/>
              <a:gd name="adj2" fmla="val -16631"/>
            </a:avLst>
          </a:prstGeom>
          <a:solidFill>
            <a:srgbClr val="C0C0C0"/>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000" dirty="0">
                <a:latin typeface="Arial" panose="020B0604020202020204" pitchFamily="34" charset="0"/>
                <a:cs typeface="Arial" panose="020B0604020202020204" pitchFamily="34" charset="0"/>
              </a:rPr>
              <a:t>Landau, Germany</a:t>
            </a:r>
            <a:endParaRPr lang="de-DE" altLang="en-US" sz="1000" dirty="0">
              <a:latin typeface="Arial" panose="020B0604020202020204" pitchFamily="34" charset="0"/>
              <a:cs typeface="Arial" panose="020B0604020202020204" pitchFamily="34" charset="0"/>
            </a:endParaRPr>
          </a:p>
        </p:txBody>
      </p:sp>
      <p:sp>
        <p:nvSpPr>
          <p:cNvPr id="47" name="Oval 8"/>
          <p:cNvSpPr>
            <a:spLocks noChangeArrowheads="1"/>
          </p:cNvSpPr>
          <p:nvPr/>
        </p:nvSpPr>
        <p:spPr bwMode="auto">
          <a:xfrm>
            <a:off x="6006812" y="4865806"/>
            <a:ext cx="221226" cy="21153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de-DE" altLang="en-US" smtClean="0">
              <a:solidFill>
                <a:srgbClr val="FF0000"/>
              </a:solidFill>
              <a:latin typeface="Arial" charset="0"/>
            </a:endParaRPr>
          </a:p>
        </p:txBody>
      </p:sp>
      <p:sp>
        <p:nvSpPr>
          <p:cNvPr id="48" name="Rectangle 10"/>
          <p:cNvSpPr>
            <a:spLocks noChangeArrowheads="1"/>
          </p:cNvSpPr>
          <p:nvPr/>
        </p:nvSpPr>
        <p:spPr bwMode="auto">
          <a:xfrm>
            <a:off x="6049308" y="5238822"/>
            <a:ext cx="204574" cy="196296"/>
          </a:xfrm>
          <a:prstGeom prst="rect">
            <a:avLst/>
          </a:prstGeom>
          <a:solidFill>
            <a:srgbClr val="00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3510" y="2802221"/>
            <a:ext cx="64060" cy="5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4487" y="2618402"/>
            <a:ext cx="58048" cy="5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890414" y="1986653"/>
            <a:ext cx="61992" cy="5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flipV="1">
            <a:off x="3314881" y="2385851"/>
            <a:ext cx="75949" cy="7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01564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9" name="Rectangle 3"/>
          <p:cNvSpPr>
            <a:spLocks noGrp="1" noChangeArrowheads="1"/>
          </p:cNvSpPr>
          <p:nvPr>
            <p:ph type="subTitle" idx="1"/>
          </p:nvPr>
        </p:nvSpPr>
        <p:spPr>
          <a:xfrm>
            <a:off x="609600" y="1402558"/>
            <a:ext cx="5816600" cy="3677069"/>
          </a:xfrm>
          <a:prstGeom prst="rect">
            <a:avLst/>
          </a:prstGeom>
        </p:spPr>
        <p:txBody>
          <a:bodyPr/>
          <a:lstStyle/>
          <a:p>
            <a:pPr marL="274320" indent="-274320">
              <a:lnSpc>
                <a:spcPct val="100000"/>
              </a:lnSpc>
              <a:spcBef>
                <a:spcPts val="600"/>
              </a:spcBef>
              <a:spcAft>
                <a:spcPts val="600"/>
              </a:spcAft>
              <a:buFontTx/>
              <a:buNone/>
            </a:pPr>
            <a:r>
              <a:rPr lang="en-US" altLang="en-US" sz="2000" b="1" dirty="0">
                <a:solidFill>
                  <a:schemeClr val="tx1"/>
                </a:solidFill>
              </a:rPr>
              <a:t>Advanced additive </a:t>
            </a:r>
            <a:r>
              <a:rPr lang="en-US" altLang="en-US" sz="2000" b="1" dirty="0" smtClean="0">
                <a:solidFill>
                  <a:schemeClr val="tx1"/>
                </a:solidFill>
              </a:rPr>
              <a:t>system </a:t>
            </a:r>
            <a:r>
              <a:rPr lang="en-US" altLang="en-US" sz="2000" b="1" dirty="0">
                <a:solidFill>
                  <a:schemeClr val="tx1"/>
                </a:solidFill>
              </a:rPr>
              <a:t>that:</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altLang="en-US" dirty="0" smtClean="0">
                <a:solidFill>
                  <a:schemeClr val="tx1"/>
                </a:solidFill>
              </a:rPr>
              <a:t>Exclusively developed by Castrol</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altLang="en-US" dirty="0" smtClean="0">
                <a:solidFill>
                  <a:schemeClr val="tx1"/>
                </a:solidFill>
              </a:rPr>
              <a:t>Smoothes </a:t>
            </a:r>
            <a:r>
              <a:rPr lang="en-US" altLang="en-US" dirty="0">
                <a:solidFill>
                  <a:schemeClr val="tx1"/>
                </a:solidFill>
              </a:rPr>
              <a:t>metal surfaces</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altLang="en-US" dirty="0" smtClean="0">
                <a:solidFill>
                  <a:schemeClr val="tx1"/>
                </a:solidFill>
              </a:rPr>
              <a:t>Increases </a:t>
            </a:r>
            <a:r>
              <a:rPr lang="en-US" altLang="en-US" dirty="0">
                <a:solidFill>
                  <a:schemeClr val="tx1"/>
                </a:solidFill>
              </a:rPr>
              <a:t>the load bearing area</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altLang="en-US" dirty="0" smtClean="0">
                <a:solidFill>
                  <a:schemeClr val="tx1"/>
                </a:solidFill>
              </a:rPr>
              <a:t>Extends </a:t>
            </a:r>
            <a:r>
              <a:rPr lang="en-US" altLang="en-US" dirty="0">
                <a:solidFill>
                  <a:schemeClr val="tx1"/>
                </a:solidFill>
              </a:rPr>
              <a:t>equipment life</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altLang="en-US" dirty="0" smtClean="0">
                <a:solidFill>
                  <a:schemeClr val="tx1"/>
                </a:solidFill>
              </a:rPr>
              <a:t>Provides </a:t>
            </a:r>
            <a:r>
              <a:rPr lang="en-US" altLang="en-US" dirty="0">
                <a:solidFill>
                  <a:schemeClr val="tx1"/>
                </a:solidFill>
              </a:rPr>
              <a:t>very low coefficient of friction</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altLang="en-US" dirty="0" smtClean="0">
                <a:solidFill>
                  <a:schemeClr val="tx1"/>
                </a:solidFill>
              </a:rPr>
              <a:t>Reduces </a:t>
            </a:r>
            <a:r>
              <a:rPr lang="en-US" altLang="en-US" dirty="0">
                <a:solidFill>
                  <a:schemeClr val="tx1"/>
                </a:solidFill>
              </a:rPr>
              <a:t>noise, vibration, and temps</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altLang="en-US" dirty="0" smtClean="0">
                <a:solidFill>
                  <a:schemeClr val="tx1"/>
                </a:solidFill>
              </a:rPr>
              <a:t>Lowers </a:t>
            </a:r>
            <a:r>
              <a:rPr lang="en-US" altLang="en-US" dirty="0">
                <a:solidFill>
                  <a:schemeClr val="tx1"/>
                </a:solidFill>
              </a:rPr>
              <a:t>energy </a:t>
            </a:r>
            <a:r>
              <a:rPr lang="en-US" altLang="en-US" dirty="0" smtClean="0">
                <a:solidFill>
                  <a:schemeClr val="tx1"/>
                </a:solidFill>
              </a:rPr>
              <a:t>costs</a:t>
            </a:r>
            <a:endParaRPr lang="en-US" altLang="en-US" dirty="0">
              <a:solidFill>
                <a:schemeClr val="tx1"/>
              </a:solidFill>
            </a:endParaRPr>
          </a:p>
        </p:txBody>
      </p:sp>
      <p:grpSp>
        <p:nvGrpSpPr>
          <p:cNvPr id="439300" name="Group 4"/>
          <p:cNvGrpSpPr>
            <a:grpSpLocks/>
          </p:cNvGrpSpPr>
          <p:nvPr/>
        </p:nvGrpSpPr>
        <p:grpSpPr bwMode="auto">
          <a:xfrm>
            <a:off x="7469578" y="1189298"/>
            <a:ext cx="4268735" cy="4220902"/>
            <a:chOff x="3312" y="912"/>
            <a:chExt cx="2221" cy="2592"/>
          </a:xfrm>
        </p:grpSpPr>
        <p:pic>
          <p:nvPicPr>
            <p:cNvPr id="4393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912"/>
              <a:ext cx="1124"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02" name="Text Box 6"/>
            <p:cNvSpPr txBox="1">
              <a:spLocks noChangeArrowheads="1"/>
            </p:cNvSpPr>
            <p:nvPr/>
          </p:nvSpPr>
          <p:spPr bwMode="auto">
            <a:xfrm>
              <a:off x="4512" y="1132"/>
              <a:ext cx="100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spcBef>
                  <a:spcPct val="50000"/>
                </a:spcBef>
              </a:pPr>
              <a:r>
                <a:rPr lang="en-US" altLang="en-US" sz="1600" b="1" dirty="0">
                  <a:latin typeface="Arial" panose="020B0604020202020204" pitchFamily="34" charset="0"/>
                  <a:cs typeface="Arial" panose="020B0604020202020204" pitchFamily="34" charset="0"/>
                </a:rPr>
                <a:t>Metal surfaces are naturally rough</a:t>
              </a:r>
            </a:p>
          </p:txBody>
        </p:sp>
        <p:sp>
          <p:nvSpPr>
            <p:cNvPr id="439303" name="Text Box 7"/>
            <p:cNvSpPr txBox="1">
              <a:spLocks noChangeArrowheads="1"/>
            </p:cNvSpPr>
            <p:nvPr/>
          </p:nvSpPr>
          <p:spPr bwMode="auto">
            <a:xfrm>
              <a:off x="4525" y="1914"/>
              <a:ext cx="1008"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spcBef>
                  <a:spcPct val="50000"/>
                </a:spcBef>
              </a:pPr>
              <a:r>
                <a:rPr lang="en-US" altLang="en-US" sz="1600" b="1" dirty="0">
                  <a:latin typeface="Arial" panose="020B0604020202020204" pitchFamily="34" charset="0"/>
                  <a:cs typeface="Arial" panose="020B0604020202020204" pitchFamily="34" charset="0"/>
                </a:rPr>
                <a:t>TGOA </a:t>
              </a:r>
              <a:r>
                <a:rPr lang="en-US" altLang="en-US" sz="1600" b="1" dirty="0" smtClean="0">
                  <a:latin typeface="Arial" panose="020B0604020202020204" pitchFamily="34" charset="0"/>
                  <a:cs typeface="Arial" panose="020B0604020202020204" pitchFamily="34" charset="0"/>
                </a:rPr>
                <a:t>reacts </a:t>
              </a:r>
              <a:r>
                <a:rPr lang="en-US" altLang="en-US" sz="1600" b="1" dirty="0">
                  <a:latin typeface="Arial" panose="020B0604020202020204" pitchFamily="34" charset="0"/>
                  <a:cs typeface="Arial" panose="020B0604020202020204" pitchFamily="34" charset="0"/>
                </a:rPr>
                <a:t>with </a:t>
              </a:r>
              <a:r>
                <a:rPr lang="en-US" altLang="en-US" sz="1600" b="1" dirty="0" smtClean="0">
                  <a:latin typeface="Arial" panose="020B0604020202020204" pitchFamily="34" charset="0"/>
                  <a:cs typeface="Arial" panose="020B0604020202020204" pitchFamily="34" charset="0"/>
                </a:rPr>
                <a:t>the surface under pressure</a:t>
              </a:r>
              <a:endParaRPr lang="en-US" altLang="en-US" sz="1600" b="1" dirty="0">
                <a:latin typeface="Arial" panose="020B0604020202020204" pitchFamily="34" charset="0"/>
                <a:cs typeface="Arial" panose="020B0604020202020204" pitchFamily="34" charset="0"/>
              </a:endParaRPr>
            </a:p>
          </p:txBody>
        </p:sp>
        <p:sp>
          <p:nvSpPr>
            <p:cNvPr id="439304" name="Text Box 8"/>
            <p:cNvSpPr txBox="1">
              <a:spLocks noChangeArrowheads="1"/>
            </p:cNvSpPr>
            <p:nvPr/>
          </p:nvSpPr>
          <p:spPr bwMode="auto">
            <a:xfrm>
              <a:off x="4512" y="2713"/>
              <a:ext cx="1008"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spcBef>
                  <a:spcPct val="50000"/>
                </a:spcBef>
              </a:pPr>
              <a:r>
                <a:rPr lang="en-US" altLang="en-US" sz="1600" b="1" dirty="0">
                  <a:latin typeface="Arial" panose="020B0604020202020204" pitchFamily="34" charset="0"/>
                  <a:cs typeface="Arial" panose="020B0604020202020204" pitchFamily="34" charset="0"/>
                </a:rPr>
                <a:t>Surfaces are smoothed over </a:t>
              </a:r>
              <a:r>
                <a:rPr lang="en-US" altLang="en-US" sz="1600" b="1" dirty="0" smtClean="0">
                  <a:latin typeface="Arial" panose="020B0604020202020204" pitchFamily="34" charset="0"/>
                  <a:cs typeface="Arial" panose="020B0604020202020204" pitchFamily="34" charset="0"/>
                </a:rPr>
                <a:t>time via Plastic Deformation</a:t>
              </a:r>
              <a:endParaRPr lang="en-US" altLang="en-US" sz="1600" b="1" dirty="0">
                <a:latin typeface="Arial" panose="020B0604020202020204" pitchFamily="34" charset="0"/>
                <a:cs typeface="Arial" panose="020B0604020202020204" pitchFamily="34" charset="0"/>
              </a:endParaRPr>
            </a:p>
          </p:txBody>
        </p:sp>
      </p:grpSp>
      <p:sp>
        <p:nvSpPr>
          <p:cNvPr id="10" name="Rectangle 2"/>
          <p:cNvSpPr>
            <a:spLocks noGrp="1" noChangeArrowheads="1"/>
          </p:cNvSpPr>
          <p:nvPr>
            <p:ph type="ctrTitle"/>
          </p:nvPr>
        </p:nvSpPr>
        <p:spPr>
          <a:xfrm>
            <a:off x="584201" y="1"/>
            <a:ext cx="11416688" cy="1061091"/>
          </a:xfrm>
          <a:prstGeom prst="rect">
            <a:avLst/>
          </a:prstGeom>
          <a:noFill/>
        </p:spPr>
        <p:txBody>
          <a:bodyPr/>
          <a:lstStyle/>
          <a:p>
            <a:r>
              <a:rPr lang="en-US" altLang="en-US" sz="3200" dirty="0" err="1" smtClean="0"/>
              <a:t>Optigear</a:t>
            </a:r>
            <a:r>
              <a:rPr lang="en-US" altLang="en-US" sz="3200" baseline="30000" dirty="0" smtClean="0"/>
              <a:t>®</a:t>
            </a:r>
            <a:r>
              <a:rPr lang="en-US" altLang="en-US" sz="3200" dirty="0" smtClean="0"/>
              <a:t> </a:t>
            </a:r>
            <a:r>
              <a:rPr lang="en-US" altLang="en-US" sz="3200" dirty="0"/>
              <a:t>1100 </a:t>
            </a:r>
            <a:r>
              <a:rPr lang="en-US" altLang="en-US" sz="3200" dirty="0" smtClean="0"/>
              <a:t>– TGOA Additive</a:t>
            </a:r>
            <a:endParaRPr lang="en-US" altLang="en-US" sz="3600" dirty="0">
              <a:solidFill>
                <a:schemeClr val="hlink"/>
              </a:solidFill>
            </a:endParaRPr>
          </a:p>
        </p:txBody>
      </p:sp>
    </p:spTree>
    <p:extLst>
      <p:ext uri="{BB962C8B-B14F-4D97-AF65-F5344CB8AC3E}">
        <p14:creationId xmlns:p14="http://schemas.microsoft.com/office/powerpoint/2010/main" val="20483399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7" name="Rectangle 3"/>
          <p:cNvSpPr>
            <a:spLocks noGrp="1" noChangeArrowheads="1"/>
          </p:cNvSpPr>
          <p:nvPr>
            <p:ph type="subTitle" idx="1"/>
          </p:nvPr>
        </p:nvSpPr>
        <p:spPr>
          <a:xfrm>
            <a:off x="579968" y="1295401"/>
            <a:ext cx="11032065" cy="381513"/>
          </a:xfrm>
          <a:prstGeom prst="rect">
            <a:avLst/>
          </a:prstGeom>
        </p:spPr>
        <p:txBody>
          <a:bodyPr/>
          <a:lstStyle/>
          <a:p>
            <a:pPr algn="ctr">
              <a:buFontTx/>
              <a:buNone/>
            </a:pPr>
            <a:r>
              <a:rPr lang="en-US" altLang="en-US" sz="2000" b="1" dirty="0">
                <a:solidFill>
                  <a:schemeClr val="tx1"/>
                </a:solidFill>
              </a:rPr>
              <a:t>TGOA </a:t>
            </a:r>
            <a:r>
              <a:rPr lang="en-US" altLang="en-US" sz="2000" b="1" dirty="0" smtClean="0">
                <a:solidFill>
                  <a:schemeClr val="tx1"/>
                </a:solidFill>
              </a:rPr>
              <a:t>can stop </a:t>
            </a:r>
            <a:r>
              <a:rPr lang="en-US" altLang="en-US" sz="2000" b="1" dirty="0">
                <a:solidFill>
                  <a:schemeClr val="tx1"/>
                </a:solidFill>
              </a:rPr>
              <a:t>existing wear from progressing</a:t>
            </a:r>
          </a:p>
        </p:txBody>
      </p:sp>
      <p:pic>
        <p:nvPicPr>
          <p:cNvPr id="441348" name="Picture 10" descr="100_0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10902"/>
            <a:ext cx="5080000" cy="291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49" name="Picture 13" descr="IMGP00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613" y="2110902"/>
            <a:ext cx="4539575" cy="291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584201" y="1"/>
            <a:ext cx="11416688" cy="1061091"/>
          </a:xfrm>
          <a:prstGeom prst="rect">
            <a:avLst/>
          </a:prstGeom>
          <a:noFill/>
        </p:spPr>
        <p:txBody>
          <a:bodyPr/>
          <a:lstStyle/>
          <a:p>
            <a:r>
              <a:rPr lang="en-US" altLang="en-US" sz="3200" dirty="0" err="1" smtClean="0"/>
              <a:t>Optigear</a:t>
            </a:r>
            <a:r>
              <a:rPr lang="en-US" altLang="en-US" sz="3200" baseline="30000" dirty="0" smtClean="0"/>
              <a:t>®</a:t>
            </a:r>
            <a:r>
              <a:rPr lang="en-US" altLang="en-US" sz="3200" dirty="0" smtClean="0"/>
              <a:t> </a:t>
            </a:r>
            <a:r>
              <a:rPr lang="en-US" altLang="en-US" sz="3200" dirty="0"/>
              <a:t>1100 </a:t>
            </a:r>
            <a:r>
              <a:rPr lang="en-US" altLang="en-US" sz="3200" dirty="0" smtClean="0"/>
              <a:t>– TGOA Additive</a:t>
            </a:r>
            <a:endParaRPr lang="en-US" altLang="en-US" sz="3600" dirty="0">
              <a:solidFill>
                <a:schemeClr val="hlink"/>
              </a:solidFill>
            </a:endParaRPr>
          </a:p>
        </p:txBody>
      </p:sp>
    </p:spTree>
    <p:extLst>
      <p:ext uri="{BB962C8B-B14F-4D97-AF65-F5344CB8AC3E}">
        <p14:creationId xmlns:p14="http://schemas.microsoft.com/office/powerpoint/2010/main" val="268574140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4" name="Picture 5" descr="Anvol v Ecosafe demulsi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24012"/>
            <a:ext cx="56388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5" name="Text Box 9"/>
          <p:cNvSpPr txBox="1">
            <a:spLocks noChangeArrowheads="1"/>
          </p:cNvSpPr>
          <p:nvPr/>
        </p:nvSpPr>
        <p:spPr bwMode="auto">
          <a:xfrm>
            <a:off x="7643637" y="5081587"/>
            <a:ext cx="27270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r>
              <a:rPr lang="en-US" altLang="en-US" b="1" dirty="0"/>
              <a:t>Poor	</a:t>
            </a:r>
            <a:r>
              <a:rPr lang="en-US" altLang="en-US" b="1" dirty="0" smtClean="0"/>
              <a:t>       </a:t>
            </a:r>
            <a:r>
              <a:rPr lang="en-US" altLang="en-US" b="1" dirty="0"/>
              <a:t>Excellent</a:t>
            </a:r>
          </a:p>
        </p:txBody>
      </p:sp>
      <p:sp>
        <p:nvSpPr>
          <p:cNvPr id="14" name="Rectangle 2"/>
          <p:cNvSpPr>
            <a:spLocks noGrp="1" noChangeArrowheads="1"/>
          </p:cNvSpPr>
          <p:nvPr>
            <p:ph type="ctrTitle"/>
          </p:nvPr>
        </p:nvSpPr>
        <p:spPr>
          <a:xfrm>
            <a:off x="584201" y="1"/>
            <a:ext cx="11416688" cy="1061091"/>
          </a:xfrm>
          <a:prstGeom prst="rect">
            <a:avLst/>
          </a:prstGeom>
          <a:noFill/>
        </p:spPr>
        <p:txBody>
          <a:bodyPr/>
          <a:lstStyle/>
          <a:p>
            <a:r>
              <a:rPr lang="en-US" altLang="en-US" sz="3200" dirty="0" err="1" smtClean="0"/>
              <a:t>Optigear</a:t>
            </a:r>
            <a:r>
              <a:rPr lang="en-US" altLang="en-US" sz="3200" baseline="30000" dirty="0" smtClean="0"/>
              <a:t>®</a:t>
            </a:r>
            <a:r>
              <a:rPr lang="en-US" altLang="en-US" sz="3200" dirty="0" smtClean="0"/>
              <a:t> </a:t>
            </a:r>
            <a:r>
              <a:rPr lang="en-US" altLang="en-US" sz="3200" dirty="0"/>
              <a:t>1100 </a:t>
            </a:r>
            <a:r>
              <a:rPr lang="en-US" altLang="en-US" sz="3200" dirty="0" smtClean="0"/>
              <a:t>– Demulsibility</a:t>
            </a:r>
            <a:endParaRPr lang="en-US" altLang="en-US" sz="3600" dirty="0">
              <a:solidFill>
                <a:schemeClr val="hlink"/>
              </a:solidFill>
            </a:endParaRPr>
          </a:p>
        </p:txBody>
      </p:sp>
      <p:sp>
        <p:nvSpPr>
          <p:cNvPr id="16" name="Rectangle 3"/>
          <p:cNvSpPr txBox="1">
            <a:spLocks noChangeArrowheads="1"/>
          </p:cNvSpPr>
          <p:nvPr/>
        </p:nvSpPr>
        <p:spPr bwMode="auto">
          <a:xfrm>
            <a:off x="812800" y="1838529"/>
            <a:ext cx="5181600" cy="342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lvl1pPr marL="177800" indent="-177800" algn="l" rtl="0" fontAlgn="base">
              <a:lnSpc>
                <a:spcPct val="90000"/>
              </a:lnSpc>
              <a:spcBef>
                <a:spcPct val="60000"/>
              </a:spcBef>
              <a:spcAft>
                <a:spcPct val="0"/>
              </a:spcAft>
              <a:buChar char="•"/>
              <a:defRPr sz="2000">
                <a:solidFill>
                  <a:schemeClr val="tx1"/>
                </a:solidFill>
                <a:latin typeface="+mn-lt"/>
                <a:ea typeface="+mn-ea"/>
                <a:cs typeface="+mn-cs"/>
              </a:defRPr>
            </a:lvl1pPr>
            <a:lvl2pPr marL="344488" indent="-157163" algn="l" rtl="0" fontAlgn="base">
              <a:lnSpc>
                <a:spcPct val="90000"/>
              </a:lnSpc>
              <a:spcBef>
                <a:spcPct val="30000"/>
              </a:spcBef>
              <a:spcAft>
                <a:spcPct val="0"/>
              </a:spcAft>
              <a:buClr>
                <a:srgbClr val="009900"/>
              </a:buClr>
              <a:buChar char="–"/>
              <a:defRPr>
                <a:solidFill>
                  <a:schemeClr val="tx1"/>
                </a:solidFill>
                <a:latin typeface="+mn-lt"/>
                <a:cs typeface="+mn-cs"/>
              </a:defRPr>
            </a:lvl2pPr>
            <a:lvl3pPr marL="534988" indent="-177800" algn="l" rtl="0" fontAlgn="base">
              <a:lnSpc>
                <a:spcPct val="90000"/>
              </a:lnSpc>
              <a:spcBef>
                <a:spcPct val="20000"/>
              </a:spcBef>
              <a:spcAft>
                <a:spcPct val="0"/>
              </a:spcAft>
              <a:buClr>
                <a:srgbClr val="009900"/>
              </a:buClr>
              <a:buChar char="•"/>
              <a:defRPr sz="1600">
                <a:solidFill>
                  <a:schemeClr val="tx1"/>
                </a:solidFill>
                <a:latin typeface="+mn-lt"/>
                <a:cs typeface="+mn-cs"/>
              </a:defRPr>
            </a:lvl3pPr>
            <a:lvl4pPr marL="714375" indent="-168275" algn="l" rtl="0" fontAlgn="base">
              <a:lnSpc>
                <a:spcPct val="90000"/>
              </a:lnSpc>
              <a:spcBef>
                <a:spcPct val="10000"/>
              </a:spcBef>
              <a:spcAft>
                <a:spcPct val="0"/>
              </a:spcAft>
              <a:buClr>
                <a:srgbClr val="009900"/>
              </a:buClr>
              <a:buChar char="–"/>
              <a:defRPr sz="1400">
                <a:solidFill>
                  <a:schemeClr val="tx1"/>
                </a:solidFill>
                <a:latin typeface="+mn-lt"/>
                <a:cs typeface="+mn-cs"/>
              </a:defRPr>
            </a:lvl4pPr>
            <a:lvl5pPr marL="892175" indent="-155575" algn="l" rtl="0" fontAlgn="base">
              <a:lnSpc>
                <a:spcPct val="90000"/>
              </a:lnSpc>
              <a:spcBef>
                <a:spcPct val="10000"/>
              </a:spcBef>
              <a:spcAft>
                <a:spcPct val="0"/>
              </a:spcAft>
              <a:buClr>
                <a:srgbClr val="009900"/>
              </a:buClr>
              <a:buChar char="»"/>
              <a:defRPr sz="1400">
                <a:solidFill>
                  <a:schemeClr val="tx1"/>
                </a:solidFill>
                <a:latin typeface="+mn-lt"/>
                <a:cs typeface="+mn-cs"/>
              </a:defRPr>
            </a:lvl5pPr>
            <a:lvl6pPr marL="1349375" indent="-155575" algn="l" rtl="0" fontAlgn="base">
              <a:lnSpc>
                <a:spcPct val="90000"/>
              </a:lnSpc>
              <a:spcBef>
                <a:spcPct val="10000"/>
              </a:spcBef>
              <a:spcAft>
                <a:spcPct val="0"/>
              </a:spcAft>
              <a:buClr>
                <a:srgbClr val="009900"/>
              </a:buClr>
              <a:buChar char="»"/>
              <a:defRPr sz="1400">
                <a:solidFill>
                  <a:schemeClr val="tx1"/>
                </a:solidFill>
                <a:latin typeface="+mn-lt"/>
                <a:cs typeface="+mn-cs"/>
              </a:defRPr>
            </a:lvl6pPr>
            <a:lvl7pPr marL="1806575" indent="-155575" algn="l" rtl="0" fontAlgn="base">
              <a:lnSpc>
                <a:spcPct val="90000"/>
              </a:lnSpc>
              <a:spcBef>
                <a:spcPct val="10000"/>
              </a:spcBef>
              <a:spcAft>
                <a:spcPct val="0"/>
              </a:spcAft>
              <a:buClr>
                <a:srgbClr val="009900"/>
              </a:buClr>
              <a:buChar char="»"/>
              <a:defRPr sz="1400">
                <a:solidFill>
                  <a:schemeClr val="tx1"/>
                </a:solidFill>
                <a:latin typeface="+mn-lt"/>
                <a:cs typeface="+mn-cs"/>
              </a:defRPr>
            </a:lvl7pPr>
            <a:lvl8pPr marL="2263775" indent="-155575" algn="l" rtl="0" fontAlgn="base">
              <a:lnSpc>
                <a:spcPct val="90000"/>
              </a:lnSpc>
              <a:spcBef>
                <a:spcPct val="10000"/>
              </a:spcBef>
              <a:spcAft>
                <a:spcPct val="0"/>
              </a:spcAft>
              <a:buClr>
                <a:srgbClr val="009900"/>
              </a:buClr>
              <a:buChar char="»"/>
              <a:defRPr sz="1400">
                <a:solidFill>
                  <a:schemeClr val="tx1"/>
                </a:solidFill>
                <a:latin typeface="+mn-lt"/>
                <a:cs typeface="+mn-cs"/>
              </a:defRPr>
            </a:lvl8pPr>
            <a:lvl9pPr marL="2720975" indent="-155575" algn="l" rtl="0" fontAlgn="base">
              <a:lnSpc>
                <a:spcPct val="90000"/>
              </a:lnSpc>
              <a:spcBef>
                <a:spcPct val="10000"/>
              </a:spcBef>
              <a:spcAft>
                <a:spcPct val="0"/>
              </a:spcAft>
              <a:buClr>
                <a:srgbClr val="009900"/>
              </a:buClr>
              <a:buChar char="»"/>
              <a:defRPr sz="1400">
                <a:solidFill>
                  <a:schemeClr val="tx1"/>
                </a:solidFill>
                <a:latin typeface="+mn-lt"/>
                <a:cs typeface="+mn-cs"/>
              </a:defRPr>
            </a:lvl9pPr>
          </a:lstStyle>
          <a:p>
            <a:pPr marL="0" marR="0" lvl="0" indent="0" algn="l" defTabSz="914400" rtl="0" eaLnBrk="1" fontAlgn="base" latinLnBrk="0" hangingPunct="1">
              <a:lnSpc>
                <a:spcPct val="90000"/>
              </a:lnSpc>
              <a:spcBef>
                <a:spcPct val="60000"/>
              </a:spcBef>
              <a:spcAft>
                <a:spcPct val="0"/>
              </a:spcAft>
              <a:buClrTx/>
              <a:buSzTx/>
              <a:buNone/>
              <a:tabLst/>
              <a:defRPr/>
            </a:pPr>
            <a:r>
              <a:rPr kumimoji="0" lang="en-US" altLang="en-US" b="1" i="0" u="none" strike="noStrike" kern="0" cap="none" spc="0" normalizeH="0" baseline="0" noProof="0" dirty="0" smtClean="0">
                <a:ln>
                  <a:noFill/>
                </a:ln>
                <a:effectLst/>
                <a:uLnTx/>
                <a:uFillTx/>
                <a:latin typeface="Arial"/>
                <a:ea typeface="+mn-ea"/>
                <a:cs typeface="Arial"/>
              </a:rPr>
              <a:t>Good demulsibility provides:</a:t>
            </a:r>
          </a:p>
          <a:p>
            <a:pPr marL="274320" marR="0" lvl="1"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US" altLang="en-US" b="0" i="0" u="none" strike="noStrike" kern="0" cap="none" spc="0" normalizeH="0" baseline="0" noProof="0" dirty="0" smtClean="0">
                <a:ln>
                  <a:noFill/>
                </a:ln>
                <a:solidFill>
                  <a:srgbClr val="000000"/>
                </a:solidFill>
                <a:effectLst/>
                <a:uLnTx/>
                <a:uFillTx/>
                <a:latin typeface="Arial"/>
                <a:cs typeface="Arial"/>
              </a:rPr>
              <a:t>Complete separation of oil and water</a:t>
            </a:r>
          </a:p>
          <a:p>
            <a:pPr marL="274320" marR="0" lvl="1"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US" altLang="en-US" b="0" i="0" u="none" strike="noStrike" kern="0" cap="none" spc="0" normalizeH="0" baseline="0" noProof="0" dirty="0" smtClean="0">
                <a:ln>
                  <a:noFill/>
                </a:ln>
                <a:solidFill>
                  <a:srgbClr val="000000"/>
                </a:solidFill>
                <a:effectLst/>
                <a:uLnTx/>
                <a:uFillTx/>
                <a:latin typeface="Arial"/>
                <a:cs typeface="Arial"/>
              </a:rPr>
              <a:t>Very little water remains in the oil after settling</a:t>
            </a:r>
          </a:p>
          <a:p>
            <a:pPr marL="274320" marR="0" lvl="1"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US" altLang="en-US" b="0" i="0" u="none" strike="noStrike" kern="0" cap="none" spc="0" normalizeH="0" baseline="0" noProof="0" dirty="0" smtClean="0">
                <a:ln>
                  <a:noFill/>
                </a:ln>
                <a:solidFill>
                  <a:srgbClr val="000000"/>
                </a:solidFill>
                <a:effectLst/>
                <a:uLnTx/>
                <a:uFillTx/>
                <a:latin typeface="Arial"/>
                <a:cs typeface="Arial"/>
              </a:rPr>
              <a:t>Very little additives are stripped out by the water</a:t>
            </a:r>
          </a:p>
          <a:p>
            <a:pPr marL="274320" marR="0" lvl="1" indent="-274320" algn="l" defTabSz="914400" rtl="0" eaLnBrk="1" fontAlgn="base" latinLnBrk="0" hangingPunct="1">
              <a:lnSpc>
                <a:spcPct val="100000"/>
              </a:lnSpc>
              <a:spcBef>
                <a:spcPts val="600"/>
              </a:spcBef>
              <a:spcAft>
                <a:spcPts val="600"/>
              </a:spcAft>
              <a:buClr>
                <a:srgbClr val="C00000"/>
              </a:buClr>
              <a:buSzTx/>
              <a:buFont typeface="Wingdings" panose="05000000000000000000" pitchFamily="2" charset="2"/>
              <a:buChar char="Ø"/>
              <a:tabLst/>
              <a:defRPr/>
            </a:pPr>
            <a:r>
              <a:rPr kumimoji="0" lang="en-US" altLang="en-US" b="0" i="0" u="none" strike="noStrike" kern="0" cap="none" spc="0" normalizeH="0" baseline="0" noProof="0" dirty="0" smtClean="0">
                <a:ln>
                  <a:noFill/>
                </a:ln>
                <a:solidFill>
                  <a:srgbClr val="000000"/>
                </a:solidFill>
                <a:effectLst/>
                <a:uLnTx/>
                <a:uFillTx/>
                <a:latin typeface="Arial"/>
                <a:cs typeface="Arial"/>
              </a:rPr>
              <a:t>Once water is removed, the oil is suitable for continued use</a:t>
            </a:r>
          </a:p>
        </p:txBody>
      </p:sp>
      <p:sp>
        <p:nvSpPr>
          <p:cNvPr id="3" name="Oval 2"/>
          <p:cNvSpPr/>
          <p:nvPr/>
        </p:nvSpPr>
        <p:spPr>
          <a:xfrm>
            <a:off x="8737600" y="2971800"/>
            <a:ext cx="2438400" cy="762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69684083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47492" name="Group 4"/>
          <p:cNvGrpSpPr>
            <a:grpSpLocks/>
          </p:cNvGrpSpPr>
          <p:nvPr/>
        </p:nvGrpSpPr>
        <p:grpSpPr bwMode="auto">
          <a:xfrm>
            <a:off x="7627621" y="4001816"/>
            <a:ext cx="508000" cy="1406525"/>
            <a:chOff x="4292" y="960"/>
            <a:chExt cx="183" cy="936"/>
          </a:xfrm>
        </p:grpSpPr>
        <p:sp>
          <p:nvSpPr>
            <p:cNvPr id="447493" name="Oval 5"/>
            <p:cNvSpPr>
              <a:spLocks noChangeArrowheads="1"/>
            </p:cNvSpPr>
            <p:nvPr/>
          </p:nvSpPr>
          <p:spPr bwMode="auto">
            <a:xfrm>
              <a:off x="4292" y="1752"/>
              <a:ext cx="183" cy="144"/>
            </a:xfrm>
            <a:prstGeom prst="ellipse">
              <a:avLst/>
            </a:prstGeom>
            <a:solidFill>
              <a:srgbClr val="FF0000"/>
            </a:solidFill>
            <a:ln w="9525">
              <a:solidFill>
                <a:srgbClr val="007933"/>
              </a:solidFill>
              <a:round/>
              <a:headEnd/>
              <a:tailEnd/>
            </a:ln>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endParaRPr lang="en-US" altLang="en-US" dirty="0"/>
            </a:p>
          </p:txBody>
        </p:sp>
        <p:sp>
          <p:nvSpPr>
            <p:cNvPr id="447494" name="AutoShape 6"/>
            <p:cNvSpPr>
              <a:spLocks noChangeArrowheads="1"/>
            </p:cNvSpPr>
            <p:nvPr/>
          </p:nvSpPr>
          <p:spPr bwMode="auto">
            <a:xfrm>
              <a:off x="4353" y="1440"/>
              <a:ext cx="61" cy="360"/>
            </a:xfrm>
            <a:prstGeom prst="roundRect">
              <a:avLst>
                <a:gd name="adj" fmla="val 16667"/>
              </a:avLst>
            </a:prstGeom>
            <a:solidFill>
              <a:srgbClr val="FF0000"/>
            </a:solidFill>
            <a:ln w="9525">
              <a:solidFill>
                <a:srgbClr val="007933"/>
              </a:solidFill>
              <a:round/>
              <a:headEnd/>
              <a:tailEnd/>
            </a:ln>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endParaRPr lang="en-US" altLang="en-US" dirty="0"/>
            </a:p>
          </p:txBody>
        </p:sp>
        <p:sp>
          <p:nvSpPr>
            <p:cNvPr id="447495" name="AutoShape 7"/>
            <p:cNvSpPr>
              <a:spLocks noChangeArrowheads="1"/>
            </p:cNvSpPr>
            <p:nvPr/>
          </p:nvSpPr>
          <p:spPr bwMode="auto">
            <a:xfrm>
              <a:off x="4353" y="960"/>
              <a:ext cx="61" cy="843"/>
            </a:xfrm>
            <a:prstGeom prst="roundRect">
              <a:avLst>
                <a:gd name="adj" fmla="val 16667"/>
              </a:avLst>
            </a:prstGeom>
            <a:noFill/>
            <a:ln w="9525">
              <a:solidFill>
                <a:srgbClr val="007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endParaRPr lang="en-US" altLang="en-US" dirty="0"/>
            </a:p>
          </p:txBody>
        </p:sp>
      </p:grpSp>
      <p:grpSp>
        <p:nvGrpSpPr>
          <p:cNvPr id="447496" name="Group 8"/>
          <p:cNvGrpSpPr>
            <a:grpSpLocks/>
          </p:cNvGrpSpPr>
          <p:nvPr/>
        </p:nvGrpSpPr>
        <p:grpSpPr bwMode="auto">
          <a:xfrm>
            <a:off x="3075692" y="4137735"/>
            <a:ext cx="2366098" cy="1084069"/>
            <a:chOff x="528" y="387"/>
            <a:chExt cx="4648" cy="2965"/>
          </a:xfrm>
        </p:grpSpPr>
        <p:sp>
          <p:nvSpPr>
            <p:cNvPr id="447497" name="Rectangle 9"/>
            <p:cNvSpPr>
              <a:spLocks noChangeArrowheads="1"/>
            </p:cNvSpPr>
            <p:nvPr/>
          </p:nvSpPr>
          <p:spPr bwMode="auto">
            <a:xfrm>
              <a:off x="627" y="481"/>
              <a:ext cx="4549" cy="2871"/>
            </a:xfrm>
            <a:prstGeom prst="rect">
              <a:avLst/>
            </a:prstGeom>
            <a:solidFill>
              <a:schemeClr val="tx1"/>
            </a:solidFill>
            <a:ln w="25400">
              <a:solidFill>
                <a:schemeClr val="tx1"/>
              </a:solidFill>
              <a:miter lim="800000"/>
              <a:headEnd/>
              <a:tailEnd/>
            </a:ln>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endParaRPr lang="en-US" altLang="en-US" dirty="0"/>
            </a:p>
          </p:txBody>
        </p:sp>
        <p:pic>
          <p:nvPicPr>
            <p:cNvPr id="447498"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387"/>
              <a:ext cx="4608" cy="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7499" name="Rectangle 11"/>
            <p:cNvSpPr>
              <a:spLocks noChangeArrowheads="1"/>
            </p:cNvSpPr>
            <p:nvPr/>
          </p:nvSpPr>
          <p:spPr bwMode="auto">
            <a:xfrm>
              <a:off x="536" y="392"/>
              <a:ext cx="4594" cy="2914"/>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endParaRPr lang="en-US" altLang="en-US" dirty="0"/>
            </a:p>
          </p:txBody>
        </p:sp>
      </p:grpSp>
      <p:grpSp>
        <p:nvGrpSpPr>
          <p:cNvPr id="447500" name="Group 12"/>
          <p:cNvGrpSpPr>
            <a:grpSpLocks/>
          </p:cNvGrpSpPr>
          <p:nvPr/>
        </p:nvGrpSpPr>
        <p:grpSpPr bwMode="auto">
          <a:xfrm>
            <a:off x="1973950" y="1653267"/>
            <a:ext cx="7859982" cy="983157"/>
            <a:chOff x="192" y="2784"/>
            <a:chExt cx="5472" cy="1219"/>
          </a:xfrm>
        </p:grpSpPr>
        <p:pic>
          <p:nvPicPr>
            <p:cNvPr id="447501" name="Picture 13" descr="sp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 y="2784"/>
              <a:ext cx="1008"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02" name="Picture 14" descr="bev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 y="2784"/>
              <a:ext cx="1008"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03" name="Picture 15" descr="spiral bev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 y="2784"/>
              <a:ext cx="1296" cy="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04" name="Picture 16" descr="helic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 y="2784"/>
              <a:ext cx="1104"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505" name="Picture 17" descr="herringbo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0" y="2784"/>
              <a:ext cx="1056" cy="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7506" name="Text Box 18"/>
          <p:cNvSpPr txBox="1">
            <a:spLocks noChangeArrowheads="1"/>
          </p:cNvSpPr>
          <p:nvPr/>
        </p:nvSpPr>
        <p:spPr bwMode="auto">
          <a:xfrm>
            <a:off x="4988717" y="1174447"/>
            <a:ext cx="1373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800" dirty="0"/>
              <a:t>Gear Types</a:t>
            </a:r>
            <a:endParaRPr lang="en-US" altLang="en-US" sz="1800" u="sng" dirty="0"/>
          </a:p>
        </p:txBody>
      </p:sp>
      <p:sp>
        <p:nvSpPr>
          <p:cNvPr id="447507" name="Text Box 19"/>
          <p:cNvSpPr txBox="1">
            <a:spLocks noChangeArrowheads="1"/>
          </p:cNvSpPr>
          <p:nvPr/>
        </p:nvSpPr>
        <p:spPr bwMode="auto">
          <a:xfrm>
            <a:off x="5675315" y="4137735"/>
            <a:ext cx="203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800" dirty="0"/>
              <a:t>Bearings and circulating oil systems</a:t>
            </a:r>
          </a:p>
        </p:txBody>
      </p:sp>
      <p:sp>
        <p:nvSpPr>
          <p:cNvPr id="447508" name="Text Box 20"/>
          <p:cNvSpPr txBox="1">
            <a:spLocks noChangeArrowheads="1"/>
          </p:cNvSpPr>
          <p:nvPr/>
        </p:nvSpPr>
        <p:spPr bwMode="auto">
          <a:xfrm>
            <a:off x="8135621" y="4137735"/>
            <a:ext cx="203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800" dirty="0"/>
              <a:t>Temps up to 175ºF</a:t>
            </a:r>
          </a:p>
        </p:txBody>
      </p:sp>
      <p:pic>
        <p:nvPicPr>
          <p:cNvPr id="447509" name="Picture 21" descr="MPj0439244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41258" y="2890751"/>
            <a:ext cx="14224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510" name="Text Box 22"/>
          <p:cNvSpPr txBox="1">
            <a:spLocks noChangeArrowheads="1"/>
          </p:cNvSpPr>
          <p:nvPr/>
        </p:nvSpPr>
        <p:spPr bwMode="auto">
          <a:xfrm>
            <a:off x="3363658" y="3039588"/>
            <a:ext cx="660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altLang="en-US" sz="1800" dirty="0"/>
              <a:t>Gears with Heavy Loads, Shock Loads, Vibration, Noise, or Temp Problems</a:t>
            </a:r>
            <a:endParaRPr lang="en-US" altLang="en-US" sz="1800" u="sng" dirty="0"/>
          </a:p>
        </p:txBody>
      </p:sp>
      <p:sp>
        <p:nvSpPr>
          <p:cNvPr id="28" name="Rectangle 2"/>
          <p:cNvSpPr>
            <a:spLocks noGrp="1" noChangeArrowheads="1"/>
          </p:cNvSpPr>
          <p:nvPr>
            <p:ph type="ctrTitle"/>
          </p:nvPr>
        </p:nvSpPr>
        <p:spPr>
          <a:xfrm>
            <a:off x="584201" y="1"/>
            <a:ext cx="11416688" cy="1061091"/>
          </a:xfrm>
          <a:prstGeom prst="rect">
            <a:avLst/>
          </a:prstGeom>
          <a:noFill/>
        </p:spPr>
        <p:txBody>
          <a:bodyPr/>
          <a:lstStyle/>
          <a:p>
            <a:r>
              <a:rPr lang="en-US" altLang="en-US" sz="3200" dirty="0" err="1" smtClean="0"/>
              <a:t>Optigear</a:t>
            </a:r>
            <a:r>
              <a:rPr lang="en-US" altLang="en-US" sz="3200" baseline="30000" dirty="0" smtClean="0"/>
              <a:t>®</a:t>
            </a:r>
            <a:r>
              <a:rPr lang="en-US" altLang="en-US" sz="3200" dirty="0" smtClean="0"/>
              <a:t> </a:t>
            </a:r>
            <a:r>
              <a:rPr lang="en-US" altLang="en-US" sz="3200" dirty="0"/>
              <a:t>1100 </a:t>
            </a:r>
            <a:r>
              <a:rPr lang="en-US" altLang="en-US" sz="3200" dirty="0" smtClean="0"/>
              <a:t>– Applications</a:t>
            </a:r>
            <a:endParaRPr lang="en-US" altLang="en-US" sz="3600" dirty="0">
              <a:solidFill>
                <a:schemeClr val="hlink"/>
              </a:solidFill>
            </a:endParaRPr>
          </a:p>
        </p:txBody>
      </p:sp>
      <p:sp>
        <p:nvSpPr>
          <p:cNvPr id="29" name="Text Box 18"/>
          <p:cNvSpPr txBox="1">
            <a:spLocks noChangeArrowheads="1"/>
          </p:cNvSpPr>
          <p:nvPr/>
        </p:nvSpPr>
        <p:spPr bwMode="auto">
          <a:xfrm>
            <a:off x="4283681" y="2610179"/>
            <a:ext cx="29867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r>
              <a:rPr lang="en-US" altLang="en-US" sz="1400" dirty="0" smtClean="0"/>
              <a:t>(not recommended for worm gears)</a:t>
            </a:r>
            <a:endParaRPr lang="en-US" altLang="en-US" sz="1400" u="sng" dirty="0"/>
          </a:p>
        </p:txBody>
      </p:sp>
    </p:spTree>
    <p:extLst>
      <p:ext uri="{BB962C8B-B14F-4D97-AF65-F5344CB8AC3E}">
        <p14:creationId xmlns:p14="http://schemas.microsoft.com/office/powerpoint/2010/main" val="405368144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0512" y="3282310"/>
            <a:ext cx="7547651" cy="1061091"/>
          </a:xfrm>
        </p:spPr>
        <p:txBody>
          <a:bodyPr/>
          <a:lstStyle/>
          <a:p>
            <a:r>
              <a:rPr lang="en-US" sz="3200" dirty="0" err="1" smtClean="0">
                <a:solidFill>
                  <a:schemeClr val="bg1"/>
                </a:solidFill>
              </a:rPr>
              <a:t>Tribol</a:t>
            </a:r>
            <a:r>
              <a:rPr lang="en-US" sz="3200" baseline="30000" dirty="0" smtClean="0">
                <a:solidFill>
                  <a:schemeClr val="bg1"/>
                </a:solidFill>
              </a:rPr>
              <a:t>®</a:t>
            </a:r>
            <a:r>
              <a:rPr lang="en-US" sz="3200" dirty="0" smtClean="0">
                <a:solidFill>
                  <a:schemeClr val="bg1"/>
                </a:solidFill>
              </a:rPr>
              <a:t> </a:t>
            </a:r>
            <a:r>
              <a:rPr lang="en-US" sz="3200" dirty="0">
                <a:solidFill>
                  <a:schemeClr val="bg1"/>
                </a:solidFill>
              </a:rPr>
              <a:t>HM </a:t>
            </a:r>
            <a:r>
              <a:rPr lang="en-US" sz="3200" dirty="0" smtClean="0">
                <a:solidFill>
                  <a:schemeClr val="bg1"/>
                </a:solidFill>
              </a:rPr>
              <a:t>943 - High Performance Hydraulic &amp; Circulating Oil</a:t>
            </a:r>
            <a:endParaRPr lang="en-US" sz="3200" cap="none" dirty="0">
              <a:solidFill>
                <a:schemeClr val="bg1"/>
              </a:solidFill>
            </a:endParaRPr>
          </a:p>
        </p:txBody>
      </p:sp>
    </p:spTree>
    <p:custDataLst>
      <p:tags r:id="rId1"/>
    </p:custDataLst>
    <p:extLst>
      <p:ext uri="{BB962C8B-B14F-4D97-AF65-F5344CB8AC3E}">
        <p14:creationId xmlns:p14="http://schemas.microsoft.com/office/powerpoint/2010/main" val="28630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nSpc>
                <a:spcPct val="100000"/>
              </a:lnSpc>
            </a:pPr>
            <a:r>
              <a:rPr lang="en-US" sz="3200" cap="none" dirty="0" err="1" smtClean="0"/>
              <a:t>Tribol</a:t>
            </a:r>
            <a:r>
              <a:rPr lang="en-US" sz="3200" cap="none" baseline="30000" dirty="0" smtClean="0"/>
              <a:t>®</a:t>
            </a:r>
            <a:r>
              <a:rPr lang="en-US" sz="3200" cap="none" dirty="0" smtClean="0"/>
              <a:t> </a:t>
            </a:r>
            <a:r>
              <a:rPr lang="en-US" sz="3200" cap="none" dirty="0" smtClean="0"/>
              <a:t>HM 943 - Fluid Characteristics</a:t>
            </a:r>
            <a:endParaRPr lang="en-US" sz="3200" cap="none" dirty="0"/>
          </a:p>
        </p:txBody>
      </p:sp>
      <p:graphicFrame>
        <p:nvGraphicFramePr>
          <p:cNvPr id="5" name="Group 122"/>
          <p:cNvGraphicFramePr>
            <a:graphicFrameLocks/>
          </p:cNvGraphicFramePr>
          <p:nvPr>
            <p:extLst>
              <p:ext uri="{D42A27DB-BD31-4B8C-83A1-F6EECF244321}">
                <p14:modId xmlns:p14="http://schemas.microsoft.com/office/powerpoint/2010/main" val="1400222536"/>
              </p:ext>
            </p:extLst>
          </p:nvPr>
        </p:nvGraphicFramePr>
        <p:xfrm>
          <a:off x="2458192" y="1341911"/>
          <a:ext cx="6436426" cy="3990109"/>
        </p:xfrm>
        <a:graphic>
          <a:graphicData uri="http://schemas.openxmlformats.org/drawingml/2006/table">
            <a:tbl>
              <a:tblPr/>
              <a:tblGrid>
                <a:gridCol w="2157236"/>
                <a:gridCol w="4279190"/>
              </a:tblGrid>
              <a:tr h="5318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smtClean="0">
                          <a:ln>
                            <a:noFill/>
                          </a:ln>
                          <a:solidFill>
                            <a:schemeClr val="tx1"/>
                          </a:solidFill>
                          <a:effectLst/>
                          <a:latin typeface="Arial" charset="0"/>
                          <a:cs typeface="Arial" charset="0"/>
                        </a:rPr>
                        <a:t>Test</a:t>
                      </a:r>
                    </a:p>
                  </a:txBody>
                  <a:tcPr marL="72000" marR="120000" marT="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smtClean="0">
                          <a:ln>
                            <a:noFill/>
                          </a:ln>
                          <a:solidFill>
                            <a:schemeClr val="bg1"/>
                          </a:solidFill>
                          <a:effectLst/>
                          <a:latin typeface="Arial" charset="0"/>
                          <a:cs typeface="Arial" charset="0"/>
                        </a:rPr>
                        <a:t>Tribol HM 943</a:t>
                      </a:r>
                    </a:p>
                  </a:txBody>
                  <a:tcPr marL="72000" marR="120000" marT="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B32"/>
                    </a:solidFill>
                  </a:tcPr>
                </a:tc>
              </a:tr>
              <a:tr h="4976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Base fluid</a:t>
                      </a:r>
                      <a:endParaRPr kumimoji="0" lang="de-DE" sz="1400" b="0" i="0" u="none" strike="noStrike" cap="none" normalizeH="0" baseline="0" dirty="0" smtClean="0">
                        <a:ln>
                          <a:noFill/>
                        </a:ln>
                        <a:solidFill>
                          <a:schemeClr val="tx1"/>
                        </a:solidFill>
                        <a:effectLst/>
                        <a:latin typeface="Arial" charset="0"/>
                        <a:cs typeface="Arial" charset="0"/>
                      </a:endParaRPr>
                    </a:p>
                  </a:txBody>
                  <a:tcPr marL="72000" marR="120000" marT="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Group II Mineral oil</a:t>
                      </a:r>
                      <a:endParaRPr kumimoji="0" lang="de-DE" sz="1400" b="0" i="0" u="none" strike="noStrike" cap="none" normalizeH="0" baseline="0" dirty="0" smtClean="0">
                        <a:ln>
                          <a:noFill/>
                        </a:ln>
                        <a:solidFill>
                          <a:schemeClr val="tx1"/>
                        </a:solidFill>
                        <a:effectLst/>
                        <a:latin typeface="Arial" charset="0"/>
                        <a:cs typeface="Arial" charset="0"/>
                      </a:endParaRPr>
                    </a:p>
                  </a:txBody>
                  <a:tcPr marL="72000" marR="120000" marT="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7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dirty="0" smtClean="0">
                          <a:ln>
                            <a:noFill/>
                          </a:ln>
                          <a:solidFill>
                            <a:schemeClr val="tx1"/>
                          </a:solidFill>
                          <a:effectLst/>
                          <a:latin typeface="Arial" charset="0"/>
                          <a:cs typeface="Arial" charset="0"/>
                        </a:rPr>
                        <a:t>Additives</a:t>
                      </a:r>
                    </a:p>
                  </a:txBody>
                  <a:tcPr marL="72000" marR="120000" marT="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dirty="0" smtClean="0">
                          <a:ln>
                            <a:noFill/>
                          </a:ln>
                          <a:solidFill>
                            <a:schemeClr val="tx1"/>
                          </a:solidFill>
                          <a:effectLst/>
                          <a:latin typeface="Arial" charset="0"/>
                          <a:cs typeface="Arial" charset="0"/>
                        </a:rPr>
                        <a:t>Zinc-Free AW</a:t>
                      </a:r>
                    </a:p>
                  </a:txBody>
                  <a:tcPr marL="72000" marR="120000" marT="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7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Viscosities</a:t>
                      </a:r>
                      <a:endParaRPr kumimoji="0" lang="de-DE" sz="1400" b="0" i="0" u="none" strike="noStrike" cap="none" normalizeH="0" baseline="0" dirty="0" smtClean="0">
                        <a:ln>
                          <a:noFill/>
                        </a:ln>
                        <a:solidFill>
                          <a:schemeClr val="tx1"/>
                        </a:solidFill>
                        <a:effectLst/>
                        <a:latin typeface="Arial" charset="0"/>
                        <a:cs typeface="Arial" charset="0"/>
                      </a:endParaRPr>
                    </a:p>
                  </a:txBody>
                  <a:tcPr marL="72000" marR="120000" marT="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ISO 22 – 100</a:t>
                      </a:r>
                      <a:endParaRPr kumimoji="0" lang="de-DE" sz="1400" b="0" i="0" u="none" strike="noStrike" cap="none" normalizeH="0" baseline="0" dirty="0" smtClean="0">
                        <a:ln>
                          <a:noFill/>
                        </a:ln>
                        <a:solidFill>
                          <a:schemeClr val="tx1"/>
                        </a:solidFill>
                        <a:effectLst/>
                        <a:latin typeface="Arial" charset="0"/>
                        <a:cs typeface="Arial" charset="0"/>
                      </a:endParaRPr>
                    </a:p>
                  </a:txBody>
                  <a:tcPr marL="72000" marR="120000" marT="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8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VI</a:t>
                      </a:r>
                      <a:endParaRPr kumimoji="0" lang="de-DE" sz="1400" b="0" i="0" u="none" strike="noStrike" cap="none" normalizeH="0" baseline="0" dirty="0" smtClean="0">
                        <a:ln>
                          <a:noFill/>
                        </a:ln>
                        <a:solidFill>
                          <a:schemeClr val="tx1"/>
                        </a:solidFill>
                        <a:effectLst/>
                        <a:latin typeface="Arial" charset="0"/>
                        <a:cs typeface="Arial" charset="0"/>
                      </a:endParaRPr>
                    </a:p>
                  </a:txBody>
                  <a:tcPr marL="72000" marR="120000" marT="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100 - 105</a:t>
                      </a:r>
                      <a:endParaRPr kumimoji="0" lang="de-DE" sz="1400" b="0" i="0" u="none" strike="noStrike" cap="none" normalizeH="0" baseline="0" dirty="0" smtClean="0">
                        <a:ln>
                          <a:noFill/>
                        </a:ln>
                        <a:solidFill>
                          <a:schemeClr val="tx1"/>
                        </a:solidFill>
                        <a:effectLst/>
                        <a:latin typeface="Arial" charset="0"/>
                        <a:cs typeface="Arial" charset="0"/>
                      </a:endParaRPr>
                    </a:p>
                  </a:txBody>
                  <a:tcPr marL="72000" marR="120000" marT="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58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FZG rating</a:t>
                      </a:r>
                      <a:endParaRPr kumimoji="0" lang="de-DE" sz="1400" b="0" i="0" u="none" strike="noStrike" cap="none" normalizeH="0" baseline="0" dirty="0" smtClean="0">
                        <a:ln>
                          <a:noFill/>
                        </a:ln>
                        <a:solidFill>
                          <a:schemeClr val="tx1"/>
                        </a:solidFill>
                        <a:effectLst/>
                        <a:latin typeface="Arial" charset="0"/>
                        <a:cs typeface="Arial" charset="0"/>
                      </a:endParaRPr>
                    </a:p>
                  </a:txBody>
                  <a:tcPr marL="72000" marR="120000" marT="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12</a:t>
                      </a:r>
                      <a:endParaRPr kumimoji="0" lang="de-DE" sz="1400" b="0" i="0" u="none" strike="noStrike" cap="none" normalizeH="0" baseline="0" dirty="0" smtClean="0">
                        <a:ln>
                          <a:noFill/>
                        </a:ln>
                        <a:solidFill>
                          <a:schemeClr val="tx1"/>
                        </a:solidFill>
                        <a:effectLst/>
                        <a:latin typeface="Arial" charset="0"/>
                        <a:cs typeface="Arial" charset="0"/>
                      </a:endParaRPr>
                    </a:p>
                  </a:txBody>
                  <a:tcPr marL="72000" marR="120000" marT="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5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dirty="0" smtClean="0">
                          <a:ln>
                            <a:noFill/>
                          </a:ln>
                          <a:solidFill>
                            <a:schemeClr val="tx1"/>
                          </a:solidFill>
                          <a:effectLst/>
                          <a:latin typeface="Arial" charset="0"/>
                          <a:cs typeface="Arial" charset="0"/>
                        </a:rPr>
                        <a:t>Vickers Pump Test</a:t>
                      </a:r>
                    </a:p>
                  </a:txBody>
                  <a:tcPr marL="72000" marR="120000" marT="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dirty="0" smtClean="0">
                          <a:ln>
                            <a:noFill/>
                          </a:ln>
                          <a:solidFill>
                            <a:schemeClr val="tx1"/>
                          </a:solidFill>
                          <a:effectLst/>
                          <a:latin typeface="Arial" charset="0"/>
                          <a:cs typeface="Arial" charset="0"/>
                        </a:rPr>
                        <a:t>Less than 10mg wear</a:t>
                      </a:r>
                    </a:p>
                  </a:txBody>
                  <a:tcPr marL="72000" marR="120000" marT="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5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dirty="0" smtClean="0">
                          <a:ln>
                            <a:noFill/>
                          </a:ln>
                          <a:solidFill>
                            <a:schemeClr val="tx1"/>
                          </a:solidFill>
                          <a:effectLst/>
                          <a:latin typeface="Arial" charset="0"/>
                          <a:cs typeface="Arial" charset="0"/>
                        </a:rPr>
                        <a:t>Oxidation Resistance</a:t>
                      </a:r>
                    </a:p>
                  </a:txBody>
                  <a:tcPr marL="72000" marR="120000" marT="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0" i="0" u="none" strike="noStrike" cap="none" normalizeH="0" baseline="0" dirty="0" smtClean="0">
                          <a:ln>
                            <a:noFill/>
                          </a:ln>
                          <a:solidFill>
                            <a:schemeClr val="tx1"/>
                          </a:solidFill>
                          <a:effectLst/>
                          <a:latin typeface="Arial" charset="0"/>
                          <a:cs typeface="Arial" charset="0"/>
                        </a:rPr>
                        <a:t>18,000+ hours</a:t>
                      </a:r>
                    </a:p>
                  </a:txBody>
                  <a:tcPr marL="72000" marR="120000" marT="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9536746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84201" y="417792"/>
            <a:ext cx="11032064" cy="1030009"/>
          </a:xfrm>
        </p:spPr>
        <p:txBody>
          <a:bodyPr/>
          <a:lstStyle/>
          <a:p>
            <a:pPr>
              <a:lnSpc>
                <a:spcPct val="100000"/>
              </a:lnSpc>
            </a:pPr>
            <a:r>
              <a:rPr lang="en-US" sz="3200" cap="none" dirty="0" err="1" smtClean="0"/>
              <a:t>Tribol</a:t>
            </a:r>
            <a:r>
              <a:rPr lang="en-US" sz="3200" cap="none" baseline="30000" dirty="0" smtClean="0"/>
              <a:t>®</a:t>
            </a:r>
            <a:r>
              <a:rPr lang="en-US" sz="3200" cap="none" dirty="0" smtClean="0"/>
              <a:t> </a:t>
            </a:r>
            <a:r>
              <a:rPr lang="en-US" sz="3200" cap="none" dirty="0" smtClean="0"/>
              <a:t>HM 943 - Oxidation Resistance</a:t>
            </a:r>
            <a:r>
              <a:rPr lang="en-US" dirty="0"/>
              <a:t/>
            </a:r>
            <a:br>
              <a:rPr lang="en-US" dirty="0"/>
            </a:br>
            <a:endParaRPr lang="en-US" dirty="0"/>
          </a:p>
        </p:txBody>
      </p:sp>
      <p:graphicFrame>
        <p:nvGraphicFramePr>
          <p:cNvPr id="5" name="Object 4"/>
          <p:cNvGraphicFramePr>
            <a:graphicFrameLocks noGrp="1" noChangeAspect="1"/>
          </p:cNvGraphicFramePr>
          <p:nvPr>
            <p:extLst>
              <p:ext uri="{D42A27DB-BD31-4B8C-83A1-F6EECF244321}">
                <p14:modId xmlns:p14="http://schemas.microsoft.com/office/powerpoint/2010/main" val="3798491141"/>
              </p:ext>
            </p:extLst>
          </p:nvPr>
        </p:nvGraphicFramePr>
        <p:xfrm>
          <a:off x="1686181" y="1539305"/>
          <a:ext cx="8704807" cy="3910796"/>
        </p:xfrm>
        <a:graphic>
          <a:graphicData uri="http://schemas.openxmlformats.org/presentationml/2006/ole">
            <mc:AlternateContent xmlns:mc="http://schemas.openxmlformats.org/markup-compatibility/2006">
              <mc:Choice xmlns:v="urn:schemas-microsoft-com:vml" Requires="v">
                <p:oleObj spid="_x0000_s13411" name="Worksheet" r:id="rId3" imgW="6114971" imgH="3667048" progId="Excel.Sheet.8">
                  <p:embed/>
                </p:oleObj>
              </mc:Choice>
              <mc:Fallback>
                <p:oleObj name="Worksheet" r:id="rId3" imgW="6114971" imgH="3667048" progId="Excel.Sheet.8">
                  <p:embed/>
                  <p:pic>
                    <p:nvPicPr>
                      <p:cNvPr id="0" name=""/>
                      <p:cNvPicPr>
                        <a:picLocks noGrp="1" noChangeAspect="1" noChangeArrowheads="1"/>
                      </p:cNvPicPr>
                      <p:nvPr/>
                    </p:nvPicPr>
                    <p:blipFill>
                      <a:blip r:embed="rId4"/>
                      <a:srcRect/>
                      <a:stretch>
                        <a:fillRect/>
                      </a:stretch>
                    </p:blipFill>
                    <p:spPr bwMode="auto">
                      <a:xfrm>
                        <a:off x="1686181" y="1539305"/>
                        <a:ext cx="8704807" cy="3910796"/>
                      </a:xfrm>
                      <a:prstGeom prst="rect">
                        <a:avLst/>
                      </a:prstGeom>
                      <a:noFill/>
                      <a:ln>
                        <a:noFill/>
                      </a:ln>
                      <a:effectLst/>
                      <a:extLst/>
                    </p:spPr>
                  </p:pic>
                </p:oleObj>
              </mc:Fallback>
            </mc:AlternateContent>
          </a:graphicData>
        </a:graphic>
      </p:graphicFrame>
      <p:sp>
        <p:nvSpPr>
          <p:cNvPr id="4" name="TextBox 3"/>
          <p:cNvSpPr txBox="1"/>
          <p:nvPr/>
        </p:nvSpPr>
        <p:spPr>
          <a:xfrm>
            <a:off x="3142600" y="1139195"/>
            <a:ext cx="5791970" cy="400110"/>
          </a:xfrm>
          <a:prstGeom prst="rect">
            <a:avLst/>
          </a:prstGeom>
          <a:noFill/>
        </p:spPr>
        <p:txBody>
          <a:bodyPr wrap="none" rtlCol="0">
            <a:spAutoFit/>
          </a:bodyPr>
          <a:lstStyle/>
          <a:p>
            <a:pPr algn="ctr"/>
            <a:r>
              <a:rPr lang="en-US" altLang="en-US" sz="2000" b="1" dirty="0">
                <a:latin typeface="Arial" panose="020B0604020202020204" pitchFamily="34" charset="0"/>
                <a:cs typeface="Arial" panose="020B0604020202020204" pitchFamily="34" charset="0"/>
              </a:rPr>
              <a:t>Extremely </a:t>
            </a:r>
            <a:r>
              <a:rPr lang="en-US" altLang="en-US" sz="2000" b="1" dirty="0" smtClean="0">
                <a:latin typeface="Arial" panose="020B0604020202020204" pitchFamily="34" charset="0"/>
                <a:cs typeface="Arial" panose="020B0604020202020204" pitchFamily="34" charset="0"/>
              </a:rPr>
              <a:t>long life, even at high temperatures</a:t>
            </a:r>
            <a:endParaRPr lang="en-US"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6143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406401" y="1709738"/>
            <a:ext cx="5689600" cy="2589212"/>
          </a:xfrm>
          <a:prstGeom prst="rect">
            <a:avLst/>
          </a:prstGeom>
        </p:spPr>
        <p:txBody>
          <a:bodyPr>
            <a:normAutofit fontScale="77500" lnSpcReduction="20000"/>
          </a:bodyPr>
          <a:lstStyle/>
          <a:p>
            <a:pPr marL="274320" indent="-274320">
              <a:spcBef>
                <a:spcPts val="600"/>
              </a:spcBef>
              <a:spcAft>
                <a:spcPts val="600"/>
              </a:spcAft>
              <a:buClr>
                <a:srgbClr val="C00000"/>
              </a:buClr>
              <a:buFont typeface="Wingdings" panose="05000000000000000000" pitchFamily="2" charset="2"/>
              <a:buChar char="Ø"/>
            </a:pPr>
            <a:r>
              <a:rPr lang="en-US" dirty="0">
                <a:solidFill>
                  <a:schemeClr val="tx1"/>
                </a:solidFill>
              </a:rPr>
              <a:t>Excellent FZG rating of 12</a:t>
            </a:r>
          </a:p>
          <a:p>
            <a:pPr marL="274320" indent="-274320">
              <a:spcBef>
                <a:spcPts val="600"/>
              </a:spcBef>
              <a:spcAft>
                <a:spcPts val="600"/>
              </a:spcAft>
              <a:buClr>
                <a:srgbClr val="C00000"/>
              </a:buClr>
              <a:buFont typeface="Wingdings" panose="05000000000000000000" pitchFamily="2" charset="2"/>
              <a:buChar char="Ø"/>
            </a:pPr>
            <a:r>
              <a:rPr lang="en-US" dirty="0">
                <a:solidFill>
                  <a:schemeClr val="tx1"/>
                </a:solidFill>
              </a:rPr>
              <a:t>Excellent 4-ball wear</a:t>
            </a:r>
          </a:p>
          <a:p>
            <a:pPr marL="274320" indent="-274320">
              <a:spcBef>
                <a:spcPts val="600"/>
              </a:spcBef>
              <a:spcAft>
                <a:spcPts val="600"/>
              </a:spcAft>
              <a:buClr>
                <a:srgbClr val="C00000"/>
              </a:buClr>
              <a:buFont typeface="Wingdings" panose="05000000000000000000" pitchFamily="2" charset="2"/>
              <a:buChar char="Ø"/>
            </a:pPr>
            <a:r>
              <a:rPr lang="en-US" dirty="0">
                <a:solidFill>
                  <a:schemeClr val="tx1"/>
                </a:solidFill>
              </a:rPr>
              <a:t>Passes all major pump wear tests with flying colors</a:t>
            </a:r>
          </a:p>
          <a:p>
            <a:pPr marL="274320" indent="-274320">
              <a:spcBef>
                <a:spcPts val="600"/>
              </a:spcBef>
              <a:spcAft>
                <a:spcPts val="600"/>
              </a:spcAft>
              <a:buClr>
                <a:srgbClr val="C00000"/>
              </a:buClr>
              <a:buFont typeface="Wingdings" panose="05000000000000000000" pitchFamily="2" charset="2"/>
              <a:buChar char="Ø"/>
            </a:pPr>
            <a:r>
              <a:rPr lang="en-US" dirty="0">
                <a:solidFill>
                  <a:schemeClr val="tx1"/>
                </a:solidFill>
              </a:rPr>
              <a:t>Eaton-Vickers Vane Pump Test</a:t>
            </a:r>
          </a:p>
          <a:p>
            <a:pPr marL="674370" lvl="2" indent="-274320">
              <a:spcBef>
                <a:spcPts val="600"/>
              </a:spcBef>
              <a:spcAft>
                <a:spcPts val="600"/>
              </a:spcAft>
              <a:buClr>
                <a:srgbClr val="C00000"/>
              </a:buClr>
              <a:buFont typeface="Arial" panose="020B0604020202020204" pitchFamily="34" charset="0"/>
              <a:buChar char="−"/>
            </a:pPr>
            <a:r>
              <a:rPr lang="en-US" sz="1600" dirty="0">
                <a:solidFill>
                  <a:schemeClr val="tx1"/>
                </a:solidFill>
              </a:rPr>
              <a:t>&lt;10 mg of wear</a:t>
            </a:r>
          </a:p>
          <a:p>
            <a:pPr marL="0" indent="0">
              <a:buClr>
                <a:srgbClr val="C00000"/>
              </a:buClr>
              <a:buNone/>
            </a:pPr>
            <a:endParaRPr lang="en-US" dirty="0"/>
          </a:p>
        </p:txBody>
      </p:sp>
      <p:sp>
        <p:nvSpPr>
          <p:cNvPr id="3" name="Title 2"/>
          <p:cNvSpPr>
            <a:spLocks noGrp="1"/>
          </p:cNvSpPr>
          <p:nvPr>
            <p:ph type="ctrTitle"/>
          </p:nvPr>
        </p:nvSpPr>
        <p:spPr/>
        <p:txBody>
          <a:bodyPr/>
          <a:lstStyle/>
          <a:p>
            <a:pPr>
              <a:lnSpc>
                <a:spcPct val="100000"/>
              </a:lnSpc>
            </a:pPr>
            <a:r>
              <a:rPr lang="en-US" sz="3200" cap="none" dirty="0" err="1" smtClean="0"/>
              <a:t>Tribol</a:t>
            </a:r>
            <a:r>
              <a:rPr lang="en-US" sz="3200" cap="none" baseline="30000" dirty="0" smtClean="0"/>
              <a:t>®</a:t>
            </a:r>
            <a:r>
              <a:rPr lang="en-US" sz="3200" cap="none" dirty="0" smtClean="0"/>
              <a:t> </a:t>
            </a:r>
            <a:r>
              <a:rPr lang="en-US" sz="3200" cap="none" dirty="0" smtClean="0"/>
              <a:t>HM 943 - Wear Protection</a:t>
            </a:r>
            <a:endParaRPr lang="en-US" sz="3200" cap="none" dirty="0"/>
          </a:p>
        </p:txBody>
      </p:sp>
      <p:pic>
        <p:nvPicPr>
          <p:cNvPr id="5" name="Picture 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99200" y="1400981"/>
            <a:ext cx="4775200"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2"/>
          <p:cNvSpPr txBox="1">
            <a:spLocks noChangeArrowheads="1"/>
          </p:cNvSpPr>
          <p:nvPr/>
        </p:nvSpPr>
        <p:spPr bwMode="auto">
          <a:xfrm>
            <a:off x="6299200" y="4756956"/>
            <a:ext cx="479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buNone/>
            </a:pPr>
            <a:r>
              <a:rPr lang="en-US" sz="1800" b="1" dirty="0"/>
              <a:t>Pump components appear </a:t>
            </a:r>
            <a:r>
              <a:rPr lang="en-US" sz="1800" b="1" dirty="0" smtClean="0"/>
              <a:t>‘like new’ </a:t>
            </a:r>
            <a:r>
              <a:rPr lang="en-US" sz="1800" b="1" dirty="0"/>
              <a:t>after the rigorous </a:t>
            </a:r>
            <a:r>
              <a:rPr lang="en-US" sz="1800" b="1" dirty="0" smtClean="0"/>
              <a:t>test</a:t>
            </a:r>
            <a:endParaRPr lang="en-US" sz="1800" b="1" dirty="0"/>
          </a:p>
        </p:txBody>
      </p:sp>
    </p:spTree>
    <p:extLst>
      <p:ext uri="{BB962C8B-B14F-4D97-AF65-F5344CB8AC3E}">
        <p14:creationId xmlns:p14="http://schemas.microsoft.com/office/powerpoint/2010/main" val="35126506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584211" y="1373188"/>
            <a:ext cx="8356588" cy="4654550"/>
          </a:xfrm>
          <a:prstGeom prst="rect">
            <a:avLst/>
          </a:prstGeom>
        </p:spPr>
        <p:txBody>
          <a:bodyPr/>
          <a:lstStyle/>
          <a:p>
            <a:pPr marL="274320" indent="-274320">
              <a:spcBef>
                <a:spcPts val="600"/>
              </a:spcBef>
              <a:spcAft>
                <a:spcPts val="600"/>
              </a:spcAft>
              <a:buClr>
                <a:srgbClr val="C00000"/>
              </a:buClr>
              <a:buFont typeface="Wingdings" panose="05000000000000000000" pitchFamily="2" charset="2"/>
              <a:buChar char="Ø"/>
            </a:pPr>
            <a:r>
              <a:rPr lang="en-US" sz="2000" b="1" dirty="0">
                <a:solidFill>
                  <a:schemeClr val="tx1"/>
                </a:solidFill>
              </a:rPr>
              <a:t>Environmental</a:t>
            </a:r>
          </a:p>
          <a:p>
            <a:pPr marL="731520" lvl="3" indent="-274320">
              <a:spcBef>
                <a:spcPts val="600"/>
              </a:spcBef>
              <a:spcAft>
                <a:spcPts val="600"/>
              </a:spcAft>
              <a:buClr>
                <a:srgbClr val="C00000"/>
              </a:buClr>
              <a:buFont typeface="Arial" panose="020B0604020202020204" pitchFamily="34" charset="0"/>
              <a:buChar char="−"/>
            </a:pPr>
            <a:r>
              <a:rPr lang="en-US" dirty="0">
                <a:solidFill>
                  <a:schemeClr val="tx1"/>
                </a:solidFill>
              </a:rPr>
              <a:t>Elimination of zinc in the waste stream</a:t>
            </a:r>
          </a:p>
          <a:p>
            <a:pPr marL="274320" indent="-274320">
              <a:spcBef>
                <a:spcPts val="600"/>
              </a:spcBef>
              <a:spcAft>
                <a:spcPts val="600"/>
              </a:spcAft>
              <a:buClr>
                <a:srgbClr val="C00000"/>
              </a:buClr>
              <a:buFont typeface="Wingdings" panose="05000000000000000000" pitchFamily="2" charset="2"/>
              <a:buChar char="Ø"/>
            </a:pPr>
            <a:r>
              <a:rPr lang="en-US" sz="2000" b="1" dirty="0">
                <a:solidFill>
                  <a:schemeClr val="tx1"/>
                </a:solidFill>
              </a:rPr>
              <a:t>Performance</a:t>
            </a:r>
          </a:p>
          <a:p>
            <a:pPr marL="731520" lvl="3" indent="-274320">
              <a:spcBef>
                <a:spcPts val="600"/>
              </a:spcBef>
              <a:spcAft>
                <a:spcPts val="600"/>
              </a:spcAft>
              <a:buClr>
                <a:srgbClr val="C00000"/>
              </a:buClr>
              <a:buFont typeface="Arial" panose="020B0604020202020204" pitchFamily="34" charset="0"/>
              <a:buChar char="−"/>
            </a:pPr>
            <a:r>
              <a:rPr lang="en-US" dirty="0">
                <a:solidFill>
                  <a:schemeClr val="tx1"/>
                </a:solidFill>
              </a:rPr>
              <a:t>Extended life of hydraulic servo and proportional valves</a:t>
            </a:r>
          </a:p>
          <a:p>
            <a:pPr marL="731520" lvl="3" indent="-274320">
              <a:spcBef>
                <a:spcPts val="600"/>
              </a:spcBef>
              <a:spcAft>
                <a:spcPts val="600"/>
              </a:spcAft>
              <a:buClr>
                <a:srgbClr val="C00000"/>
              </a:buClr>
              <a:buFont typeface="Arial" panose="020B0604020202020204" pitchFamily="34" charset="0"/>
              <a:buChar char="−"/>
            </a:pPr>
            <a:r>
              <a:rPr lang="en-US" dirty="0">
                <a:solidFill>
                  <a:schemeClr val="tx1"/>
                </a:solidFill>
              </a:rPr>
              <a:t>Lower sludge </a:t>
            </a:r>
            <a:r>
              <a:rPr lang="en-US" dirty="0" smtClean="0">
                <a:solidFill>
                  <a:schemeClr val="tx1"/>
                </a:solidFill>
              </a:rPr>
              <a:t>formation</a:t>
            </a:r>
          </a:p>
          <a:p>
            <a:pPr marL="274320" indent="-274320">
              <a:spcBef>
                <a:spcPts val="600"/>
              </a:spcBef>
              <a:spcAft>
                <a:spcPts val="600"/>
              </a:spcAft>
              <a:buClr>
                <a:srgbClr val="C00000"/>
              </a:buClr>
              <a:buFont typeface="Wingdings" panose="05000000000000000000" pitchFamily="2" charset="2"/>
              <a:buChar char="Ø"/>
            </a:pPr>
            <a:r>
              <a:rPr lang="en-US" sz="2000" b="1" dirty="0" smtClean="0">
                <a:solidFill>
                  <a:schemeClr val="tx1"/>
                </a:solidFill>
              </a:rPr>
              <a:t>Coolant/water compatibility</a:t>
            </a:r>
          </a:p>
          <a:p>
            <a:pPr marL="731520" lvl="3" indent="-274320">
              <a:spcBef>
                <a:spcPts val="600"/>
              </a:spcBef>
              <a:spcAft>
                <a:spcPts val="600"/>
              </a:spcAft>
              <a:buClr>
                <a:srgbClr val="C00000"/>
              </a:buClr>
              <a:buFont typeface="Arial" panose="020B0604020202020204" pitchFamily="34" charset="0"/>
              <a:buChar char="−"/>
            </a:pPr>
            <a:r>
              <a:rPr lang="en-US" dirty="0" smtClean="0">
                <a:solidFill>
                  <a:schemeClr val="tx1"/>
                </a:solidFill>
              </a:rPr>
              <a:t>Improved </a:t>
            </a:r>
            <a:r>
              <a:rPr lang="en-US" dirty="0">
                <a:solidFill>
                  <a:schemeClr val="tx1"/>
                </a:solidFill>
              </a:rPr>
              <a:t>coolant compatibility (longer coolant life)</a:t>
            </a:r>
          </a:p>
          <a:p>
            <a:pPr marL="731520" lvl="3" indent="-274320">
              <a:spcBef>
                <a:spcPts val="600"/>
              </a:spcBef>
              <a:spcAft>
                <a:spcPts val="600"/>
              </a:spcAft>
              <a:buClr>
                <a:srgbClr val="C00000"/>
              </a:buClr>
              <a:buFont typeface="Arial" panose="020B0604020202020204" pitchFamily="34" charset="0"/>
              <a:buChar char="−"/>
            </a:pPr>
            <a:r>
              <a:rPr lang="en-US" dirty="0">
                <a:solidFill>
                  <a:schemeClr val="tx1"/>
                </a:solidFill>
              </a:rPr>
              <a:t>Less additive dropout &amp; sludge in the presence of </a:t>
            </a:r>
            <a:r>
              <a:rPr lang="en-US" dirty="0" smtClean="0">
                <a:solidFill>
                  <a:schemeClr val="tx1"/>
                </a:solidFill>
              </a:rPr>
              <a:t>water</a:t>
            </a:r>
            <a:endParaRPr lang="en-US" dirty="0">
              <a:solidFill>
                <a:schemeClr val="tx1"/>
              </a:solidFill>
            </a:endParaRPr>
          </a:p>
        </p:txBody>
      </p:sp>
      <p:sp>
        <p:nvSpPr>
          <p:cNvPr id="3" name="Title 2"/>
          <p:cNvSpPr>
            <a:spLocks noGrp="1"/>
          </p:cNvSpPr>
          <p:nvPr>
            <p:ph type="ctrTitle"/>
          </p:nvPr>
        </p:nvSpPr>
        <p:spPr/>
        <p:txBody>
          <a:bodyPr/>
          <a:lstStyle/>
          <a:p>
            <a:pPr>
              <a:lnSpc>
                <a:spcPct val="100000"/>
              </a:lnSpc>
            </a:pPr>
            <a:r>
              <a:rPr lang="en-US" sz="3200" cap="none" dirty="0" err="1" smtClean="0"/>
              <a:t>Tribol</a:t>
            </a:r>
            <a:r>
              <a:rPr lang="en-US" sz="3200" cap="none" baseline="30000" dirty="0" smtClean="0"/>
              <a:t>®</a:t>
            </a:r>
            <a:r>
              <a:rPr lang="en-US" sz="3200" cap="none" dirty="0" smtClean="0"/>
              <a:t> </a:t>
            </a:r>
            <a:r>
              <a:rPr lang="en-US" sz="3200" cap="none" dirty="0" smtClean="0"/>
              <a:t>HM 943 - Zinc-free Anti-wear</a:t>
            </a:r>
            <a:endParaRPr lang="en-US" sz="3200" cap="none" dirty="0"/>
          </a:p>
        </p:txBody>
      </p:sp>
      <p:pic>
        <p:nvPicPr>
          <p:cNvPr id="5" name="Picture 5" descr="MCj04396060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31200" y="14478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528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09600" y="1295400"/>
            <a:ext cx="11074400" cy="4419600"/>
          </a:xfrm>
          <a:prstGeom prst="rect">
            <a:avLst/>
          </a:prstGeom>
        </p:spPr>
        <p:txBody>
          <a:bodyPr>
            <a:normAutofit lnSpcReduction="10000"/>
          </a:bodyPr>
          <a:lstStyle/>
          <a:p>
            <a:pPr marL="274320" indent="-274320">
              <a:spcBef>
                <a:spcPts val="0"/>
              </a:spcBef>
              <a:spcAft>
                <a:spcPts val="600"/>
              </a:spcAft>
              <a:buClr>
                <a:srgbClr val="C00000"/>
              </a:buClr>
              <a:buFont typeface="Wingdings" panose="05000000000000000000" pitchFamily="2" charset="2"/>
              <a:buChar char="Ø"/>
            </a:pPr>
            <a:r>
              <a:rPr lang="en-US" sz="2000" b="1" dirty="0">
                <a:solidFill>
                  <a:schemeClr val="tx1"/>
                </a:solidFill>
              </a:rPr>
              <a:t>Hydraulic systems</a:t>
            </a:r>
          </a:p>
          <a:p>
            <a:pPr marL="731520" lvl="4" indent="-274320">
              <a:spcBef>
                <a:spcPts val="0"/>
              </a:spcBef>
              <a:spcAft>
                <a:spcPts val="600"/>
              </a:spcAft>
              <a:buClr>
                <a:srgbClr val="C00000"/>
              </a:buClr>
              <a:buFont typeface="Arial" panose="020B0604020202020204" pitchFamily="34" charset="0"/>
              <a:buChar char="−"/>
            </a:pPr>
            <a:r>
              <a:rPr lang="en-US" dirty="0">
                <a:solidFill>
                  <a:schemeClr val="tx1"/>
                </a:solidFill>
              </a:rPr>
              <a:t>Designed for the most </a:t>
            </a:r>
            <a:r>
              <a:rPr lang="en-US" dirty="0" smtClean="0">
                <a:solidFill>
                  <a:schemeClr val="tx1"/>
                </a:solidFill>
              </a:rPr>
              <a:t>advanced, NC </a:t>
            </a:r>
            <a:r>
              <a:rPr lang="en-US" dirty="0">
                <a:solidFill>
                  <a:schemeClr val="tx1"/>
                </a:solidFill>
              </a:rPr>
              <a:t>hydraulic </a:t>
            </a:r>
            <a:r>
              <a:rPr lang="en-US" dirty="0" smtClean="0">
                <a:solidFill>
                  <a:schemeClr val="tx1"/>
                </a:solidFill>
              </a:rPr>
              <a:t>operations</a:t>
            </a:r>
            <a:endParaRPr lang="en-US" dirty="0">
              <a:solidFill>
                <a:schemeClr val="tx1"/>
              </a:solidFill>
            </a:endParaRPr>
          </a:p>
          <a:p>
            <a:pPr marL="731520" lvl="4" indent="-274320">
              <a:spcBef>
                <a:spcPts val="0"/>
              </a:spcBef>
              <a:spcAft>
                <a:spcPts val="600"/>
              </a:spcAft>
              <a:buClr>
                <a:srgbClr val="C00000"/>
              </a:buClr>
              <a:buFont typeface="Arial" panose="020B0604020202020204" pitchFamily="34" charset="0"/>
              <a:buChar char="−"/>
            </a:pPr>
            <a:r>
              <a:rPr lang="en-US" dirty="0">
                <a:solidFill>
                  <a:schemeClr val="tx1"/>
                </a:solidFill>
              </a:rPr>
              <a:t>Any industrial, marine, or mobile application requiring a </a:t>
            </a:r>
            <a:r>
              <a:rPr lang="en-US" dirty="0" smtClean="0">
                <a:solidFill>
                  <a:schemeClr val="tx1"/>
                </a:solidFill>
              </a:rPr>
              <a:t>long lasting, mineral </a:t>
            </a:r>
            <a:r>
              <a:rPr lang="en-US" dirty="0">
                <a:solidFill>
                  <a:schemeClr val="tx1"/>
                </a:solidFill>
              </a:rPr>
              <a:t>oil based, anti-wear hydraulic oil</a:t>
            </a:r>
          </a:p>
          <a:p>
            <a:pPr marL="274320" indent="-274320">
              <a:spcBef>
                <a:spcPts val="0"/>
              </a:spcBef>
              <a:spcAft>
                <a:spcPts val="600"/>
              </a:spcAft>
              <a:buClr>
                <a:srgbClr val="C00000"/>
              </a:buClr>
              <a:buFont typeface="Wingdings" panose="05000000000000000000" pitchFamily="2" charset="2"/>
              <a:buChar char="Ø"/>
            </a:pPr>
            <a:r>
              <a:rPr lang="en-US" sz="2000" b="1" dirty="0">
                <a:solidFill>
                  <a:schemeClr val="tx1"/>
                </a:solidFill>
              </a:rPr>
              <a:t>Circulating systems</a:t>
            </a:r>
          </a:p>
          <a:p>
            <a:pPr marL="731520" lvl="4" indent="-274320">
              <a:spcBef>
                <a:spcPts val="0"/>
              </a:spcBef>
              <a:spcAft>
                <a:spcPts val="600"/>
              </a:spcAft>
              <a:buClr>
                <a:srgbClr val="C00000"/>
              </a:buClr>
              <a:buFont typeface="Arial" panose="020B0604020202020204" pitchFamily="34" charset="0"/>
              <a:buChar char="−"/>
            </a:pPr>
            <a:r>
              <a:rPr lang="en-US" dirty="0">
                <a:solidFill>
                  <a:schemeClr val="tx1"/>
                </a:solidFill>
              </a:rPr>
              <a:t>Lubricating anti-friction and journal bearings (centrifugal pumps, vacuum pumps, oil lubricated motor bearings, turbines, etc.)</a:t>
            </a:r>
          </a:p>
          <a:p>
            <a:pPr marL="731520" lvl="4" indent="-274320">
              <a:spcBef>
                <a:spcPts val="0"/>
              </a:spcBef>
              <a:spcAft>
                <a:spcPts val="600"/>
              </a:spcAft>
              <a:buClr>
                <a:srgbClr val="C00000"/>
              </a:buClr>
              <a:buFont typeface="Arial" panose="020B0604020202020204" pitchFamily="34" charset="0"/>
              <a:buChar char="−"/>
            </a:pPr>
            <a:r>
              <a:rPr lang="en-US" dirty="0">
                <a:solidFill>
                  <a:schemeClr val="tx1"/>
                </a:solidFill>
              </a:rPr>
              <a:t>All types of gears where manufacturers DO NOT specify an EP gear oil</a:t>
            </a:r>
          </a:p>
          <a:p>
            <a:pPr marL="274320" indent="-274320">
              <a:spcBef>
                <a:spcPts val="0"/>
              </a:spcBef>
              <a:spcAft>
                <a:spcPts val="600"/>
              </a:spcAft>
              <a:buClr>
                <a:srgbClr val="C00000"/>
              </a:buClr>
              <a:buFont typeface="Wingdings" panose="05000000000000000000" pitchFamily="2" charset="2"/>
              <a:buChar char="Ø"/>
            </a:pPr>
            <a:r>
              <a:rPr lang="en-US" sz="2000" b="1" dirty="0">
                <a:solidFill>
                  <a:schemeClr val="tx1"/>
                </a:solidFill>
              </a:rPr>
              <a:t>Compressors</a:t>
            </a:r>
          </a:p>
          <a:p>
            <a:pPr marL="731520" lvl="4" indent="-274320">
              <a:spcBef>
                <a:spcPts val="0"/>
              </a:spcBef>
              <a:spcAft>
                <a:spcPts val="600"/>
              </a:spcAft>
              <a:buClr>
                <a:srgbClr val="C00000"/>
              </a:buClr>
              <a:buFont typeface="Arial" panose="020B0604020202020204" pitchFamily="34" charset="0"/>
              <a:buChar char="−"/>
            </a:pPr>
            <a:r>
              <a:rPr lang="en-US" dirty="0">
                <a:solidFill>
                  <a:schemeClr val="tx1"/>
                </a:solidFill>
              </a:rPr>
              <a:t>Centrifugal compressors</a:t>
            </a:r>
          </a:p>
          <a:p>
            <a:pPr marL="731520" lvl="4" indent="-274320">
              <a:spcBef>
                <a:spcPts val="0"/>
              </a:spcBef>
              <a:spcAft>
                <a:spcPts val="600"/>
              </a:spcAft>
              <a:buClr>
                <a:srgbClr val="C00000"/>
              </a:buClr>
              <a:buFont typeface="Arial" panose="020B0604020202020204" pitchFamily="34" charset="0"/>
              <a:buChar char="−"/>
            </a:pPr>
            <a:r>
              <a:rPr lang="en-US" dirty="0">
                <a:solidFill>
                  <a:schemeClr val="tx1"/>
                </a:solidFill>
              </a:rPr>
              <a:t>Flooded rotary screw compressors</a:t>
            </a:r>
          </a:p>
          <a:p>
            <a:pPr marL="731520" lvl="4" indent="-274320">
              <a:spcBef>
                <a:spcPts val="0"/>
              </a:spcBef>
              <a:spcAft>
                <a:spcPts val="600"/>
              </a:spcAft>
              <a:buClr>
                <a:srgbClr val="C00000"/>
              </a:buClr>
              <a:buFont typeface="Arial" panose="020B0604020202020204" pitchFamily="34" charset="0"/>
              <a:buChar char="−"/>
            </a:pPr>
            <a:r>
              <a:rPr lang="en-US" dirty="0">
                <a:solidFill>
                  <a:schemeClr val="tx1"/>
                </a:solidFill>
              </a:rPr>
              <a:t>Reciprocating </a:t>
            </a:r>
            <a:r>
              <a:rPr lang="en-US" dirty="0" smtClean="0">
                <a:solidFill>
                  <a:schemeClr val="tx1"/>
                </a:solidFill>
              </a:rPr>
              <a:t>compressors</a:t>
            </a:r>
            <a:endParaRPr lang="en-US" dirty="0">
              <a:solidFill>
                <a:schemeClr val="tx1"/>
              </a:solidFill>
            </a:endParaRPr>
          </a:p>
        </p:txBody>
      </p:sp>
      <p:sp>
        <p:nvSpPr>
          <p:cNvPr id="3" name="Title 2"/>
          <p:cNvSpPr>
            <a:spLocks noGrp="1"/>
          </p:cNvSpPr>
          <p:nvPr>
            <p:ph type="ctrTitle"/>
          </p:nvPr>
        </p:nvSpPr>
        <p:spPr>
          <a:xfrm>
            <a:off x="584201" y="390729"/>
            <a:ext cx="11032064" cy="626591"/>
          </a:xfrm>
        </p:spPr>
        <p:txBody>
          <a:bodyPr/>
          <a:lstStyle/>
          <a:p>
            <a:r>
              <a:rPr lang="en-US" sz="3200" cap="none" dirty="0" err="1" smtClean="0"/>
              <a:t>Tribol</a:t>
            </a:r>
            <a:r>
              <a:rPr lang="en-US" sz="3200" cap="none" baseline="30000" dirty="0" smtClean="0"/>
              <a:t>®</a:t>
            </a:r>
            <a:r>
              <a:rPr lang="en-US" sz="3200" cap="none" dirty="0" smtClean="0"/>
              <a:t> </a:t>
            </a:r>
            <a:r>
              <a:rPr lang="en-US" sz="3200" cap="none" dirty="0" smtClean="0"/>
              <a:t>HM 943 - Applications</a:t>
            </a:r>
            <a:endParaRPr lang="en-US" sz="3200" cap="none" dirty="0"/>
          </a:p>
        </p:txBody>
      </p:sp>
    </p:spTree>
    <p:extLst>
      <p:ext uri="{BB962C8B-B14F-4D97-AF65-F5344CB8AC3E}">
        <p14:creationId xmlns:p14="http://schemas.microsoft.com/office/powerpoint/2010/main" val="2295943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Vision</a:t>
            </a:r>
            <a:endParaRPr lang="en-US" sz="3200" dirty="0"/>
          </a:p>
        </p:txBody>
      </p:sp>
      <p:sp>
        <p:nvSpPr>
          <p:cNvPr id="4" name="Rectangle 3"/>
          <p:cNvSpPr/>
          <p:nvPr/>
        </p:nvSpPr>
        <p:spPr>
          <a:xfrm>
            <a:off x="711200" y="1219201"/>
            <a:ext cx="10819740" cy="769441"/>
          </a:xfrm>
          <a:prstGeom prst="rect">
            <a:avLst/>
          </a:prstGeom>
        </p:spPr>
        <p:txBody>
          <a:bodyPr wrap="square">
            <a:spAutoFit/>
          </a:bodyPr>
          <a:lstStyle/>
          <a:p>
            <a:pPr marL="177800" lvl="0" algn="ctr" eaLnBrk="0" fontAlgn="base" hangingPunct="0">
              <a:lnSpc>
                <a:spcPct val="110000"/>
              </a:lnSpc>
              <a:spcBef>
                <a:spcPct val="20000"/>
              </a:spcBef>
              <a:spcAft>
                <a:spcPct val="0"/>
              </a:spcAft>
              <a:defRPr/>
            </a:pPr>
            <a:r>
              <a:rPr lang="en-US" sz="2000" dirty="0" smtClean="0">
                <a:latin typeface="Arial" charset="0"/>
                <a:cs typeface="Arial" charset="0"/>
              </a:rPr>
              <a:t>We </a:t>
            </a:r>
            <a:r>
              <a:rPr lang="en-US" sz="2000" dirty="0">
                <a:latin typeface="Arial" charset="0"/>
                <a:cs typeface="Arial" charset="0"/>
              </a:rPr>
              <a:t>will provide our customers with </a:t>
            </a:r>
            <a:r>
              <a:rPr lang="en-US" sz="2000" b="1" dirty="0">
                <a:latin typeface="Arial" charset="0"/>
                <a:cs typeface="Arial" charset="0"/>
              </a:rPr>
              <a:t>Recognizable Value </a:t>
            </a:r>
            <a:r>
              <a:rPr lang="en-US" sz="2000" dirty="0" smtClean="0">
                <a:latin typeface="Arial" charset="0"/>
                <a:cs typeface="Arial" charset="0"/>
              </a:rPr>
              <a:t>based on </a:t>
            </a:r>
            <a:r>
              <a:rPr lang="en-US" sz="2000" b="1" dirty="0">
                <a:latin typeface="Arial" charset="0"/>
                <a:cs typeface="Arial" charset="0"/>
              </a:rPr>
              <a:t>Products</a:t>
            </a:r>
            <a:r>
              <a:rPr lang="en-US" sz="2000" dirty="0">
                <a:latin typeface="Arial" charset="0"/>
                <a:cs typeface="Arial" charset="0"/>
              </a:rPr>
              <a:t> and </a:t>
            </a:r>
            <a:r>
              <a:rPr lang="en-US" sz="2000" b="1" dirty="0">
                <a:latin typeface="Arial" charset="0"/>
                <a:cs typeface="Arial" charset="0"/>
              </a:rPr>
              <a:t>Services</a:t>
            </a:r>
            <a:r>
              <a:rPr lang="en-US" sz="2000" dirty="0">
                <a:latin typeface="Arial" charset="0"/>
                <a:cs typeface="Arial" charset="0"/>
              </a:rPr>
              <a:t>; which will be delivered by </a:t>
            </a:r>
            <a:r>
              <a:rPr lang="en-US" sz="2000" b="1" dirty="0">
                <a:latin typeface="Arial" charset="0"/>
                <a:cs typeface="Arial" charset="0"/>
              </a:rPr>
              <a:t>Professionals</a:t>
            </a:r>
            <a:r>
              <a:rPr lang="en-US" sz="2000" dirty="0">
                <a:latin typeface="Arial" charset="0"/>
                <a:cs typeface="Arial" charset="0"/>
              </a:rPr>
              <a:t> in an </a:t>
            </a:r>
            <a:r>
              <a:rPr lang="en-US" sz="2000" b="1" dirty="0">
                <a:latin typeface="Arial" charset="0"/>
                <a:cs typeface="Arial" charset="0"/>
              </a:rPr>
              <a:t>Ethical</a:t>
            </a:r>
            <a:r>
              <a:rPr lang="en-US" sz="2000" dirty="0">
                <a:latin typeface="Arial" charset="0"/>
                <a:cs typeface="Arial" charset="0"/>
              </a:rPr>
              <a:t> and </a:t>
            </a:r>
            <a:r>
              <a:rPr lang="en-US" sz="2000" b="1" dirty="0">
                <a:latin typeface="Arial" charset="0"/>
                <a:cs typeface="Arial" charset="0"/>
              </a:rPr>
              <a:t>Responsible</a:t>
            </a:r>
            <a:r>
              <a:rPr lang="en-US" sz="2000" dirty="0">
                <a:latin typeface="Arial" charset="0"/>
                <a:cs typeface="Arial" charset="0"/>
              </a:rPr>
              <a:t> </a:t>
            </a:r>
            <a:r>
              <a:rPr lang="en-US" sz="2000" dirty="0" smtClean="0">
                <a:latin typeface="Arial" charset="0"/>
                <a:cs typeface="Arial" charset="0"/>
              </a:rPr>
              <a:t>manner</a:t>
            </a:r>
            <a:endParaRPr lang="en-GB" sz="2000" dirty="0">
              <a:latin typeface="Arial" charset="0"/>
              <a:cs typeface="Arial" charset="0"/>
            </a:endParaRPr>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92879" y="2612571"/>
            <a:ext cx="4398867" cy="2363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3121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0512" y="3282310"/>
            <a:ext cx="7860688" cy="1061091"/>
          </a:xfrm>
        </p:spPr>
        <p:txBody>
          <a:bodyPr/>
          <a:lstStyle/>
          <a:p>
            <a:pPr>
              <a:lnSpc>
                <a:spcPct val="100000"/>
              </a:lnSpc>
            </a:pPr>
            <a:r>
              <a:rPr lang="en-US" sz="3200" cap="none" dirty="0" err="1" smtClean="0">
                <a:solidFill>
                  <a:schemeClr val="bg1"/>
                </a:solidFill>
              </a:rPr>
              <a:t>Anvol</a:t>
            </a:r>
            <a:r>
              <a:rPr lang="en-US" sz="3200" cap="none" dirty="0" smtClean="0">
                <a:solidFill>
                  <a:schemeClr val="bg1"/>
                </a:solidFill>
              </a:rPr>
              <a:t>™ SWX – Synthetic Fire-resistant Hydraulic Fluid</a:t>
            </a:r>
            <a:endParaRPr lang="en-US" sz="3200" cap="none" dirty="0">
              <a:solidFill>
                <a:schemeClr val="bg1"/>
              </a:solidFill>
            </a:endParaRPr>
          </a:p>
        </p:txBody>
      </p:sp>
    </p:spTree>
    <p:custDataLst>
      <p:tags r:id="rId1"/>
    </p:custDataLst>
    <p:extLst>
      <p:ext uri="{BB962C8B-B14F-4D97-AF65-F5344CB8AC3E}">
        <p14:creationId xmlns:p14="http://schemas.microsoft.com/office/powerpoint/2010/main" val="1698021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sz="3200" cap="none" dirty="0" err="1" smtClean="0"/>
              <a:t>Anvol</a:t>
            </a:r>
            <a:r>
              <a:rPr lang="en-US" sz="3200" cap="none" dirty="0" smtClean="0"/>
              <a:t>™ SWX Environmental Benefits</a:t>
            </a:r>
            <a:endParaRPr lang="en-US" sz="3200" cap="none" dirty="0"/>
          </a:p>
        </p:txBody>
      </p:sp>
      <p:sp>
        <p:nvSpPr>
          <p:cNvPr id="3" name="Text Placeholder 2"/>
          <p:cNvSpPr>
            <a:spLocks noGrp="1"/>
          </p:cNvSpPr>
          <p:nvPr>
            <p:ph type="body" sz="quarter" idx="4294967295"/>
          </p:nvPr>
        </p:nvSpPr>
        <p:spPr>
          <a:xfrm>
            <a:off x="508000" y="1619807"/>
            <a:ext cx="7620000" cy="2970212"/>
          </a:xfrm>
          <a:prstGeom prst="rect">
            <a:avLst/>
          </a:prstGeom>
        </p:spPr>
        <p:txBody>
          <a:bodyPr>
            <a:normAutofit lnSpcReduction="10000"/>
          </a:bodyPr>
          <a:lstStyle/>
          <a:p>
            <a:pPr marL="274320" indent="-274320">
              <a:spcBef>
                <a:spcPts val="0"/>
              </a:spcBef>
              <a:spcAft>
                <a:spcPts val="600"/>
              </a:spcAft>
              <a:buClr>
                <a:srgbClr val="C00000"/>
              </a:buClr>
              <a:buFont typeface="Wingdings" panose="05000000000000000000" pitchFamily="2" charset="2"/>
              <a:buChar char="Ø"/>
            </a:pPr>
            <a:r>
              <a:rPr lang="en-US" b="1" dirty="0">
                <a:solidFill>
                  <a:schemeClr val="tx1"/>
                </a:solidFill>
              </a:rPr>
              <a:t>Fully bio-degradable</a:t>
            </a:r>
          </a:p>
          <a:p>
            <a:pPr marL="674370" lvl="2" indent="-274320">
              <a:spcBef>
                <a:spcPts val="0"/>
              </a:spcBef>
              <a:spcAft>
                <a:spcPts val="600"/>
              </a:spcAft>
              <a:buClr>
                <a:srgbClr val="C00000"/>
              </a:buClr>
              <a:buFont typeface="Arial" panose="020B0604020202020204" pitchFamily="34" charset="0"/>
              <a:buChar char="−"/>
            </a:pPr>
            <a:r>
              <a:rPr lang="en-US" sz="1600" dirty="0">
                <a:solidFill>
                  <a:schemeClr val="tx1"/>
                </a:solidFill>
              </a:rPr>
              <a:t>Easily exceeds the 60% bio-conversion of CH2/CH3 to CO2 within 28 days as per OECD 301 B</a:t>
            </a:r>
          </a:p>
          <a:p>
            <a:pPr marL="674370" lvl="2" indent="-274320">
              <a:spcBef>
                <a:spcPts val="0"/>
              </a:spcBef>
              <a:spcAft>
                <a:spcPts val="600"/>
              </a:spcAft>
              <a:buClr>
                <a:srgbClr val="C00000"/>
              </a:buClr>
              <a:buFont typeface="Arial" panose="020B0604020202020204" pitchFamily="34" charset="0"/>
              <a:buChar char="−"/>
            </a:pPr>
            <a:r>
              <a:rPr lang="en-US" sz="1600" dirty="0">
                <a:solidFill>
                  <a:schemeClr val="tx1"/>
                </a:solidFill>
              </a:rPr>
              <a:t>Anvol SWX 46 achieves 87%</a:t>
            </a:r>
          </a:p>
          <a:p>
            <a:pPr marL="674370" lvl="2" indent="-274320">
              <a:spcBef>
                <a:spcPts val="0"/>
              </a:spcBef>
              <a:spcAft>
                <a:spcPts val="600"/>
              </a:spcAft>
              <a:buClr>
                <a:srgbClr val="C00000"/>
              </a:buClr>
              <a:buFont typeface="Arial" panose="020B0604020202020204" pitchFamily="34" charset="0"/>
              <a:buChar char="−"/>
            </a:pPr>
            <a:r>
              <a:rPr lang="en-US" sz="1600" dirty="0">
                <a:solidFill>
                  <a:schemeClr val="tx1"/>
                </a:solidFill>
              </a:rPr>
              <a:t>Anvol SWX 68 achieves 75%</a:t>
            </a:r>
            <a:endParaRPr lang="en-US" dirty="0">
              <a:solidFill>
                <a:schemeClr val="tx1"/>
              </a:solidFill>
            </a:endParaRPr>
          </a:p>
          <a:p>
            <a:pPr marL="274320" indent="-274320">
              <a:spcBef>
                <a:spcPts val="0"/>
              </a:spcBef>
              <a:spcAft>
                <a:spcPts val="600"/>
              </a:spcAft>
              <a:buClr>
                <a:srgbClr val="C00000"/>
              </a:buClr>
              <a:buFont typeface="Wingdings" panose="05000000000000000000" pitchFamily="2" charset="2"/>
              <a:buChar char="Ø"/>
            </a:pPr>
            <a:r>
              <a:rPr lang="en-US" b="1" dirty="0">
                <a:solidFill>
                  <a:schemeClr val="tx1"/>
                </a:solidFill>
              </a:rPr>
              <a:t>Zinc-free anti-wear package</a:t>
            </a:r>
          </a:p>
          <a:p>
            <a:pPr marL="674370" lvl="2" indent="-274320">
              <a:spcBef>
                <a:spcPts val="0"/>
              </a:spcBef>
              <a:spcAft>
                <a:spcPts val="600"/>
              </a:spcAft>
              <a:buClr>
                <a:srgbClr val="C00000"/>
              </a:buClr>
              <a:buFont typeface="Arial" panose="020B0604020202020204" pitchFamily="34" charset="0"/>
              <a:buChar char="−"/>
            </a:pPr>
            <a:r>
              <a:rPr lang="en-US" sz="1600" dirty="0">
                <a:solidFill>
                  <a:schemeClr val="tx1"/>
                </a:solidFill>
              </a:rPr>
              <a:t>Helps eliminate zinc in waste stream</a:t>
            </a:r>
          </a:p>
          <a:p>
            <a:pPr marL="674370" lvl="2" indent="-274320">
              <a:spcBef>
                <a:spcPts val="0"/>
              </a:spcBef>
              <a:spcAft>
                <a:spcPts val="600"/>
              </a:spcAft>
              <a:buClr>
                <a:srgbClr val="C00000"/>
              </a:buClr>
              <a:buFont typeface="Arial" panose="020B0604020202020204" pitchFamily="34" charset="0"/>
              <a:buChar char="−"/>
            </a:pPr>
            <a:r>
              <a:rPr lang="en-US" sz="1600" dirty="0">
                <a:solidFill>
                  <a:schemeClr val="tx1"/>
                </a:solidFill>
              </a:rPr>
              <a:t>Provides longer oil life in the hydraulic </a:t>
            </a:r>
            <a:r>
              <a:rPr lang="en-US" sz="1600" dirty="0" smtClean="0">
                <a:solidFill>
                  <a:schemeClr val="tx1"/>
                </a:solidFill>
              </a:rPr>
              <a:t>system</a:t>
            </a:r>
            <a:endParaRPr lang="en-US" sz="1600" dirty="0">
              <a:solidFill>
                <a:schemeClr val="tx1"/>
              </a:solidFill>
            </a:endParaRPr>
          </a:p>
        </p:txBody>
      </p:sp>
      <p:pic>
        <p:nvPicPr>
          <p:cNvPr id="5" name="Picture 4" descr="j029324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3673" y="2286000"/>
            <a:ext cx="296756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9112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sz="3200" cap="none" dirty="0" err="1" smtClean="0"/>
              <a:t>Anvol</a:t>
            </a:r>
            <a:r>
              <a:rPr lang="en-US" sz="3200" cap="none" dirty="0" smtClean="0"/>
              <a:t>™ SWX - Properties</a:t>
            </a:r>
            <a:endParaRPr lang="en-US" sz="3200" cap="none" dirty="0"/>
          </a:p>
        </p:txBody>
      </p:sp>
      <p:sp>
        <p:nvSpPr>
          <p:cNvPr id="3" name="Text Placeholder 2"/>
          <p:cNvSpPr>
            <a:spLocks noGrp="1"/>
          </p:cNvSpPr>
          <p:nvPr>
            <p:ph type="body" sz="quarter" idx="4294967295"/>
          </p:nvPr>
        </p:nvSpPr>
        <p:spPr>
          <a:xfrm>
            <a:off x="584212" y="1218809"/>
            <a:ext cx="11032065" cy="4341812"/>
          </a:xfrm>
          <a:prstGeom prst="rect">
            <a:avLst/>
          </a:prstGeom>
        </p:spPr>
        <p:txBody>
          <a:bodyPr>
            <a:noAutofit/>
          </a:bodyPr>
          <a:lstStyle/>
          <a:p>
            <a:pPr marL="274320" indent="-274320">
              <a:lnSpc>
                <a:spcPct val="120000"/>
              </a:lnSpc>
              <a:spcBef>
                <a:spcPts val="600"/>
              </a:spcBef>
              <a:spcAft>
                <a:spcPts val="600"/>
              </a:spcAft>
              <a:buClr>
                <a:srgbClr val="C00000"/>
              </a:buClr>
              <a:buFont typeface="Wingdings" panose="05000000000000000000" pitchFamily="2" charset="2"/>
              <a:buChar char="Ø"/>
            </a:pPr>
            <a:r>
              <a:rPr lang="en-US" sz="1800" b="1" dirty="0">
                <a:solidFill>
                  <a:schemeClr val="tx1"/>
                </a:solidFill>
              </a:rPr>
              <a:t>Base </a:t>
            </a:r>
            <a:r>
              <a:rPr lang="en-US" sz="1800" b="1" dirty="0" smtClean="0">
                <a:solidFill>
                  <a:schemeClr val="tx1"/>
                </a:solidFill>
              </a:rPr>
              <a:t>Fluid</a:t>
            </a:r>
            <a:r>
              <a:rPr lang="en-US" sz="1800" dirty="0">
                <a:solidFill>
                  <a:schemeClr val="tx1"/>
                </a:solidFill>
              </a:rPr>
              <a:t>	</a:t>
            </a:r>
            <a:r>
              <a:rPr lang="en-US" sz="1800" dirty="0" smtClean="0">
                <a:solidFill>
                  <a:schemeClr val="tx1"/>
                </a:solidFill>
              </a:rPr>
              <a:t>			Polyol </a:t>
            </a:r>
            <a:r>
              <a:rPr lang="en-US" sz="1800" dirty="0">
                <a:solidFill>
                  <a:schemeClr val="tx1"/>
                </a:solidFill>
              </a:rPr>
              <a:t>ester, full synthetic (no water)</a:t>
            </a:r>
          </a:p>
          <a:p>
            <a:pPr marL="274320" indent="-274320">
              <a:lnSpc>
                <a:spcPct val="120000"/>
              </a:lnSpc>
              <a:spcBef>
                <a:spcPts val="600"/>
              </a:spcBef>
              <a:spcAft>
                <a:spcPts val="600"/>
              </a:spcAft>
              <a:buClr>
                <a:srgbClr val="C00000"/>
              </a:buClr>
              <a:buFont typeface="Wingdings" panose="05000000000000000000" pitchFamily="2" charset="2"/>
              <a:buChar char="Ø"/>
            </a:pPr>
            <a:r>
              <a:rPr lang="en-US" sz="1800" b="1" dirty="0" smtClean="0">
                <a:solidFill>
                  <a:schemeClr val="tx1"/>
                </a:solidFill>
              </a:rPr>
              <a:t>Viscosities</a:t>
            </a:r>
            <a:r>
              <a:rPr lang="en-US" sz="1800" dirty="0" smtClean="0">
                <a:solidFill>
                  <a:schemeClr val="tx1"/>
                </a:solidFill>
              </a:rPr>
              <a:t>				46</a:t>
            </a:r>
            <a:r>
              <a:rPr lang="en-US" sz="1800" dirty="0">
                <a:solidFill>
                  <a:schemeClr val="tx1"/>
                </a:solidFill>
              </a:rPr>
              <a:t>, 68</a:t>
            </a:r>
          </a:p>
          <a:p>
            <a:pPr marL="274320" indent="-274320">
              <a:lnSpc>
                <a:spcPct val="120000"/>
              </a:lnSpc>
              <a:spcBef>
                <a:spcPts val="600"/>
              </a:spcBef>
              <a:spcAft>
                <a:spcPts val="600"/>
              </a:spcAft>
              <a:buClr>
                <a:srgbClr val="C00000"/>
              </a:buClr>
              <a:buFont typeface="Wingdings" panose="05000000000000000000" pitchFamily="2" charset="2"/>
              <a:buChar char="Ø"/>
            </a:pPr>
            <a:r>
              <a:rPr lang="en-US" sz="1800" b="1" dirty="0" smtClean="0">
                <a:solidFill>
                  <a:schemeClr val="tx1"/>
                </a:solidFill>
              </a:rPr>
              <a:t>VI</a:t>
            </a:r>
            <a:r>
              <a:rPr lang="en-US" sz="1800" b="1" dirty="0">
                <a:solidFill>
                  <a:schemeClr val="tx1"/>
                </a:solidFill>
              </a:rPr>
              <a:t>	</a:t>
            </a:r>
            <a:r>
              <a:rPr lang="en-US" sz="1800" dirty="0" smtClean="0">
                <a:solidFill>
                  <a:schemeClr val="tx1"/>
                </a:solidFill>
              </a:rPr>
              <a:t>					180</a:t>
            </a:r>
            <a:endParaRPr lang="en-US" sz="1800" dirty="0">
              <a:solidFill>
                <a:schemeClr val="tx1"/>
              </a:solidFill>
            </a:endParaRPr>
          </a:p>
          <a:p>
            <a:pPr marL="274320" indent="-274320">
              <a:lnSpc>
                <a:spcPct val="120000"/>
              </a:lnSpc>
              <a:spcBef>
                <a:spcPts val="600"/>
              </a:spcBef>
              <a:spcAft>
                <a:spcPts val="600"/>
              </a:spcAft>
              <a:buClr>
                <a:srgbClr val="C00000"/>
              </a:buClr>
              <a:buFont typeface="Wingdings" panose="05000000000000000000" pitchFamily="2" charset="2"/>
              <a:buChar char="Ø"/>
            </a:pPr>
            <a:r>
              <a:rPr lang="en-US" sz="1800" b="1" dirty="0">
                <a:solidFill>
                  <a:schemeClr val="tx1"/>
                </a:solidFill>
              </a:rPr>
              <a:t>AW </a:t>
            </a:r>
            <a:r>
              <a:rPr lang="en-US" sz="1800" b="1" dirty="0" smtClean="0">
                <a:solidFill>
                  <a:schemeClr val="tx1"/>
                </a:solidFill>
              </a:rPr>
              <a:t>Pack</a:t>
            </a:r>
            <a:r>
              <a:rPr lang="en-US" sz="1800" dirty="0">
                <a:solidFill>
                  <a:schemeClr val="tx1"/>
                </a:solidFill>
              </a:rPr>
              <a:t>	</a:t>
            </a:r>
            <a:r>
              <a:rPr lang="en-US" sz="1800" dirty="0" smtClean="0">
                <a:solidFill>
                  <a:schemeClr val="tx1"/>
                </a:solidFill>
              </a:rPr>
              <a:t>				Zinc-free </a:t>
            </a:r>
            <a:r>
              <a:rPr lang="en-US" sz="1800" dirty="0">
                <a:solidFill>
                  <a:schemeClr val="tx1"/>
                </a:solidFill>
              </a:rPr>
              <a:t>Antiwear</a:t>
            </a:r>
          </a:p>
          <a:p>
            <a:pPr marL="274320" indent="-274320">
              <a:lnSpc>
                <a:spcPct val="120000"/>
              </a:lnSpc>
              <a:spcBef>
                <a:spcPts val="600"/>
              </a:spcBef>
              <a:spcAft>
                <a:spcPts val="600"/>
              </a:spcAft>
              <a:buClr>
                <a:srgbClr val="C00000"/>
              </a:buClr>
              <a:buFont typeface="Wingdings" panose="05000000000000000000" pitchFamily="2" charset="2"/>
              <a:buChar char="Ø"/>
            </a:pPr>
            <a:r>
              <a:rPr lang="en-US" sz="1800" b="1" dirty="0">
                <a:solidFill>
                  <a:schemeClr val="tx1"/>
                </a:solidFill>
              </a:rPr>
              <a:t>Pressure </a:t>
            </a:r>
            <a:r>
              <a:rPr lang="en-US" sz="1800" b="1" dirty="0" smtClean="0">
                <a:solidFill>
                  <a:schemeClr val="tx1"/>
                </a:solidFill>
              </a:rPr>
              <a:t>Range</a:t>
            </a:r>
            <a:r>
              <a:rPr lang="en-US" sz="1800" dirty="0" smtClean="0">
                <a:solidFill>
                  <a:schemeClr val="tx1"/>
                </a:solidFill>
              </a:rPr>
              <a:t>			Up </a:t>
            </a:r>
            <a:r>
              <a:rPr lang="en-US" sz="1800" dirty="0">
                <a:solidFill>
                  <a:schemeClr val="tx1"/>
                </a:solidFill>
              </a:rPr>
              <a:t>to 7500 psi</a:t>
            </a:r>
          </a:p>
          <a:p>
            <a:pPr marL="274320" indent="-274320">
              <a:lnSpc>
                <a:spcPct val="120000"/>
              </a:lnSpc>
              <a:spcBef>
                <a:spcPts val="600"/>
              </a:spcBef>
              <a:spcAft>
                <a:spcPts val="600"/>
              </a:spcAft>
              <a:buClr>
                <a:srgbClr val="C00000"/>
              </a:buClr>
              <a:buFont typeface="Wingdings" panose="05000000000000000000" pitchFamily="2" charset="2"/>
              <a:buChar char="Ø"/>
            </a:pPr>
            <a:r>
              <a:rPr lang="en-US" sz="1800" b="1" dirty="0">
                <a:solidFill>
                  <a:schemeClr val="tx1"/>
                </a:solidFill>
              </a:rPr>
              <a:t>FM </a:t>
            </a:r>
            <a:r>
              <a:rPr lang="en-US" sz="1800" b="1" dirty="0" smtClean="0">
                <a:solidFill>
                  <a:schemeClr val="tx1"/>
                </a:solidFill>
              </a:rPr>
              <a:t>Approval</a:t>
            </a:r>
            <a:r>
              <a:rPr lang="en-US" sz="1800" dirty="0">
                <a:solidFill>
                  <a:schemeClr val="tx1"/>
                </a:solidFill>
              </a:rPr>
              <a:t>	</a:t>
            </a:r>
            <a:r>
              <a:rPr lang="en-US" sz="1800" dirty="0" smtClean="0">
                <a:solidFill>
                  <a:schemeClr val="tx1"/>
                </a:solidFill>
              </a:rPr>
              <a:t>			Approved</a:t>
            </a:r>
            <a:endParaRPr lang="en-US" sz="1800" dirty="0">
              <a:solidFill>
                <a:schemeClr val="tx1"/>
              </a:solidFill>
            </a:endParaRPr>
          </a:p>
          <a:p>
            <a:pPr marL="274320" indent="-274320">
              <a:lnSpc>
                <a:spcPct val="120000"/>
              </a:lnSpc>
              <a:spcBef>
                <a:spcPts val="600"/>
              </a:spcBef>
              <a:spcAft>
                <a:spcPts val="600"/>
              </a:spcAft>
              <a:buClr>
                <a:srgbClr val="C00000"/>
              </a:buClr>
              <a:buFont typeface="Wingdings" panose="05000000000000000000" pitchFamily="2" charset="2"/>
              <a:buChar char="Ø"/>
            </a:pPr>
            <a:r>
              <a:rPr lang="en-US" sz="1800" b="1" dirty="0">
                <a:solidFill>
                  <a:schemeClr val="tx1"/>
                </a:solidFill>
              </a:rPr>
              <a:t>Fire </a:t>
            </a:r>
            <a:r>
              <a:rPr lang="en-US" sz="1800" b="1" dirty="0" smtClean="0">
                <a:solidFill>
                  <a:schemeClr val="tx1"/>
                </a:solidFill>
              </a:rPr>
              <a:t>Point</a:t>
            </a:r>
            <a:r>
              <a:rPr lang="en-US" sz="1800" b="1" dirty="0">
                <a:solidFill>
                  <a:schemeClr val="tx1"/>
                </a:solidFill>
              </a:rPr>
              <a:t>	</a:t>
            </a:r>
            <a:r>
              <a:rPr lang="en-US" sz="1800" dirty="0" smtClean="0">
                <a:solidFill>
                  <a:schemeClr val="tx1"/>
                </a:solidFill>
              </a:rPr>
              <a:t>				701ºF</a:t>
            </a:r>
            <a:r>
              <a:rPr lang="en-US" sz="1800" dirty="0">
                <a:solidFill>
                  <a:schemeClr val="tx1"/>
                </a:solidFill>
              </a:rPr>
              <a:t>, </a:t>
            </a:r>
            <a:r>
              <a:rPr lang="en-US" sz="1800" dirty="0" smtClean="0">
                <a:solidFill>
                  <a:schemeClr val="tx1"/>
                </a:solidFill>
              </a:rPr>
              <a:t>705ºF</a:t>
            </a:r>
            <a:endParaRPr lang="en-US" sz="1800" dirty="0">
              <a:solidFill>
                <a:schemeClr val="tx1"/>
              </a:solidFill>
            </a:endParaRPr>
          </a:p>
          <a:p>
            <a:pPr marL="274320" indent="-274320">
              <a:lnSpc>
                <a:spcPct val="120000"/>
              </a:lnSpc>
              <a:spcBef>
                <a:spcPts val="600"/>
              </a:spcBef>
              <a:spcAft>
                <a:spcPts val="600"/>
              </a:spcAft>
              <a:buClr>
                <a:srgbClr val="C00000"/>
              </a:buClr>
              <a:buFont typeface="Wingdings" panose="05000000000000000000" pitchFamily="2" charset="2"/>
              <a:buChar char="Ø"/>
            </a:pPr>
            <a:r>
              <a:rPr lang="en-US" sz="1800" b="1" dirty="0">
                <a:solidFill>
                  <a:schemeClr val="tx1"/>
                </a:solidFill>
              </a:rPr>
              <a:t>Autoignition </a:t>
            </a:r>
            <a:r>
              <a:rPr lang="en-US" sz="1800" b="1" dirty="0" smtClean="0">
                <a:solidFill>
                  <a:schemeClr val="tx1"/>
                </a:solidFill>
              </a:rPr>
              <a:t>Point</a:t>
            </a:r>
            <a:r>
              <a:rPr lang="en-US" sz="1800" dirty="0" smtClean="0">
                <a:solidFill>
                  <a:schemeClr val="tx1"/>
                </a:solidFill>
              </a:rPr>
              <a:t>			806ºF</a:t>
            </a:r>
            <a:endParaRPr lang="en-US" sz="1800" dirty="0">
              <a:solidFill>
                <a:schemeClr val="tx1"/>
              </a:solidFill>
            </a:endParaRPr>
          </a:p>
          <a:p>
            <a:pPr marL="274320" indent="-274320">
              <a:lnSpc>
                <a:spcPct val="120000"/>
              </a:lnSpc>
              <a:spcBef>
                <a:spcPts val="600"/>
              </a:spcBef>
              <a:spcAft>
                <a:spcPts val="600"/>
              </a:spcAft>
              <a:buClr>
                <a:srgbClr val="C00000"/>
              </a:buClr>
              <a:buFont typeface="Wingdings" panose="05000000000000000000" pitchFamily="2" charset="2"/>
              <a:buChar char="Ø"/>
            </a:pPr>
            <a:r>
              <a:rPr lang="en-US" sz="1800" b="1" dirty="0" smtClean="0">
                <a:solidFill>
                  <a:schemeClr val="tx1"/>
                </a:solidFill>
              </a:rPr>
              <a:t>Environmental</a:t>
            </a:r>
            <a:r>
              <a:rPr lang="en-US" sz="1800" b="1" dirty="0">
                <a:solidFill>
                  <a:schemeClr val="tx1"/>
                </a:solidFill>
              </a:rPr>
              <a:t>	</a:t>
            </a:r>
            <a:r>
              <a:rPr lang="en-US" sz="1800" b="1" dirty="0" smtClean="0">
                <a:solidFill>
                  <a:schemeClr val="tx1"/>
                </a:solidFill>
              </a:rPr>
              <a:t>		</a:t>
            </a:r>
            <a:r>
              <a:rPr lang="en-US" sz="1800" dirty="0" smtClean="0">
                <a:solidFill>
                  <a:schemeClr val="tx1"/>
                </a:solidFill>
              </a:rPr>
              <a:t>Fully biodegradable</a:t>
            </a:r>
            <a:endParaRPr lang="en-US" sz="1800" dirty="0">
              <a:solidFill>
                <a:schemeClr val="tx1"/>
              </a:solidFill>
            </a:endParaRPr>
          </a:p>
        </p:txBody>
      </p:sp>
    </p:spTree>
    <p:extLst>
      <p:ext uri="{BB962C8B-B14F-4D97-AF65-F5344CB8AC3E}">
        <p14:creationId xmlns:p14="http://schemas.microsoft.com/office/powerpoint/2010/main" val="36702739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altLang="en-US" sz="3200" cap="none" dirty="0" smtClean="0"/>
              <a:t>Fire-Resistant Hydraulic Comparison</a:t>
            </a:r>
            <a:endParaRPr lang="en-US" sz="2800" cap="none" dirty="0"/>
          </a:p>
        </p:txBody>
      </p:sp>
      <p:sp>
        <p:nvSpPr>
          <p:cNvPr id="3" name="Text Placeholder 2"/>
          <p:cNvSpPr>
            <a:spLocks noGrp="1"/>
          </p:cNvSpPr>
          <p:nvPr>
            <p:ph type="body" sz="quarter" idx="4294967295"/>
          </p:nvPr>
        </p:nvSpPr>
        <p:spPr>
          <a:xfrm>
            <a:off x="7674424" y="1607192"/>
            <a:ext cx="4326465" cy="3938585"/>
          </a:xfrm>
          <a:prstGeom prst="rect">
            <a:avLst/>
          </a:prstGeom>
        </p:spPr>
        <p:txBody>
          <a:bodyPr/>
          <a:lstStyle/>
          <a:p>
            <a:pPr marL="274320" indent="-274320">
              <a:spcBef>
                <a:spcPts val="600"/>
              </a:spcBef>
              <a:spcAft>
                <a:spcPts val="0"/>
              </a:spcAft>
              <a:buClr>
                <a:srgbClr val="C00000"/>
              </a:buClr>
              <a:buFont typeface="+mj-lt"/>
              <a:buAutoNum type="alphaUcPeriod"/>
            </a:pPr>
            <a:r>
              <a:rPr lang="en-US" sz="1600" dirty="0" smtClean="0">
                <a:solidFill>
                  <a:schemeClr val="tx1"/>
                </a:solidFill>
              </a:rPr>
              <a:t>Higher </a:t>
            </a:r>
            <a:r>
              <a:rPr lang="en-US" sz="1600" dirty="0">
                <a:solidFill>
                  <a:schemeClr val="tx1"/>
                </a:solidFill>
              </a:rPr>
              <a:t>heat points can provide greater fire </a:t>
            </a:r>
            <a:r>
              <a:rPr lang="en-US" sz="1600" dirty="0" smtClean="0">
                <a:solidFill>
                  <a:schemeClr val="tx1"/>
                </a:solidFill>
              </a:rPr>
              <a:t>protection</a:t>
            </a:r>
          </a:p>
          <a:p>
            <a:pPr marL="274320" indent="-274320">
              <a:spcBef>
                <a:spcPts val="600"/>
              </a:spcBef>
              <a:spcAft>
                <a:spcPts val="0"/>
              </a:spcAft>
              <a:buClr>
                <a:srgbClr val="C00000"/>
              </a:buClr>
              <a:buFont typeface="+mj-lt"/>
              <a:buAutoNum type="alphaUcPeriod"/>
            </a:pPr>
            <a:r>
              <a:rPr lang="en-US" sz="1600" dirty="0" smtClean="0">
                <a:solidFill>
                  <a:schemeClr val="tx1"/>
                </a:solidFill>
              </a:rPr>
              <a:t>Smaller </a:t>
            </a:r>
            <a:r>
              <a:rPr lang="en-US" sz="1600" dirty="0">
                <a:solidFill>
                  <a:schemeClr val="tx1"/>
                </a:solidFill>
              </a:rPr>
              <a:t>wear scar indicates better wear protection for hydraulic components (like </a:t>
            </a:r>
            <a:r>
              <a:rPr lang="en-US" sz="1600" dirty="0" smtClean="0">
                <a:solidFill>
                  <a:schemeClr val="tx1"/>
                </a:solidFill>
              </a:rPr>
              <a:t>pumps)</a:t>
            </a:r>
          </a:p>
          <a:p>
            <a:pPr marL="274320" indent="-274320">
              <a:spcBef>
                <a:spcPts val="600"/>
              </a:spcBef>
              <a:spcAft>
                <a:spcPts val="0"/>
              </a:spcAft>
              <a:buClr>
                <a:srgbClr val="C00000"/>
              </a:buClr>
              <a:buFont typeface="+mj-lt"/>
              <a:buAutoNum type="alphaUcPeriod"/>
            </a:pPr>
            <a:r>
              <a:rPr lang="en-US" sz="1600" dirty="0" smtClean="0">
                <a:solidFill>
                  <a:schemeClr val="tx1"/>
                </a:solidFill>
              </a:rPr>
              <a:t>Much </a:t>
            </a:r>
            <a:r>
              <a:rPr lang="en-US" sz="1600" dirty="0">
                <a:solidFill>
                  <a:schemeClr val="tx1"/>
                </a:solidFill>
              </a:rPr>
              <a:t>improved air handling performance reduces chances for pump </a:t>
            </a:r>
            <a:r>
              <a:rPr lang="en-US" sz="1600" dirty="0" smtClean="0">
                <a:solidFill>
                  <a:schemeClr val="tx1"/>
                </a:solidFill>
              </a:rPr>
              <a:t>cavitation</a:t>
            </a:r>
          </a:p>
          <a:p>
            <a:pPr marL="274320" indent="-274320">
              <a:spcBef>
                <a:spcPts val="600"/>
              </a:spcBef>
              <a:spcAft>
                <a:spcPts val="0"/>
              </a:spcAft>
              <a:buClr>
                <a:srgbClr val="C00000"/>
              </a:buClr>
              <a:buFont typeface="+mj-lt"/>
              <a:buAutoNum type="alphaUcPeriod"/>
            </a:pPr>
            <a:r>
              <a:rPr lang="en-US" sz="1600" dirty="0" smtClean="0">
                <a:solidFill>
                  <a:schemeClr val="tx1"/>
                </a:solidFill>
              </a:rPr>
              <a:t>Protects </a:t>
            </a:r>
            <a:r>
              <a:rPr lang="en-US" sz="1600" dirty="0">
                <a:solidFill>
                  <a:schemeClr val="tx1"/>
                </a:solidFill>
              </a:rPr>
              <a:t>from corrosion even in difficult </a:t>
            </a:r>
            <a:r>
              <a:rPr lang="en-US" sz="1600" dirty="0" smtClean="0">
                <a:solidFill>
                  <a:schemeClr val="tx1"/>
                </a:solidFill>
              </a:rPr>
              <a:t>environments</a:t>
            </a:r>
          </a:p>
          <a:p>
            <a:pPr marL="274320" indent="-274320">
              <a:spcBef>
                <a:spcPts val="600"/>
              </a:spcBef>
              <a:spcAft>
                <a:spcPts val="0"/>
              </a:spcAft>
              <a:buClr>
                <a:srgbClr val="C00000"/>
              </a:buClr>
              <a:buFont typeface="+mj-lt"/>
              <a:buAutoNum type="alphaUcPeriod"/>
            </a:pPr>
            <a:r>
              <a:rPr lang="en-US" sz="1600" dirty="0" smtClean="0">
                <a:solidFill>
                  <a:schemeClr val="tx1"/>
                </a:solidFill>
              </a:rPr>
              <a:t>Much </a:t>
            </a:r>
            <a:r>
              <a:rPr lang="en-US" sz="1600" dirty="0">
                <a:solidFill>
                  <a:schemeClr val="tx1"/>
                </a:solidFill>
              </a:rPr>
              <a:t>better oxidation resistance leads to longer oil life, component life, and less </a:t>
            </a:r>
            <a:r>
              <a:rPr lang="en-US" sz="1600" dirty="0" smtClean="0">
                <a:solidFill>
                  <a:schemeClr val="tx1"/>
                </a:solidFill>
              </a:rPr>
              <a:t>sludge/varnish</a:t>
            </a:r>
          </a:p>
          <a:p>
            <a:pPr marL="274320" indent="-274320">
              <a:spcBef>
                <a:spcPts val="600"/>
              </a:spcBef>
              <a:spcAft>
                <a:spcPts val="0"/>
              </a:spcAft>
              <a:buClr>
                <a:srgbClr val="C00000"/>
              </a:buClr>
              <a:buFont typeface="+mj-lt"/>
              <a:buAutoNum type="alphaUcPeriod"/>
            </a:pPr>
            <a:r>
              <a:rPr lang="en-US" sz="1600" dirty="0" smtClean="0">
                <a:solidFill>
                  <a:schemeClr val="tx1"/>
                </a:solidFill>
              </a:rPr>
              <a:t>No </a:t>
            </a:r>
            <a:r>
              <a:rPr lang="en-US" sz="1600" dirty="0">
                <a:solidFill>
                  <a:schemeClr val="tx1"/>
                </a:solidFill>
              </a:rPr>
              <a:t>polymer to shear, eliminating fallout and filter </a:t>
            </a:r>
            <a:r>
              <a:rPr lang="en-US" sz="1600" dirty="0" smtClean="0">
                <a:solidFill>
                  <a:schemeClr val="tx1"/>
                </a:solidFill>
              </a:rPr>
              <a:t>plugging</a:t>
            </a:r>
            <a:endParaRPr lang="en-US" sz="1600" dirty="0">
              <a:solidFill>
                <a:schemeClr val="tx1"/>
              </a:solidFill>
            </a:endParaRPr>
          </a:p>
        </p:txBody>
      </p:sp>
      <p:sp>
        <p:nvSpPr>
          <p:cNvPr id="5" name="TextBox 4"/>
          <p:cNvSpPr txBox="1"/>
          <p:nvPr/>
        </p:nvSpPr>
        <p:spPr>
          <a:xfrm>
            <a:off x="1249219" y="1080294"/>
            <a:ext cx="4980851" cy="369332"/>
          </a:xfrm>
          <a:prstGeom prst="rect">
            <a:avLst/>
          </a:prstGeom>
          <a:noFill/>
        </p:spPr>
        <p:txBody>
          <a:bodyPr wrap="none" rtlCol="0">
            <a:spAutoFit/>
          </a:bodyPr>
          <a:lstStyle/>
          <a:p>
            <a:r>
              <a:rPr lang="en-US" altLang="en-US" b="1" dirty="0">
                <a:solidFill>
                  <a:srgbClr val="007B32"/>
                </a:solidFill>
              </a:rPr>
              <a:t>Anvol SWX vs. </a:t>
            </a:r>
            <a:r>
              <a:rPr lang="en-US" altLang="en-US" b="1" dirty="0" smtClean="0">
                <a:solidFill>
                  <a:srgbClr val="007B32"/>
                </a:solidFill>
              </a:rPr>
              <a:t>Leading Competitor Product</a:t>
            </a:r>
            <a:endParaRPr lang="en-US" b="1" dirty="0">
              <a:solidFill>
                <a:srgbClr val="007B32"/>
              </a:solidFill>
            </a:endParaRPr>
          </a:p>
        </p:txBody>
      </p:sp>
      <p:graphicFrame>
        <p:nvGraphicFramePr>
          <p:cNvPr id="6" name="Group 406"/>
          <p:cNvGraphicFramePr>
            <a:graphicFrameLocks/>
          </p:cNvGraphicFramePr>
          <p:nvPr>
            <p:extLst>
              <p:ext uri="{D42A27DB-BD31-4B8C-83A1-F6EECF244321}">
                <p14:modId xmlns:p14="http://schemas.microsoft.com/office/powerpoint/2010/main" val="4190915629"/>
              </p:ext>
            </p:extLst>
          </p:nvPr>
        </p:nvGraphicFramePr>
        <p:xfrm>
          <a:off x="475014" y="1478238"/>
          <a:ext cx="7148946" cy="3936991"/>
        </p:xfrm>
        <a:graphic>
          <a:graphicData uri="http://schemas.openxmlformats.org/drawingml/2006/table">
            <a:tbl>
              <a:tblPr/>
              <a:tblGrid>
                <a:gridCol w="2514356"/>
                <a:gridCol w="1486074"/>
                <a:gridCol w="1616597"/>
                <a:gridCol w="1531919"/>
              </a:tblGrid>
              <a:tr h="359201">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Test</a:t>
                      </a:r>
                      <a:endParaRPr kumimoji="0" lang="en-US" sz="1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Method</a:t>
                      </a:r>
                      <a:endParaRPr kumimoji="0" lang="en-US" sz="1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Castrol Anvol SWX</a:t>
                      </a:r>
                      <a:endParaRPr kumimoji="0" lang="en-US" sz="1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Competitor Q</a:t>
                      </a:r>
                      <a:endParaRPr kumimoji="0" lang="en-US" sz="18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221047">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Viscosity Grade</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 68</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ISO 68</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512">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Viscosity Index</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ASTM D2270</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176</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215</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1047">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Fluid Type</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Polyol Ester</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Polyol Ester</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1047">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Factory Mutual Rating</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Approved</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Approved</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1047">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Fire Point</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ASTM D92</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705ºF </a:t>
                      </a:r>
                      <a:r>
                        <a:rPr kumimoji="0" lang="en-US" sz="10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(A)</a:t>
                      </a:r>
                      <a:endParaRPr kumimoji="0" lang="en-US" sz="18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680ºF</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21047">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Auto Ignition Point</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ASTM E659</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806ºF </a:t>
                      </a:r>
                      <a:r>
                        <a:rPr kumimoji="0" lang="en-US" sz="10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(A)</a:t>
                      </a:r>
                      <a:endParaRPr kumimoji="0" lang="en-US" sz="18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752ºF</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55470">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Four-Ball Wear Test</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ASTM D4172</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0.40 mm scar </a:t>
                      </a:r>
                      <a:r>
                        <a:rPr kumimoji="0" lang="en-US" sz="10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(B)</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0.52 mm scar</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21047">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FZG Test</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DIN 51354</a:t>
                      </a: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1047">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Foam Test – Sequence I</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ASTM D892</a:t>
                      </a: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0/0 </a:t>
                      </a:r>
                      <a:r>
                        <a:rPr kumimoji="0" lang="en-US" sz="10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(C)</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50/0</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35512">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Air Release</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ASTM D3427</a:t>
                      </a: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0.5 minutes </a:t>
                      </a:r>
                      <a:r>
                        <a:rPr kumimoji="0" lang="en-US" sz="10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(C)</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 minutes</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35512">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Rust Test – salt water</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ASTM D665B</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Pass </a:t>
                      </a:r>
                      <a:r>
                        <a:rPr kumimoji="0" lang="en-US" sz="10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(D)</a:t>
                      </a:r>
                      <a:endParaRPr kumimoji="0" lang="en-US" sz="18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Fail</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59201">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Oxidation Stability – TOST (TAN at 500 hours)</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ASTM D943</a:t>
                      </a: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19.81 </a:t>
                      </a:r>
                      <a:r>
                        <a:rPr kumimoji="0" lang="en-US" sz="10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(E)</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Failed – turned to glue</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35512">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Shear Test (% viscosity loss)</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lang="en-US" sz="1000" b="0" i="0" u="none" strike="noStrike" kern="1200" baseline="0" dirty="0" smtClean="0">
                          <a:solidFill>
                            <a:schemeClr val="tx1"/>
                          </a:solidFill>
                          <a:latin typeface="+mn-lt"/>
                          <a:ea typeface="+mn-ea"/>
                          <a:cs typeface="+mn-cs"/>
                        </a:rPr>
                        <a:t>DIN 51350 T6</a:t>
                      </a:r>
                      <a:endPar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0.6%</a:t>
                      </a:r>
                      <a:r>
                        <a:rPr kumimoji="0" lang="en-US" sz="10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(F)</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20.7%</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21047">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Biodegradability</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OECD 301B</a:t>
                      </a: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75%</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Arial"/>
                          <a:cs typeface="Arial"/>
                        </a:defRPr>
                      </a:lvl1pPr>
                      <a:lvl2pPr marL="457200" algn="l" defTabSz="457200" rtl="0" eaLnBrk="1" latinLnBrk="0" hangingPunct="1">
                        <a:defRPr sz="1800" kern="1200">
                          <a:solidFill>
                            <a:schemeClr val="tx1"/>
                          </a:solidFill>
                          <a:latin typeface="Arial"/>
                          <a:cs typeface="Arial"/>
                        </a:defRPr>
                      </a:lvl2pPr>
                      <a:lvl3pPr marL="914400" algn="l" defTabSz="457200" rtl="0" eaLnBrk="1" latinLnBrk="0" hangingPunct="1">
                        <a:defRPr sz="1800" kern="1200">
                          <a:solidFill>
                            <a:schemeClr val="tx1"/>
                          </a:solidFill>
                          <a:latin typeface="Arial"/>
                          <a:cs typeface="Arial"/>
                        </a:defRPr>
                      </a:lvl3pPr>
                      <a:lvl4pPr marL="1371600" algn="l" defTabSz="457200" rtl="0" eaLnBrk="1" latinLnBrk="0" hangingPunct="1">
                        <a:defRPr sz="1800" kern="1200">
                          <a:solidFill>
                            <a:schemeClr val="tx1"/>
                          </a:solidFill>
                          <a:latin typeface="Arial"/>
                          <a:cs typeface="Arial"/>
                        </a:defRPr>
                      </a:lvl4pPr>
                      <a:lvl5pPr marL="1828800" algn="l" defTabSz="457200" rtl="0" eaLnBrk="1" latinLnBrk="0" hangingPunct="1">
                        <a:defRPr sz="1800" kern="1200">
                          <a:solidFill>
                            <a:schemeClr val="tx1"/>
                          </a:solidFill>
                          <a:latin typeface="Arial"/>
                          <a:cs typeface="Arial"/>
                        </a:defRPr>
                      </a:lvl5pPr>
                      <a:lvl6pPr marL="2286000" algn="l" defTabSz="457200" rtl="0" eaLnBrk="1" latinLnBrk="0" hangingPunct="1">
                        <a:defRPr sz="1800" kern="1200">
                          <a:solidFill>
                            <a:schemeClr val="tx1"/>
                          </a:solidFill>
                          <a:latin typeface="Arial"/>
                          <a:cs typeface="Arial"/>
                        </a:defRPr>
                      </a:lvl6pPr>
                      <a:lvl7pPr marL="2743200" algn="l" defTabSz="457200" rtl="0" eaLnBrk="1" latinLnBrk="0" hangingPunct="1">
                        <a:defRPr sz="1800" kern="1200">
                          <a:solidFill>
                            <a:schemeClr val="tx1"/>
                          </a:solidFill>
                          <a:latin typeface="Arial"/>
                          <a:cs typeface="Arial"/>
                        </a:defRPr>
                      </a:lvl7pPr>
                      <a:lvl8pPr marL="3200400" algn="l" defTabSz="457200" rtl="0" eaLnBrk="1" latinLnBrk="0" hangingPunct="1">
                        <a:defRPr sz="1800" kern="1200">
                          <a:solidFill>
                            <a:schemeClr val="tx1"/>
                          </a:solidFill>
                          <a:latin typeface="Arial"/>
                          <a:cs typeface="Arial"/>
                        </a:defRPr>
                      </a:lvl8pPr>
                      <a:lvl9pPr marL="3657600" algn="l" defTabSz="457200" rtl="0" eaLnBrk="1" latinLnBrk="0" hangingPunct="1">
                        <a:defRPr sz="1800" kern="1200">
                          <a:solidFill>
                            <a:schemeClr val="tx1"/>
                          </a:solidFill>
                          <a:latin typeface="Arial"/>
                          <a:cs typeface="Arial"/>
                        </a:defRPr>
                      </a:lvl9p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unknown</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 name="TextBox 6"/>
          <p:cNvSpPr txBox="1"/>
          <p:nvPr/>
        </p:nvSpPr>
        <p:spPr>
          <a:xfrm>
            <a:off x="8361683" y="1237860"/>
            <a:ext cx="2621295" cy="369332"/>
          </a:xfrm>
          <a:prstGeom prst="rect">
            <a:avLst/>
          </a:prstGeom>
          <a:noFill/>
        </p:spPr>
        <p:txBody>
          <a:bodyPr wrap="none" rtlCol="0">
            <a:spAutoFit/>
          </a:bodyPr>
          <a:lstStyle/>
          <a:p>
            <a:pPr algn="ctr"/>
            <a:r>
              <a:rPr lang="en-US" u="sng" dirty="0">
                <a:latin typeface="Arial" pitchFamily="34" charset="0"/>
                <a:cs typeface="Arial" pitchFamily="34" charset="0"/>
              </a:rPr>
              <a:t>Anvol SWX </a:t>
            </a:r>
            <a:r>
              <a:rPr lang="en-US" u="sng" dirty="0" smtClean="0">
                <a:latin typeface="Arial" pitchFamily="34" charset="0"/>
                <a:cs typeface="Arial" pitchFamily="34" charset="0"/>
              </a:rPr>
              <a:t>Advantages</a:t>
            </a:r>
            <a:endParaRPr lang="en-US" u="sng" dirty="0">
              <a:latin typeface="Arial" pitchFamily="34" charset="0"/>
              <a:cs typeface="Arial" pitchFamily="34" charset="0"/>
            </a:endParaRPr>
          </a:p>
        </p:txBody>
      </p:sp>
    </p:spTree>
    <p:extLst>
      <p:ext uri="{BB962C8B-B14F-4D97-AF65-F5344CB8AC3E}">
        <p14:creationId xmlns:p14="http://schemas.microsoft.com/office/powerpoint/2010/main" val="42049774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sz="3200" cap="none" dirty="0"/>
              <a:t>Oxidation </a:t>
            </a:r>
            <a:r>
              <a:rPr lang="en-US" sz="3200" cap="none" dirty="0" smtClean="0"/>
              <a:t>Resistance </a:t>
            </a:r>
            <a:r>
              <a:rPr lang="en-US" sz="3200" cap="none" dirty="0"/>
              <a:t>- ASTM D 943 </a:t>
            </a:r>
            <a:endParaRPr lang="en-US" sz="2800" dirty="0"/>
          </a:p>
        </p:txBody>
      </p:sp>
      <p:grpSp>
        <p:nvGrpSpPr>
          <p:cNvPr id="5" name="Group 8"/>
          <p:cNvGrpSpPr>
            <a:grpSpLocks/>
          </p:cNvGrpSpPr>
          <p:nvPr/>
        </p:nvGrpSpPr>
        <p:grpSpPr bwMode="auto">
          <a:xfrm>
            <a:off x="666829" y="1331661"/>
            <a:ext cx="11203113" cy="2970524"/>
            <a:chOff x="191" y="974"/>
            <a:chExt cx="4894" cy="1754"/>
          </a:xfrm>
        </p:grpSpPr>
        <p:graphicFrame>
          <p:nvGraphicFramePr>
            <p:cNvPr id="6" name="Object 9"/>
            <p:cNvGraphicFramePr>
              <a:graphicFrameLocks noChangeAspect="1"/>
            </p:cNvGraphicFramePr>
            <p:nvPr/>
          </p:nvGraphicFramePr>
          <p:xfrm>
            <a:off x="513" y="974"/>
            <a:ext cx="3161" cy="1161"/>
          </p:xfrm>
          <a:graphic>
            <a:graphicData uri="http://schemas.openxmlformats.org/presentationml/2006/ole">
              <mc:AlternateContent xmlns:mc="http://schemas.openxmlformats.org/markup-compatibility/2006">
                <mc:Choice xmlns:v="urn:schemas-microsoft-com:vml" Requires="v">
                  <p:oleObj spid="_x0000_s14435" name="Chart" r:id="rId3" imgW="3324631" imgH="1076807" progId="Excel.Chart.8">
                    <p:embed/>
                  </p:oleObj>
                </mc:Choice>
                <mc:Fallback>
                  <p:oleObj name="Chart" r:id="rId3" imgW="3324631" imgH="107680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2557" t="28160" r="34773" b="31075"/>
                        <a:stretch>
                          <a:fillRect/>
                        </a:stretch>
                      </p:blipFill>
                      <p:spPr bwMode="auto">
                        <a:xfrm>
                          <a:off x="513" y="974"/>
                          <a:ext cx="3161" cy="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0"/>
            <p:cNvSpPr>
              <a:spLocks noChangeArrowheads="1"/>
            </p:cNvSpPr>
            <p:nvPr/>
          </p:nvSpPr>
          <p:spPr bwMode="auto">
            <a:xfrm>
              <a:off x="4170" y="1760"/>
              <a:ext cx="160" cy="14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endParaRPr lang="en-US" altLang="en-US" sz="1800" dirty="0"/>
            </a:p>
          </p:txBody>
        </p:sp>
        <p:sp>
          <p:nvSpPr>
            <p:cNvPr id="8" name="Rectangle 11"/>
            <p:cNvSpPr>
              <a:spLocks noChangeArrowheads="1"/>
            </p:cNvSpPr>
            <p:nvPr/>
          </p:nvSpPr>
          <p:spPr bwMode="auto">
            <a:xfrm>
              <a:off x="3750" y="1769"/>
              <a:ext cx="170" cy="20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endParaRPr lang="en-US" altLang="en-US" sz="1800" dirty="0"/>
            </a:p>
          </p:txBody>
        </p:sp>
        <p:sp>
          <p:nvSpPr>
            <p:cNvPr id="9" name="Text Box 12"/>
            <p:cNvSpPr txBox="1">
              <a:spLocks noChangeArrowheads="1"/>
            </p:cNvSpPr>
            <p:nvPr/>
          </p:nvSpPr>
          <p:spPr bwMode="auto">
            <a:xfrm>
              <a:off x="191" y="1485"/>
              <a:ext cx="656"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algn="ctr" eaLnBrk="1" hangingPunct="1">
                <a:lnSpc>
                  <a:spcPct val="100000"/>
                </a:lnSpc>
                <a:spcBef>
                  <a:spcPct val="0"/>
                </a:spcBef>
                <a:buFontTx/>
                <a:buNone/>
              </a:pPr>
              <a:r>
                <a:rPr lang="en-GB" altLang="en-US" sz="1400" dirty="0">
                  <a:latin typeface="Arial Black" pitchFamily="34" charset="0"/>
                </a:rPr>
                <a:t>TAN increase</a:t>
              </a:r>
            </a:p>
            <a:p>
              <a:pPr algn="ctr" eaLnBrk="1" hangingPunct="1">
                <a:lnSpc>
                  <a:spcPct val="100000"/>
                </a:lnSpc>
                <a:spcBef>
                  <a:spcPct val="0"/>
                </a:spcBef>
                <a:buFontTx/>
                <a:buNone/>
              </a:pPr>
              <a:r>
                <a:rPr lang="en-GB" altLang="en-US" sz="1400" dirty="0">
                  <a:latin typeface="Arial Black" pitchFamily="34" charset="0"/>
                </a:rPr>
                <a:t> (mgKOH/g)</a:t>
              </a:r>
            </a:p>
          </p:txBody>
        </p:sp>
        <p:sp>
          <p:nvSpPr>
            <p:cNvPr id="10" name="Text Box 13"/>
            <p:cNvSpPr txBox="1">
              <a:spLocks noChangeArrowheads="1"/>
            </p:cNvSpPr>
            <p:nvPr/>
          </p:nvSpPr>
          <p:spPr bwMode="auto">
            <a:xfrm>
              <a:off x="3570" y="1392"/>
              <a:ext cx="1515"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400" dirty="0"/>
                <a:t>                  Competitor Q</a:t>
              </a:r>
            </a:p>
            <a:p>
              <a:pPr eaLnBrk="1" hangingPunct="1">
                <a:lnSpc>
                  <a:spcPct val="100000"/>
                </a:lnSpc>
                <a:spcBef>
                  <a:spcPct val="0"/>
                </a:spcBef>
                <a:buFontTx/>
                <a:buNone/>
              </a:pPr>
              <a:r>
                <a:rPr lang="en-GB" altLang="en-US" sz="1400" dirty="0"/>
                <a:t>                  Castrol Anvol SWX</a:t>
              </a:r>
            </a:p>
          </p:txBody>
        </p:sp>
        <p:sp>
          <p:nvSpPr>
            <p:cNvPr id="11" name="Line 14"/>
            <p:cNvSpPr>
              <a:spLocks noChangeShapeType="1"/>
            </p:cNvSpPr>
            <p:nvPr/>
          </p:nvSpPr>
          <p:spPr bwMode="auto">
            <a:xfrm>
              <a:off x="3705" y="1484"/>
              <a:ext cx="260"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 name="Line 15"/>
            <p:cNvSpPr>
              <a:spLocks noChangeShapeType="1"/>
            </p:cNvSpPr>
            <p:nvPr/>
          </p:nvSpPr>
          <p:spPr bwMode="auto">
            <a:xfrm>
              <a:off x="3705" y="1614"/>
              <a:ext cx="26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Rectangle 16"/>
            <p:cNvSpPr>
              <a:spLocks noChangeArrowheads="1"/>
            </p:cNvSpPr>
            <p:nvPr/>
          </p:nvSpPr>
          <p:spPr bwMode="auto">
            <a:xfrm>
              <a:off x="3622" y="1376"/>
              <a:ext cx="1422" cy="36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endParaRPr lang="en-US" altLang="en-US" sz="1800" dirty="0"/>
            </a:p>
          </p:txBody>
        </p:sp>
        <p:sp>
          <p:nvSpPr>
            <p:cNvPr id="14" name="Rectangle 17"/>
            <p:cNvSpPr>
              <a:spLocks noChangeArrowheads="1"/>
            </p:cNvSpPr>
            <p:nvPr/>
          </p:nvSpPr>
          <p:spPr bwMode="auto">
            <a:xfrm>
              <a:off x="904" y="1090"/>
              <a:ext cx="102" cy="91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endParaRPr lang="en-US" altLang="en-US" sz="1800" dirty="0"/>
            </a:p>
          </p:txBody>
        </p:sp>
        <p:sp>
          <p:nvSpPr>
            <p:cNvPr id="15" name="Text Box 18"/>
            <p:cNvSpPr txBox="1">
              <a:spLocks noChangeArrowheads="1"/>
            </p:cNvSpPr>
            <p:nvPr/>
          </p:nvSpPr>
          <p:spPr bwMode="auto">
            <a:xfrm>
              <a:off x="977" y="2001"/>
              <a:ext cx="118"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t>0</a:t>
              </a:r>
            </a:p>
          </p:txBody>
        </p:sp>
        <p:sp>
          <p:nvSpPr>
            <p:cNvPr id="16" name="Text Box 19"/>
            <p:cNvSpPr txBox="1">
              <a:spLocks noChangeArrowheads="1"/>
            </p:cNvSpPr>
            <p:nvPr/>
          </p:nvSpPr>
          <p:spPr bwMode="auto">
            <a:xfrm>
              <a:off x="1379" y="2006"/>
              <a:ext cx="15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t>75</a:t>
              </a:r>
            </a:p>
          </p:txBody>
        </p:sp>
        <p:sp>
          <p:nvSpPr>
            <p:cNvPr id="17" name="Text Box 20"/>
            <p:cNvSpPr txBox="1">
              <a:spLocks noChangeArrowheads="1"/>
            </p:cNvSpPr>
            <p:nvPr/>
          </p:nvSpPr>
          <p:spPr bwMode="auto">
            <a:xfrm>
              <a:off x="1772" y="2006"/>
              <a:ext cx="192"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t>150</a:t>
              </a:r>
            </a:p>
          </p:txBody>
        </p:sp>
        <p:sp>
          <p:nvSpPr>
            <p:cNvPr id="18" name="Text Box 21"/>
            <p:cNvSpPr txBox="1">
              <a:spLocks noChangeArrowheads="1"/>
            </p:cNvSpPr>
            <p:nvPr/>
          </p:nvSpPr>
          <p:spPr bwMode="auto">
            <a:xfrm>
              <a:off x="2191" y="2005"/>
              <a:ext cx="192"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t>225</a:t>
              </a:r>
            </a:p>
          </p:txBody>
        </p:sp>
        <p:sp>
          <p:nvSpPr>
            <p:cNvPr id="19" name="Text Box 22"/>
            <p:cNvSpPr txBox="1">
              <a:spLocks noChangeArrowheads="1"/>
            </p:cNvSpPr>
            <p:nvPr/>
          </p:nvSpPr>
          <p:spPr bwMode="auto">
            <a:xfrm>
              <a:off x="2590" y="2018"/>
              <a:ext cx="192"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t>300</a:t>
              </a:r>
            </a:p>
          </p:txBody>
        </p:sp>
        <p:sp>
          <p:nvSpPr>
            <p:cNvPr id="20" name="Text Box 23"/>
            <p:cNvSpPr txBox="1">
              <a:spLocks noChangeArrowheads="1"/>
            </p:cNvSpPr>
            <p:nvPr/>
          </p:nvSpPr>
          <p:spPr bwMode="auto">
            <a:xfrm>
              <a:off x="3008" y="2018"/>
              <a:ext cx="192"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t>375</a:t>
              </a:r>
            </a:p>
          </p:txBody>
        </p:sp>
        <p:sp>
          <p:nvSpPr>
            <p:cNvPr id="21" name="Text Box 24"/>
            <p:cNvSpPr txBox="1">
              <a:spLocks noChangeArrowheads="1"/>
            </p:cNvSpPr>
            <p:nvPr/>
          </p:nvSpPr>
          <p:spPr bwMode="auto">
            <a:xfrm>
              <a:off x="3432" y="2017"/>
              <a:ext cx="192"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t>450</a:t>
              </a:r>
            </a:p>
          </p:txBody>
        </p:sp>
        <p:sp>
          <p:nvSpPr>
            <p:cNvPr id="22" name="Text Box 25"/>
            <p:cNvSpPr txBox="1">
              <a:spLocks noChangeArrowheads="1"/>
            </p:cNvSpPr>
            <p:nvPr/>
          </p:nvSpPr>
          <p:spPr bwMode="auto">
            <a:xfrm>
              <a:off x="893" y="1822"/>
              <a:ext cx="118"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t>0</a:t>
              </a:r>
            </a:p>
          </p:txBody>
        </p:sp>
        <p:sp>
          <p:nvSpPr>
            <p:cNvPr id="23" name="Text Box 26"/>
            <p:cNvSpPr txBox="1">
              <a:spLocks noChangeArrowheads="1"/>
            </p:cNvSpPr>
            <p:nvPr/>
          </p:nvSpPr>
          <p:spPr bwMode="auto">
            <a:xfrm>
              <a:off x="893" y="1632"/>
              <a:ext cx="118"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t>5</a:t>
              </a:r>
            </a:p>
          </p:txBody>
        </p:sp>
        <p:sp>
          <p:nvSpPr>
            <p:cNvPr id="24" name="Text Box 27"/>
            <p:cNvSpPr txBox="1">
              <a:spLocks noChangeArrowheads="1"/>
            </p:cNvSpPr>
            <p:nvPr/>
          </p:nvSpPr>
          <p:spPr bwMode="auto">
            <a:xfrm>
              <a:off x="841" y="1467"/>
              <a:ext cx="15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t>10</a:t>
              </a:r>
            </a:p>
          </p:txBody>
        </p:sp>
        <p:sp>
          <p:nvSpPr>
            <p:cNvPr id="25" name="Text Box 28"/>
            <p:cNvSpPr txBox="1">
              <a:spLocks noChangeArrowheads="1"/>
            </p:cNvSpPr>
            <p:nvPr/>
          </p:nvSpPr>
          <p:spPr bwMode="auto">
            <a:xfrm>
              <a:off x="834" y="1280"/>
              <a:ext cx="15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t>15</a:t>
              </a:r>
            </a:p>
          </p:txBody>
        </p:sp>
        <p:sp>
          <p:nvSpPr>
            <p:cNvPr id="26" name="Text Box 29"/>
            <p:cNvSpPr txBox="1">
              <a:spLocks noChangeArrowheads="1"/>
            </p:cNvSpPr>
            <p:nvPr/>
          </p:nvSpPr>
          <p:spPr bwMode="auto">
            <a:xfrm>
              <a:off x="837" y="1093"/>
              <a:ext cx="155"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t>20</a:t>
              </a:r>
            </a:p>
          </p:txBody>
        </p:sp>
        <p:sp>
          <p:nvSpPr>
            <p:cNvPr id="27" name="Text Box 30"/>
            <p:cNvSpPr txBox="1">
              <a:spLocks noChangeArrowheads="1"/>
            </p:cNvSpPr>
            <p:nvPr/>
          </p:nvSpPr>
          <p:spPr bwMode="auto">
            <a:xfrm>
              <a:off x="1841" y="2162"/>
              <a:ext cx="519"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400" dirty="0">
                  <a:latin typeface="Arial Black" pitchFamily="34" charset="0"/>
                </a:rPr>
                <a:t>Time (hrs)</a:t>
              </a:r>
            </a:p>
          </p:txBody>
        </p:sp>
        <p:sp>
          <p:nvSpPr>
            <p:cNvPr id="28" name="Line 31"/>
            <p:cNvSpPr>
              <a:spLocks noChangeShapeType="1"/>
            </p:cNvSpPr>
            <p:nvPr/>
          </p:nvSpPr>
          <p:spPr bwMode="auto">
            <a:xfrm flipH="1" flipV="1">
              <a:off x="3283" y="1266"/>
              <a:ext cx="552" cy="14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30" name="Line 7"/>
          <p:cNvSpPr>
            <a:spLocks noChangeShapeType="1"/>
          </p:cNvSpPr>
          <p:nvPr/>
        </p:nvSpPr>
        <p:spPr bwMode="auto">
          <a:xfrm flipV="1">
            <a:off x="5791201" y="2592523"/>
            <a:ext cx="513884" cy="23059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1" name="TextBox 30"/>
          <p:cNvSpPr txBox="1"/>
          <p:nvPr/>
        </p:nvSpPr>
        <p:spPr>
          <a:xfrm>
            <a:off x="4343465" y="4946526"/>
            <a:ext cx="3016649" cy="584775"/>
          </a:xfrm>
          <a:prstGeom prst="rect">
            <a:avLst/>
          </a:prstGeom>
          <a:noFill/>
        </p:spPr>
        <p:txBody>
          <a:bodyPr wrap="square" rtlCol="0">
            <a:spAutoFit/>
          </a:bodyPr>
          <a:lstStyle/>
          <a:p>
            <a:pPr algn="ctr"/>
            <a:r>
              <a:rPr lang="en-US" altLang="en-US" sz="1600" b="1" dirty="0">
                <a:solidFill>
                  <a:srgbClr val="007B32"/>
                </a:solidFill>
              </a:rPr>
              <a:t>Sludge, varnish, and acid increase </a:t>
            </a:r>
            <a:r>
              <a:rPr lang="en-US" altLang="en-US" sz="1600" b="1" dirty="0" smtClean="0">
                <a:solidFill>
                  <a:srgbClr val="007B32"/>
                </a:solidFill>
              </a:rPr>
              <a:t>rapidly</a:t>
            </a:r>
            <a:endParaRPr lang="en-US" altLang="en-US" sz="1600" b="1" dirty="0">
              <a:solidFill>
                <a:srgbClr val="007B32"/>
              </a:solidFill>
            </a:endParaRPr>
          </a:p>
        </p:txBody>
      </p:sp>
      <p:sp>
        <p:nvSpPr>
          <p:cNvPr id="32" name="Rectangle 31"/>
          <p:cNvSpPr/>
          <p:nvPr/>
        </p:nvSpPr>
        <p:spPr>
          <a:xfrm>
            <a:off x="7138898" y="4302186"/>
            <a:ext cx="3797893" cy="584775"/>
          </a:xfrm>
          <a:prstGeom prst="rect">
            <a:avLst/>
          </a:prstGeom>
        </p:spPr>
        <p:txBody>
          <a:bodyPr wrap="square">
            <a:spAutoFit/>
          </a:bodyPr>
          <a:lstStyle/>
          <a:p>
            <a:pPr algn="ctr">
              <a:spcBef>
                <a:spcPct val="0"/>
              </a:spcBef>
            </a:pPr>
            <a:r>
              <a:rPr lang="en-US" altLang="en-US" sz="1600" b="1" dirty="0">
                <a:solidFill>
                  <a:srgbClr val="007B32"/>
                </a:solidFill>
              </a:rPr>
              <a:t>Oxidation spikes, eventually turning to glue</a:t>
            </a:r>
          </a:p>
        </p:txBody>
      </p:sp>
      <p:sp>
        <p:nvSpPr>
          <p:cNvPr id="36" name="TextBox 35"/>
          <p:cNvSpPr txBox="1"/>
          <p:nvPr/>
        </p:nvSpPr>
        <p:spPr>
          <a:xfrm>
            <a:off x="584201" y="3297897"/>
            <a:ext cx="2482539" cy="209288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274320" indent="-274320">
              <a:spcAft>
                <a:spcPts val="600"/>
              </a:spcAft>
            </a:pPr>
            <a:r>
              <a:rPr lang="en-US" sz="1600" b="1" dirty="0"/>
              <a:t>Increased TAN </a:t>
            </a:r>
            <a:r>
              <a:rPr lang="en-US" sz="1600" b="1" dirty="0" smtClean="0"/>
              <a:t>causes</a:t>
            </a:r>
            <a:r>
              <a:rPr lang="en-US" sz="1600" b="1" dirty="0"/>
              <a:t>:</a:t>
            </a:r>
            <a:r>
              <a:rPr lang="en-US" sz="1600" dirty="0"/>
              <a:t> </a:t>
            </a:r>
          </a:p>
          <a:p>
            <a:pPr marL="274320" indent="-274320">
              <a:spcAft>
                <a:spcPts val="600"/>
              </a:spcAft>
              <a:buClr>
                <a:srgbClr val="C00000"/>
              </a:buClr>
              <a:buFont typeface="Wingdings" panose="05000000000000000000" pitchFamily="2" charset="2"/>
              <a:buChar char="Ø"/>
            </a:pPr>
            <a:r>
              <a:rPr lang="en-US" sz="1400" dirty="0" smtClean="0"/>
              <a:t>Sludge</a:t>
            </a:r>
            <a:endParaRPr lang="en-US" sz="1400" dirty="0"/>
          </a:p>
          <a:p>
            <a:pPr marL="274320" indent="-274320">
              <a:spcAft>
                <a:spcPts val="600"/>
              </a:spcAft>
              <a:buClr>
                <a:srgbClr val="C00000"/>
              </a:buClr>
              <a:buFont typeface="Wingdings" panose="05000000000000000000" pitchFamily="2" charset="2"/>
              <a:buChar char="Ø"/>
            </a:pPr>
            <a:r>
              <a:rPr lang="en-US" sz="1400" dirty="0" smtClean="0"/>
              <a:t>Varnish</a:t>
            </a:r>
            <a:endParaRPr lang="en-US" sz="1400" dirty="0"/>
          </a:p>
          <a:p>
            <a:pPr marL="274320" indent="-274320">
              <a:spcAft>
                <a:spcPts val="600"/>
              </a:spcAft>
              <a:buClr>
                <a:srgbClr val="C00000"/>
              </a:buClr>
              <a:buFont typeface="Wingdings" panose="05000000000000000000" pitchFamily="2" charset="2"/>
              <a:buChar char="Ø"/>
            </a:pPr>
            <a:r>
              <a:rPr lang="en-US" sz="1400" dirty="0" smtClean="0"/>
              <a:t>Poor </a:t>
            </a:r>
            <a:r>
              <a:rPr lang="en-US" sz="1400" dirty="0"/>
              <a:t>valve performance</a:t>
            </a:r>
          </a:p>
          <a:p>
            <a:pPr marL="274320" indent="-274320">
              <a:spcAft>
                <a:spcPts val="600"/>
              </a:spcAft>
              <a:buClr>
                <a:srgbClr val="C00000"/>
              </a:buClr>
              <a:buFont typeface="Wingdings" panose="05000000000000000000" pitchFamily="2" charset="2"/>
              <a:buChar char="Ø"/>
            </a:pPr>
            <a:r>
              <a:rPr lang="en-US" sz="1400" dirty="0" smtClean="0"/>
              <a:t>Poor </a:t>
            </a:r>
            <a:r>
              <a:rPr lang="en-US" sz="1400" dirty="0"/>
              <a:t>seal compatibility</a:t>
            </a:r>
          </a:p>
          <a:p>
            <a:pPr marL="274320" indent="-274320">
              <a:spcAft>
                <a:spcPts val="600"/>
              </a:spcAft>
              <a:buClr>
                <a:srgbClr val="C00000"/>
              </a:buClr>
              <a:buFont typeface="Wingdings" panose="05000000000000000000" pitchFamily="2" charset="2"/>
              <a:buChar char="Ø"/>
            </a:pPr>
            <a:r>
              <a:rPr lang="en-US" sz="1400" dirty="0" smtClean="0"/>
              <a:t>Short </a:t>
            </a:r>
            <a:r>
              <a:rPr lang="en-US" sz="1400" dirty="0"/>
              <a:t>oil life</a:t>
            </a:r>
          </a:p>
          <a:p>
            <a:pPr marL="274320" indent="-274320">
              <a:spcAft>
                <a:spcPts val="600"/>
              </a:spcAft>
              <a:buClr>
                <a:srgbClr val="C00000"/>
              </a:buClr>
              <a:buFont typeface="Wingdings" panose="05000000000000000000" pitchFamily="2" charset="2"/>
              <a:buChar char="Ø"/>
            </a:pPr>
            <a:r>
              <a:rPr lang="en-US" sz="1400" dirty="0" smtClean="0"/>
              <a:t>Lower </a:t>
            </a:r>
            <a:r>
              <a:rPr lang="en-US" sz="1400" dirty="0"/>
              <a:t>fire resistance</a:t>
            </a:r>
          </a:p>
        </p:txBody>
      </p:sp>
    </p:spTree>
    <p:extLst>
      <p:ext uri="{BB962C8B-B14F-4D97-AF65-F5344CB8AC3E}">
        <p14:creationId xmlns:p14="http://schemas.microsoft.com/office/powerpoint/2010/main" val="26967945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sz="3200" cap="none" dirty="0" smtClean="0"/>
              <a:t>Oxidation Resistance -</a:t>
            </a:r>
            <a:r>
              <a:rPr lang="en-US" sz="3200" cap="none" dirty="0"/>
              <a:t> ASTM D </a:t>
            </a:r>
            <a:r>
              <a:rPr lang="en-US" sz="3200" cap="none" dirty="0" smtClean="0"/>
              <a:t>943</a:t>
            </a:r>
            <a:endParaRPr lang="en-US" sz="3200" cap="none" dirty="0"/>
          </a:p>
        </p:txBody>
      </p:sp>
      <p:pic>
        <p:nvPicPr>
          <p:cNvPr id="5" name="Picture 88"/>
          <p:cNvPicPr>
            <a:picLocks noChangeAspect="1" noChangeArrowheads="1"/>
          </p:cNvPicPr>
          <p:nvPr/>
        </p:nvPicPr>
        <p:blipFill>
          <a:blip r:embed="rId3" cstate="email">
            <a:extLst>
              <a:ext uri="{28A0092B-C50C-407E-A947-70E740481C1C}">
                <a14:useLocalDpi xmlns:a14="http://schemas.microsoft.com/office/drawing/2010/main"/>
              </a:ext>
            </a:extLst>
          </a:blip>
          <a:srcRect b="8737"/>
          <a:stretch>
            <a:fillRect/>
          </a:stretch>
        </p:blipFill>
        <p:spPr bwMode="auto">
          <a:xfrm>
            <a:off x="1824101" y="1184743"/>
            <a:ext cx="7728820" cy="35857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29847" y="4767028"/>
            <a:ext cx="1659429" cy="369332"/>
          </a:xfrm>
          <a:prstGeom prst="rect">
            <a:avLst/>
          </a:prstGeom>
          <a:noFill/>
        </p:spPr>
        <p:txBody>
          <a:bodyPr wrap="none" rtlCol="0">
            <a:spAutoFit/>
          </a:bodyPr>
          <a:lstStyle/>
          <a:p>
            <a:r>
              <a:rPr lang="en-US" altLang="en-US" b="1" dirty="0" smtClean="0">
                <a:solidFill>
                  <a:srgbClr val="FF0000"/>
                </a:solidFill>
              </a:rPr>
              <a:t>Competitor Q</a:t>
            </a:r>
            <a:endParaRPr lang="en-US" altLang="en-US" b="1" dirty="0">
              <a:solidFill>
                <a:srgbClr val="FF0000"/>
              </a:solidFill>
            </a:endParaRPr>
          </a:p>
        </p:txBody>
      </p:sp>
      <p:sp>
        <p:nvSpPr>
          <p:cNvPr id="8" name="TextBox 7"/>
          <p:cNvSpPr txBox="1"/>
          <p:nvPr/>
        </p:nvSpPr>
        <p:spPr>
          <a:xfrm>
            <a:off x="6764017" y="4770455"/>
            <a:ext cx="2266390" cy="369332"/>
          </a:xfrm>
          <a:prstGeom prst="rect">
            <a:avLst/>
          </a:prstGeom>
          <a:noFill/>
        </p:spPr>
        <p:txBody>
          <a:bodyPr wrap="none" rtlCol="0">
            <a:spAutoFit/>
          </a:bodyPr>
          <a:lstStyle/>
          <a:p>
            <a:pPr algn="ctr">
              <a:spcBef>
                <a:spcPct val="0"/>
              </a:spcBef>
            </a:pPr>
            <a:r>
              <a:rPr lang="en-US" altLang="en-US" b="1" dirty="0">
                <a:solidFill>
                  <a:srgbClr val="007B32"/>
                </a:solidFill>
              </a:rPr>
              <a:t>Castrol Anvol SWX</a:t>
            </a:r>
          </a:p>
        </p:txBody>
      </p:sp>
      <p:sp>
        <p:nvSpPr>
          <p:cNvPr id="7" name="TextBox 6"/>
          <p:cNvSpPr txBox="1"/>
          <p:nvPr/>
        </p:nvSpPr>
        <p:spPr>
          <a:xfrm>
            <a:off x="1931083" y="5115749"/>
            <a:ext cx="3175306" cy="338554"/>
          </a:xfrm>
          <a:prstGeom prst="rect">
            <a:avLst/>
          </a:prstGeom>
          <a:noFill/>
        </p:spPr>
        <p:txBody>
          <a:bodyPr wrap="square" rtlCol="0">
            <a:spAutoFit/>
          </a:bodyPr>
          <a:lstStyle/>
          <a:p>
            <a:pPr algn="ctr"/>
            <a:r>
              <a:rPr lang="en-US" altLang="en-US" sz="1600" dirty="0" smtClean="0">
                <a:solidFill>
                  <a:srgbClr val="FF0000"/>
                </a:solidFill>
              </a:rPr>
              <a:t>Sample turns glue-like and hard</a:t>
            </a:r>
            <a:endParaRPr lang="en-US" altLang="en-US" sz="1600" dirty="0">
              <a:solidFill>
                <a:srgbClr val="FF0000"/>
              </a:solidFill>
            </a:endParaRPr>
          </a:p>
        </p:txBody>
      </p:sp>
      <p:sp>
        <p:nvSpPr>
          <p:cNvPr id="10" name="TextBox 9"/>
          <p:cNvSpPr txBox="1"/>
          <p:nvPr/>
        </p:nvSpPr>
        <p:spPr>
          <a:xfrm>
            <a:off x="6908801" y="5587426"/>
            <a:ext cx="3016649" cy="338554"/>
          </a:xfrm>
          <a:prstGeom prst="rect">
            <a:avLst/>
          </a:prstGeom>
          <a:noFill/>
        </p:spPr>
        <p:txBody>
          <a:bodyPr wrap="square" rtlCol="0">
            <a:spAutoFit/>
          </a:bodyPr>
          <a:lstStyle/>
          <a:p>
            <a:pPr algn="ctr"/>
            <a:r>
              <a:rPr lang="en-US" altLang="en-US" sz="1600" dirty="0" smtClean="0">
                <a:solidFill>
                  <a:srgbClr val="007B32"/>
                </a:solidFill>
              </a:rPr>
              <a:t>Sample remains fluid and clear</a:t>
            </a:r>
            <a:endParaRPr lang="en-US" altLang="en-US" sz="1600" dirty="0">
              <a:solidFill>
                <a:srgbClr val="007B32"/>
              </a:solidFill>
            </a:endParaRPr>
          </a:p>
        </p:txBody>
      </p:sp>
    </p:spTree>
    <p:extLst>
      <p:ext uri="{BB962C8B-B14F-4D97-AF65-F5344CB8AC3E}">
        <p14:creationId xmlns:p14="http://schemas.microsoft.com/office/powerpoint/2010/main" val="1510389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altLang="en-US" sz="3200" cap="none" dirty="0" smtClean="0"/>
              <a:t>Wear Protection Tests</a:t>
            </a:r>
            <a:endParaRPr lang="en-US" sz="3200" cap="none" dirty="0"/>
          </a:p>
        </p:txBody>
      </p:sp>
      <p:sp>
        <p:nvSpPr>
          <p:cNvPr id="3" name="Text Placeholder 2"/>
          <p:cNvSpPr>
            <a:spLocks noGrp="1"/>
          </p:cNvSpPr>
          <p:nvPr>
            <p:ph type="body" sz="quarter" idx="4294967295"/>
          </p:nvPr>
        </p:nvSpPr>
        <p:spPr>
          <a:xfrm>
            <a:off x="508001" y="1447800"/>
            <a:ext cx="6705599" cy="4191000"/>
          </a:xfrm>
          <a:prstGeom prst="rect">
            <a:avLst/>
          </a:prstGeom>
        </p:spPr>
        <p:txBody>
          <a:bodyPr>
            <a:normAutofit/>
          </a:bodyPr>
          <a:lstStyle/>
          <a:p>
            <a:pPr marL="274320" indent="-274320">
              <a:spcBef>
                <a:spcPts val="600"/>
              </a:spcBef>
              <a:spcAft>
                <a:spcPts val="600"/>
              </a:spcAft>
              <a:buClr>
                <a:srgbClr val="C00000"/>
              </a:buClr>
              <a:buFont typeface="Wingdings" panose="05000000000000000000" pitchFamily="2" charset="2"/>
              <a:buChar char="Ø"/>
            </a:pPr>
            <a:r>
              <a:rPr lang="en-US" sz="1800" b="1" dirty="0">
                <a:solidFill>
                  <a:schemeClr val="tx1"/>
                </a:solidFill>
              </a:rPr>
              <a:t>Major pump OEM tests</a:t>
            </a:r>
          </a:p>
          <a:p>
            <a:pPr marL="674370" lvl="2" indent="-274320">
              <a:spcBef>
                <a:spcPts val="600"/>
              </a:spcBef>
              <a:spcAft>
                <a:spcPts val="600"/>
              </a:spcAft>
              <a:buClr>
                <a:srgbClr val="C00000"/>
              </a:buClr>
              <a:buFont typeface="Arial" panose="020B0604020202020204" pitchFamily="34" charset="0"/>
              <a:buChar char="−"/>
            </a:pPr>
            <a:r>
              <a:rPr lang="en-US" sz="1600" dirty="0" smtClean="0">
                <a:solidFill>
                  <a:schemeClr val="tx1"/>
                </a:solidFill>
              </a:rPr>
              <a:t>Eaton-Vickers </a:t>
            </a:r>
            <a:r>
              <a:rPr lang="en-US" sz="1600" dirty="0">
                <a:solidFill>
                  <a:schemeClr val="tx1"/>
                </a:solidFill>
              </a:rPr>
              <a:t>and Denison</a:t>
            </a:r>
          </a:p>
          <a:p>
            <a:pPr marL="674370" lvl="2" indent="-274320">
              <a:spcBef>
                <a:spcPts val="600"/>
              </a:spcBef>
              <a:spcAft>
                <a:spcPts val="600"/>
              </a:spcAft>
              <a:buClr>
                <a:srgbClr val="C00000"/>
              </a:buClr>
              <a:buFont typeface="Arial" panose="020B0604020202020204" pitchFamily="34" charset="0"/>
              <a:buChar char="−"/>
            </a:pPr>
            <a:r>
              <a:rPr lang="en-US" sz="1600" dirty="0">
                <a:solidFill>
                  <a:schemeClr val="tx1"/>
                </a:solidFill>
              </a:rPr>
              <a:t>Anvol SWX passes all of these</a:t>
            </a:r>
          </a:p>
          <a:p>
            <a:pPr marL="274320" indent="-274320">
              <a:spcBef>
                <a:spcPts val="600"/>
              </a:spcBef>
              <a:spcAft>
                <a:spcPts val="600"/>
              </a:spcAft>
              <a:buClr>
                <a:srgbClr val="C00000"/>
              </a:buClr>
              <a:buFont typeface="Wingdings" panose="05000000000000000000" pitchFamily="2" charset="2"/>
              <a:buChar char="Ø"/>
            </a:pPr>
            <a:r>
              <a:rPr lang="en-US" sz="1800" b="1" dirty="0">
                <a:solidFill>
                  <a:schemeClr val="tx1"/>
                </a:solidFill>
              </a:rPr>
              <a:t>Four-ball wear test</a:t>
            </a:r>
          </a:p>
          <a:p>
            <a:pPr marL="674370" lvl="2" indent="-274320">
              <a:spcBef>
                <a:spcPts val="600"/>
              </a:spcBef>
              <a:spcAft>
                <a:spcPts val="600"/>
              </a:spcAft>
              <a:buClr>
                <a:srgbClr val="C00000"/>
              </a:buClr>
              <a:buFont typeface="Arial" panose="020B0604020202020204" pitchFamily="34" charset="0"/>
              <a:buChar char="−"/>
            </a:pPr>
            <a:r>
              <a:rPr lang="en-US" sz="1600" dirty="0">
                <a:solidFill>
                  <a:schemeClr val="tx1"/>
                </a:solidFill>
              </a:rPr>
              <a:t>Common test for wear protection of lubricants</a:t>
            </a:r>
          </a:p>
          <a:p>
            <a:pPr marL="674370" lvl="2" indent="-274320">
              <a:spcBef>
                <a:spcPts val="600"/>
              </a:spcBef>
              <a:spcAft>
                <a:spcPts val="600"/>
              </a:spcAft>
              <a:buClr>
                <a:srgbClr val="C00000"/>
              </a:buClr>
              <a:buFont typeface="Arial" panose="020B0604020202020204" pitchFamily="34" charset="0"/>
              <a:buChar char="−"/>
            </a:pPr>
            <a:r>
              <a:rPr lang="en-US" sz="1600" dirty="0">
                <a:solidFill>
                  <a:schemeClr val="tx1"/>
                </a:solidFill>
              </a:rPr>
              <a:t>See comparison chart</a:t>
            </a:r>
          </a:p>
          <a:p>
            <a:pPr marL="274320" indent="-274320">
              <a:spcBef>
                <a:spcPts val="600"/>
              </a:spcBef>
              <a:spcAft>
                <a:spcPts val="600"/>
              </a:spcAft>
              <a:buClr>
                <a:srgbClr val="C00000"/>
              </a:buClr>
              <a:buFont typeface="Wingdings" panose="05000000000000000000" pitchFamily="2" charset="2"/>
              <a:buChar char="Ø"/>
            </a:pPr>
            <a:r>
              <a:rPr lang="en-US" sz="1800" b="1" dirty="0">
                <a:solidFill>
                  <a:schemeClr val="tx1"/>
                </a:solidFill>
              </a:rPr>
              <a:t>FZG</a:t>
            </a:r>
          </a:p>
          <a:p>
            <a:pPr marL="674370" lvl="2" indent="-274320">
              <a:spcBef>
                <a:spcPts val="600"/>
              </a:spcBef>
              <a:spcAft>
                <a:spcPts val="600"/>
              </a:spcAft>
              <a:buClr>
                <a:srgbClr val="C00000"/>
              </a:buClr>
              <a:buFont typeface="Arial" panose="020B0604020202020204" pitchFamily="34" charset="0"/>
              <a:buChar char="−"/>
            </a:pPr>
            <a:r>
              <a:rPr lang="en-US" sz="1600" dirty="0">
                <a:solidFill>
                  <a:schemeClr val="tx1"/>
                </a:solidFill>
              </a:rPr>
              <a:t>Test designed for EP gear oils but can demonstrate the high protection of hydraulic oils</a:t>
            </a:r>
          </a:p>
          <a:p>
            <a:pPr marL="674370" lvl="2" indent="-274320">
              <a:spcBef>
                <a:spcPts val="600"/>
              </a:spcBef>
              <a:spcAft>
                <a:spcPts val="600"/>
              </a:spcAft>
              <a:buClr>
                <a:srgbClr val="C00000"/>
              </a:buClr>
              <a:buFont typeface="Arial" panose="020B0604020202020204" pitchFamily="34" charset="0"/>
              <a:buChar char="−"/>
            </a:pPr>
            <a:r>
              <a:rPr lang="en-US" sz="1600" dirty="0">
                <a:solidFill>
                  <a:schemeClr val="tx1"/>
                </a:solidFill>
              </a:rPr>
              <a:t>Anvol SWX achieves the highest level in this test (12</a:t>
            </a:r>
            <a:r>
              <a:rPr lang="en-US" sz="1600" dirty="0" smtClean="0">
                <a:solidFill>
                  <a:schemeClr val="tx1"/>
                </a:solidFill>
              </a:rPr>
              <a:t>+)</a:t>
            </a:r>
            <a:endParaRPr lang="en-US" sz="1600" dirty="0">
              <a:solidFill>
                <a:schemeClr val="tx1"/>
              </a:solidFill>
            </a:endParaRPr>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14919" y="1371600"/>
            <a:ext cx="4183465" cy="401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1"/>
          <p:cNvSpPr txBox="1">
            <a:spLocks noChangeArrowheads="1"/>
          </p:cNvSpPr>
          <p:nvPr/>
        </p:nvSpPr>
        <p:spPr bwMode="auto">
          <a:xfrm rot="16200000">
            <a:off x="8621963" y="4251204"/>
            <a:ext cx="1007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US" altLang="en-US" sz="1200" b="1" dirty="0">
                <a:solidFill>
                  <a:schemeClr val="bg1"/>
                </a:solidFill>
              </a:rPr>
              <a:t>Anvol SWX</a:t>
            </a:r>
          </a:p>
        </p:txBody>
      </p:sp>
    </p:spTree>
    <p:extLst>
      <p:ext uri="{BB962C8B-B14F-4D97-AF65-F5344CB8AC3E}">
        <p14:creationId xmlns:p14="http://schemas.microsoft.com/office/powerpoint/2010/main" val="3487438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sz="3200" cap="none" dirty="0" smtClean="0"/>
              <a:t>Shear Stability </a:t>
            </a:r>
            <a:r>
              <a:rPr lang="en-US" sz="3200" cap="none" dirty="0"/>
              <a:t>- VW Shear Test</a:t>
            </a:r>
          </a:p>
        </p:txBody>
      </p:sp>
      <p:grpSp>
        <p:nvGrpSpPr>
          <p:cNvPr id="20" name="Group 3"/>
          <p:cNvGrpSpPr>
            <a:grpSpLocks/>
          </p:cNvGrpSpPr>
          <p:nvPr/>
        </p:nvGrpSpPr>
        <p:grpSpPr bwMode="auto">
          <a:xfrm>
            <a:off x="807436" y="1061091"/>
            <a:ext cx="9330069" cy="3200781"/>
            <a:chOff x="614" y="1291"/>
            <a:chExt cx="3300" cy="1708"/>
          </a:xfrm>
        </p:grpSpPr>
        <p:graphicFrame>
          <p:nvGraphicFramePr>
            <p:cNvPr id="21" name="Object 4"/>
            <p:cNvGraphicFramePr>
              <a:graphicFrameLocks noChangeAspect="1"/>
            </p:cNvGraphicFramePr>
            <p:nvPr/>
          </p:nvGraphicFramePr>
          <p:xfrm>
            <a:off x="720" y="1504"/>
            <a:ext cx="3194" cy="1311"/>
          </p:xfrm>
          <a:graphic>
            <a:graphicData uri="http://schemas.openxmlformats.org/presentationml/2006/ole">
              <mc:AlternateContent xmlns:mc="http://schemas.openxmlformats.org/markup-compatibility/2006">
                <mc:Choice xmlns:v="urn:schemas-microsoft-com:vml" Requires="v">
                  <p:oleObj spid="_x0000_s15459" name="Chart" r:id="rId3" imgW="5477372" imgH="2400662" progId="Excel.Chart.8">
                    <p:embed/>
                  </p:oleObj>
                </mc:Choice>
                <mc:Fallback>
                  <p:oleObj name="Chart" r:id="rId3" imgW="5477372" imgH="2400662" progId="Excel.Chart.8">
                    <p:embed/>
                    <p:pic>
                      <p:nvPicPr>
                        <p:cNvPr id="0" name=""/>
                        <p:cNvPicPr>
                          <a:picLocks noChangeAspect="1" noChangeArrowheads="1"/>
                        </p:cNvPicPr>
                        <p:nvPr/>
                      </p:nvPicPr>
                      <p:blipFill>
                        <a:blip r:embed="rId4">
                          <a:lum bright="-18000" contrast="36000"/>
                          <a:extLst>
                            <a:ext uri="{28A0092B-C50C-407E-A947-70E740481C1C}">
                              <a14:useLocalDpi xmlns:a14="http://schemas.microsoft.com/office/drawing/2010/main" val="0"/>
                            </a:ext>
                          </a:extLst>
                        </a:blip>
                        <a:srcRect l="9615" t="22574" r="33195" b="24199"/>
                        <a:stretch>
                          <a:fillRect/>
                        </a:stretch>
                      </p:blipFill>
                      <p:spPr bwMode="auto">
                        <a:xfrm>
                          <a:off x="720" y="1504"/>
                          <a:ext cx="3194" cy="1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Text Box 5"/>
            <p:cNvSpPr txBox="1">
              <a:spLocks noChangeArrowheads="1"/>
            </p:cNvSpPr>
            <p:nvPr/>
          </p:nvSpPr>
          <p:spPr bwMode="auto">
            <a:xfrm rot="16200000">
              <a:off x="154" y="2120"/>
              <a:ext cx="1017" cy="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latin typeface="Arial Black" pitchFamily="34" charset="0"/>
                </a:rPr>
                <a:t>Remaining Viscosity</a:t>
              </a:r>
            </a:p>
          </p:txBody>
        </p:sp>
        <p:sp>
          <p:nvSpPr>
            <p:cNvPr id="23" name="Text Box 6"/>
            <p:cNvSpPr txBox="1">
              <a:spLocks noChangeArrowheads="1"/>
            </p:cNvSpPr>
            <p:nvPr/>
          </p:nvSpPr>
          <p:spPr bwMode="auto">
            <a:xfrm>
              <a:off x="2261" y="2851"/>
              <a:ext cx="369" cy="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GB" altLang="en-US" sz="1200" dirty="0">
                  <a:latin typeface="Arial Black" pitchFamily="34" charset="0"/>
                </a:rPr>
                <a:t>Time (hrs)</a:t>
              </a:r>
            </a:p>
          </p:txBody>
        </p:sp>
        <p:grpSp>
          <p:nvGrpSpPr>
            <p:cNvPr id="24" name="Group 7"/>
            <p:cNvGrpSpPr>
              <a:grpSpLocks/>
            </p:cNvGrpSpPr>
            <p:nvPr/>
          </p:nvGrpSpPr>
          <p:grpSpPr bwMode="auto">
            <a:xfrm>
              <a:off x="1701" y="1291"/>
              <a:ext cx="1342" cy="360"/>
              <a:chOff x="3850" y="1517"/>
              <a:chExt cx="1342" cy="360"/>
            </a:xfrm>
          </p:grpSpPr>
          <p:sp>
            <p:nvSpPr>
              <p:cNvPr id="25" name="Text Box 8"/>
              <p:cNvSpPr txBox="1">
                <a:spLocks noChangeArrowheads="1"/>
              </p:cNvSpPr>
              <p:nvPr/>
            </p:nvSpPr>
            <p:spPr bwMode="auto">
              <a:xfrm>
                <a:off x="4140" y="1529"/>
                <a:ext cx="637"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marL="274320" indent="-274320" eaLnBrk="1" hangingPunct="1">
                  <a:lnSpc>
                    <a:spcPct val="100000"/>
                  </a:lnSpc>
                  <a:spcBef>
                    <a:spcPts val="400"/>
                  </a:spcBef>
                  <a:spcAft>
                    <a:spcPts val="600"/>
                  </a:spcAft>
                  <a:buFontTx/>
                  <a:buNone/>
                </a:pPr>
                <a:r>
                  <a:rPr lang="en-GB" altLang="en-US" sz="1400" b="1" dirty="0"/>
                  <a:t>Competitor </a:t>
                </a:r>
                <a:r>
                  <a:rPr lang="en-GB" altLang="en-US" sz="1400" b="1" dirty="0" smtClean="0"/>
                  <a:t>Q</a:t>
                </a:r>
              </a:p>
              <a:p>
                <a:pPr marL="274320" indent="-274320" eaLnBrk="1" hangingPunct="1">
                  <a:lnSpc>
                    <a:spcPct val="100000"/>
                  </a:lnSpc>
                  <a:spcBef>
                    <a:spcPts val="400"/>
                  </a:spcBef>
                  <a:spcAft>
                    <a:spcPts val="600"/>
                  </a:spcAft>
                  <a:buFontTx/>
                  <a:buNone/>
                </a:pPr>
                <a:r>
                  <a:rPr lang="en-GB" altLang="en-US" sz="1400" b="1" dirty="0" smtClean="0"/>
                  <a:t>Castrol </a:t>
                </a:r>
                <a:r>
                  <a:rPr lang="en-GB" altLang="en-US" sz="1400" b="1" dirty="0"/>
                  <a:t>Anvol SWX</a:t>
                </a:r>
              </a:p>
            </p:txBody>
          </p:sp>
          <p:sp>
            <p:nvSpPr>
              <p:cNvPr id="26" name="Line 9"/>
              <p:cNvSpPr>
                <a:spLocks noChangeShapeType="1"/>
              </p:cNvSpPr>
              <p:nvPr/>
            </p:nvSpPr>
            <p:spPr bwMode="auto">
              <a:xfrm>
                <a:off x="3888" y="1618"/>
                <a:ext cx="254"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7" name="Line 10"/>
              <p:cNvSpPr>
                <a:spLocks noChangeShapeType="1"/>
              </p:cNvSpPr>
              <p:nvPr/>
            </p:nvSpPr>
            <p:spPr bwMode="auto">
              <a:xfrm>
                <a:off x="3886" y="1796"/>
                <a:ext cx="254"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 name="Rectangle 11"/>
              <p:cNvSpPr>
                <a:spLocks noChangeArrowheads="1"/>
              </p:cNvSpPr>
              <p:nvPr/>
            </p:nvSpPr>
            <p:spPr bwMode="auto">
              <a:xfrm>
                <a:off x="3850" y="1517"/>
                <a:ext cx="1342" cy="34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endParaRPr lang="en-US" altLang="en-US" sz="1800" dirty="0"/>
              </a:p>
            </p:txBody>
          </p:sp>
        </p:grpSp>
      </p:grpSp>
      <p:sp>
        <p:nvSpPr>
          <p:cNvPr id="29" name="Text Box 12"/>
          <p:cNvSpPr txBox="1">
            <a:spLocks noChangeArrowheads="1"/>
          </p:cNvSpPr>
          <p:nvPr/>
        </p:nvSpPr>
        <p:spPr bwMode="auto">
          <a:xfrm>
            <a:off x="6258208" y="4475017"/>
            <a:ext cx="2376473" cy="5847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rotWithShape="0">
                    <a:schemeClr val="tx1">
                      <a:alpha val="50000"/>
                    </a:schemeClr>
                  </a:outerShdw>
                </a:effectLst>
              </a14:hiddenEffects>
            </a:ext>
          </a:extLst>
        </p:spPr>
        <p:txBody>
          <a:bodyPr wrap="squar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US" altLang="en-US" sz="1600" b="1" dirty="0">
                <a:solidFill>
                  <a:srgbClr val="007B32"/>
                </a:solidFill>
              </a:rPr>
              <a:t>Polymer shears over time</a:t>
            </a:r>
          </a:p>
        </p:txBody>
      </p:sp>
      <p:sp>
        <p:nvSpPr>
          <p:cNvPr id="30" name="Text Box 13"/>
          <p:cNvSpPr txBox="1">
            <a:spLocks noChangeArrowheads="1"/>
          </p:cNvSpPr>
          <p:nvPr/>
        </p:nvSpPr>
        <p:spPr bwMode="auto">
          <a:xfrm>
            <a:off x="9076267" y="4644564"/>
            <a:ext cx="3014133" cy="5847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rotWithShape="0">
                    <a:schemeClr val="tx1">
                      <a:alpha val="50000"/>
                    </a:schemeClr>
                  </a:outerShdw>
                </a:effectLst>
              </a14:hiddenEffects>
            </a:ext>
          </a:extLst>
        </p:spPr>
        <p:txBody>
          <a:bodyPr wrap="square">
            <a:spAutoFit/>
          </a:bodyP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eaLnBrk="1" hangingPunct="1">
              <a:lnSpc>
                <a:spcPct val="100000"/>
              </a:lnSpc>
              <a:spcBef>
                <a:spcPct val="0"/>
              </a:spcBef>
              <a:buFontTx/>
              <a:buNone/>
            </a:pPr>
            <a:r>
              <a:rPr lang="en-US" altLang="en-US" sz="1600" b="1" dirty="0">
                <a:solidFill>
                  <a:srgbClr val="007B32"/>
                </a:solidFill>
              </a:rPr>
              <a:t>Viscosity and protection are lost</a:t>
            </a:r>
          </a:p>
        </p:txBody>
      </p:sp>
      <p:sp>
        <p:nvSpPr>
          <p:cNvPr id="31" name="Oval 14"/>
          <p:cNvSpPr>
            <a:spLocks noChangeArrowheads="1"/>
          </p:cNvSpPr>
          <p:nvPr/>
        </p:nvSpPr>
        <p:spPr bwMode="auto">
          <a:xfrm>
            <a:off x="9794503" y="2312713"/>
            <a:ext cx="220133" cy="4413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60000"/>
              </a:spcBef>
              <a:buChar char="•"/>
              <a:defRPr sz="2000">
                <a:solidFill>
                  <a:schemeClr val="tx1"/>
                </a:solidFill>
                <a:latin typeface="Arial" charset="0"/>
                <a:cs typeface="Arial" charset="0"/>
              </a:defRPr>
            </a:lvl1pPr>
            <a:lvl2pPr marL="742950" indent="-285750" eaLnBrk="0" hangingPunct="0">
              <a:lnSpc>
                <a:spcPct val="90000"/>
              </a:lnSpc>
              <a:spcBef>
                <a:spcPct val="30000"/>
              </a:spcBef>
              <a:buClr>
                <a:srgbClr val="009900"/>
              </a:buClr>
              <a:buChar char="–"/>
              <a:defRPr>
                <a:solidFill>
                  <a:schemeClr val="tx1"/>
                </a:solidFill>
                <a:latin typeface="Arial" charset="0"/>
                <a:cs typeface="Arial" charset="0"/>
              </a:defRPr>
            </a:lvl2pPr>
            <a:lvl3pPr marL="1143000" indent="-228600" eaLnBrk="0" hangingPunct="0">
              <a:lnSpc>
                <a:spcPct val="90000"/>
              </a:lnSpc>
              <a:spcBef>
                <a:spcPct val="20000"/>
              </a:spcBef>
              <a:buClr>
                <a:srgbClr val="009900"/>
              </a:buClr>
              <a:buChar char="•"/>
              <a:defRPr sz="1600">
                <a:solidFill>
                  <a:schemeClr val="tx1"/>
                </a:solidFill>
                <a:latin typeface="Arial" charset="0"/>
                <a:cs typeface="Arial" charset="0"/>
              </a:defRPr>
            </a:lvl3pPr>
            <a:lvl4pPr marL="1600200" indent="-228600" eaLnBrk="0" hangingPunct="0">
              <a:lnSpc>
                <a:spcPct val="90000"/>
              </a:lnSpc>
              <a:spcBef>
                <a:spcPct val="10000"/>
              </a:spcBef>
              <a:buClr>
                <a:srgbClr val="009900"/>
              </a:buClr>
              <a:buChar char="–"/>
              <a:defRPr sz="1400">
                <a:solidFill>
                  <a:schemeClr val="tx1"/>
                </a:solidFill>
                <a:latin typeface="Arial" charset="0"/>
                <a:cs typeface="Arial" charset="0"/>
              </a:defRPr>
            </a:lvl4pPr>
            <a:lvl5pPr marL="2057400" indent="-228600" eaLnBrk="0" hangingPunct="0">
              <a:lnSpc>
                <a:spcPct val="90000"/>
              </a:lnSpc>
              <a:spcBef>
                <a:spcPct val="10000"/>
              </a:spcBef>
              <a:buClr>
                <a:srgbClr val="009900"/>
              </a:buClr>
              <a:buChar char="»"/>
              <a:defRPr sz="1400">
                <a:solidFill>
                  <a:schemeClr val="tx1"/>
                </a:solidFill>
                <a:latin typeface="Arial" charset="0"/>
                <a:cs typeface="Arial" charset="0"/>
              </a:defRPr>
            </a:lvl5pPr>
            <a:lvl6pPr marL="25146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6pPr>
            <a:lvl7pPr marL="29718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7pPr>
            <a:lvl8pPr marL="34290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8pPr>
            <a:lvl9pPr marL="3886200" indent="-228600" eaLnBrk="0" fontAlgn="base" hangingPunct="0">
              <a:lnSpc>
                <a:spcPct val="90000"/>
              </a:lnSpc>
              <a:spcBef>
                <a:spcPct val="10000"/>
              </a:spcBef>
              <a:spcAft>
                <a:spcPct val="0"/>
              </a:spcAft>
              <a:buClr>
                <a:srgbClr val="009900"/>
              </a:buClr>
              <a:buChar char="»"/>
              <a:defRPr sz="1400">
                <a:solidFill>
                  <a:schemeClr val="tx1"/>
                </a:solidFill>
                <a:latin typeface="Arial" charset="0"/>
                <a:cs typeface="Arial" charset="0"/>
              </a:defRPr>
            </a:lvl9pPr>
          </a:lstStyle>
          <a:p>
            <a:pPr algn="ctr" eaLnBrk="1" hangingPunct="1">
              <a:lnSpc>
                <a:spcPct val="100000"/>
              </a:lnSpc>
              <a:spcBef>
                <a:spcPct val="0"/>
              </a:spcBef>
              <a:buFontTx/>
              <a:buNone/>
            </a:pPr>
            <a:endParaRPr lang="en-US" altLang="en-US" sz="1800" dirty="0">
              <a:solidFill>
                <a:schemeClr val="hlink"/>
              </a:solidFill>
            </a:endParaRPr>
          </a:p>
        </p:txBody>
      </p:sp>
      <p:sp>
        <p:nvSpPr>
          <p:cNvPr id="32" name="Line 15"/>
          <p:cNvSpPr>
            <a:spLocks noChangeShapeType="1"/>
          </p:cNvSpPr>
          <p:nvPr/>
        </p:nvSpPr>
        <p:spPr bwMode="auto">
          <a:xfrm flipV="1">
            <a:off x="7339566" y="2504655"/>
            <a:ext cx="491915" cy="19703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 name="Line 16"/>
          <p:cNvSpPr>
            <a:spLocks noChangeShapeType="1"/>
          </p:cNvSpPr>
          <p:nvPr/>
        </p:nvSpPr>
        <p:spPr bwMode="auto">
          <a:xfrm flipH="1" flipV="1">
            <a:off x="10008698" y="2674202"/>
            <a:ext cx="541867" cy="19703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 name="Rectangle 33"/>
          <p:cNvSpPr/>
          <p:nvPr/>
        </p:nvSpPr>
        <p:spPr>
          <a:xfrm>
            <a:off x="944559" y="4014425"/>
            <a:ext cx="3860799" cy="145680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74320" indent="-274320">
              <a:spcBef>
                <a:spcPts val="200"/>
              </a:spcBef>
              <a:spcAft>
                <a:spcPts val="600"/>
              </a:spcAft>
              <a:buClr>
                <a:srgbClr val="C00000"/>
              </a:buClr>
            </a:pPr>
            <a:r>
              <a:rPr lang="en-US" altLang="en-US" sz="1400" b="1" dirty="0"/>
              <a:t>Polymer shear </a:t>
            </a:r>
            <a:r>
              <a:rPr lang="en-US" altLang="en-US" sz="1400" b="1" dirty="0" smtClean="0"/>
              <a:t>causes</a:t>
            </a:r>
            <a:r>
              <a:rPr lang="en-US" altLang="en-US" sz="1400" b="1" dirty="0"/>
              <a:t>: </a:t>
            </a:r>
          </a:p>
          <a:p>
            <a:pPr marL="274320" indent="-274320">
              <a:spcBef>
                <a:spcPts val="200"/>
              </a:spcBef>
              <a:spcAft>
                <a:spcPts val="600"/>
              </a:spcAft>
              <a:buClr>
                <a:srgbClr val="C00000"/>
              </a:buClr>
              <a:buFont typeface="Wingdings" panose="05000000000000000000" pitchFamily="2" charset="2"/>
              <a:buChar char="Ø"/>
            </a:pPr>
            <a:r>
              <a:rPr lang="en-US" altLang="en-US" sz="1200" dirty="0" smtClean="0"/>
              <a:t>Reduced </a:t>
            </a:r>
            <a:r>
              <a:rPr lang="en-US" altLang="en-US" sz="1200" dirty="0"/>
              <a:t>viscosity </a:t>
            </a:r>
          </a:p>
          <a:p>
            <a:pPr marL="274320" indent="-274320">
              <a:spcBef>
                <a:spcPts val="200"/>
              </a:spcBef>
              <a:spcAft>
                <a:spcPts val="600"/>
              </a:spcAft>
              <a:buClr>
                <a:srgbClr val="C00000"/>
              </a:buClr>
              <a:buFont typeface="Wingdings" panose="05000000000000000000" pitchFamily="2" charset="2"/>
              <a:buChar char="Ø"/>
            </a:pPr>
            <a:r>
              <a:rPr lang="en-US" altLang="en-US" sz="1200" dirty="0" smtClean="0"/>
              <a:t>Poor </a:t>
            </a:r>
            <a:r>
              <a:rPr lang="en-US" altLang="en-US" sz="1200" dirty="0"/>
              <a:t>protection for pumps, valves, and cylinders</a:t>
            </a:r>
          </a:p>
          <a:p>
            <a:pPr marL="274320" indent="-274320">
              <a:spcBef>
                <a:spcPts val="200"/>
              </a:spcBef>
              <a:spcAft>
                <a:spcPts val="600"/>
              </a:spcAft>
              <a:buClr>
                <a:srgbClr val="C00000"/>
              </a:buClr>
              <a:buFont typeface="Wingdings" panose="05000000000000000000" pitchFamily="2" charset="2"/>
              <a:buChar char="Ø"/>
            </a:pPr>
            <a:r>
              <a:rPr lang="en-US" altLang="en-US" sz="1200" dirty="0" smtClean="0"/>
              <a:t>Filter plugging</a:t>
            </a:r>
          </a:p>
          <a:p>
            <a:pPr marL="274320" indent="-274320">
              <a:spcBef>
                <a:spcPts val="200"/>
              </a:spcBef>
              <a:spcAft>
                <a:spcPts val="600"/>
              </a:spcAft>
              <a:buClr>
                <a:srgbClr val="C00000"/>
              </a:buClr>
              <a:buFont typeface="Wingdings" panose="05000000000000000000" pitchFamily="2" charset="2"/>
              <a:buChar char="Ø"/>
            </a:pPr>
            <a:r>
              <a:rPr lang="en-US" altLang="en-US" sz="1200" dirty="0" smtClean="0"/>
              <a:t>Sludge</a:t>
            </a:r>
            <a:endParaRPr lang="en-US" altLang="en-US" sz="1200" dirty="0"/>
          </a:p>
        </p:txBody>
      </p:sp>
    </p:spTree>
    <p:extLst>
      <p:ext uri="{BB962C8B-B14F-4D97-AF65-F5344CB8AC3E}">
        <p14:creationId xmlns:p14="http://schemas.microsoft.com/office/powerpoint/2010/main" val="10827840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sz="3200" cap="none" dirty="0" smtClean="0"/>
              <a:t>Fire-resistant Fluid – Safety tips</a:t>
            </a:r>
            <a:endParaRPr lang="en-US" sz="3200" cap="none" dirty="0"/>
          </a:p>
        </p:txBody>
      </p:sp>
      <p:sp>
        <p:nvSpPr>
          <p:cNvPr id="3" name="Text Placeholder 2"/>
          <p:cNvSpPr>
            <a:spLocks noGrp="1"/>
          </p:cNvSpPr>
          <p:nvPr>
            <p:ph type="body" sz="quarter" idx="4294967295"/>
          </p:nvPr>
        </p:nvSpPr>
        <p:spPr>
          <a:xfrm>
            <a:off x="508000" y="1627884"/>
            <a:ext cx="11032065" cy="3960812"/>
          </a:xfrm>
          <a:prstGeom prst="rect">
            <a:avLst/>
          </a:prstGeom>
        </p:spPr>
        <p:txBody>
          <a:bodyPr>
            <a:normAutofit fontScale="92500" lnSpcReduction="20000"/>
          </a:bodyPr>
          <a:lstStyle/>
          <a:p>
            <a:pPr marL="274320" indent="-274320">
              <a:lnSpc>
                <a:spcPct val="120000"/>
              </a:lnSpc>
              <a:spcBef>
                <a:spcPts val="600"/>
              </a:spcBef>
              <a:spcAft>
                <a:spcPts val="600"/>
              </a:spcAft>
              <a:buClr>
                <a:srgbClr val="C00000"/>
              </a:buClr>
              <a:buFont typeface="Wingdings" panose="05000000000000000000" pitchFamily="2" charset="2"/>
              <a:buChar char="Ø"/>
            </a:pPr>
            <a:r>
              <a:rPr lang="en-US" sz="2200" dirty="0" smtClean="0">
                <a:solidFill>
                  <a:schemeClr val="tx1"/>
                </a:solidFill>
              </a:rPr>
              <a:t>All </a:t>
            </a:r>
            <a:r>
              <a:rPr lang="en-US" sz="2200" dirty="0">
                <a:solidFill>
                  <a:schemeClr val="tx1"/>
                </a:solidFill>
              </a:rPr>
              <a:t>fluids will burn in the right </a:t>
            </a:r>
            <a:r>
              <a:rPr lang="en-US" sz="2200" dirty="0" smtClean="0">
                <a:solidFill>
                  <a:schemeClr val="tx1"/>
                </a:solidFill>
              </a:rPr>
              <a:t>conditions</a:t>
            </a:r>
            <a:endParaRPr lang="en-US" sz="2200" dirty="0">
              <a:solidFill>
                <a:schemeClr val="tx1"/>
              </a:solidFill>
            </a:endParaRPr>
          </a:p>
          <a:p>
            <a:pPr marL="274320" indent="-274320">
              <a:lnSpc>
                <a:spcPct val="120000"/>
              </a:lnSpc>
              <a:spcBef>
                <a:spcPts val="600"/>
              </a:spcBef>
              <a:spcAft>
                <a:spcPts val="600"/>
              </a:spcAft>
              <a:buClr>
                <a:srgbClr val="C00000"/>
              </a:buClr>
              <a:buFont typeface="Wingdings" panose="05000000000000000000" pitchFamily="2" charset="2"/>
              <a:buChar char="Ø"/>
            </a:pPr>
            <a:r>
              <a:rPr lang="en-US" sz="2200" dirty="0">
                <a:solidFill>
                  <a:schemeClr val="tx1"/>
                </a:solidFill>
              </a:rPr>
              <a:t>Even the glycol portion of water glycol is </a:t>
            </a:r>
            <a:r>
              <a:rPr lang="en-US" sz="2200" dirty="0" smtClean="0">
                <a:solidFill>
                  <a:schemeClr val="tx1"/>
                </a:solidFill>
              </a:rPr>
              <a:t>flammable - once </a:t>
            </a:r>
            <a:r>
              <a:rPr lang="en-US" sz="2200" dirty="0">
                <a:solidFill>
                  <a:schemeClr val="tx1"/>
                </a:solidFill>
              </a:rPr>
              <a:t>the water boils off</a:t>
            </a:r>
          </a:p>
          <a:p>
            <a:pPr marL="274320" indent="-274320">
              <a:lnSpc>
                <a:spcPct val="120000"/>
              </a:lnSpc>
              <a:spcBef>
                <a:spcPts val="600"/>
              </a:spcBef>
              <a:spcAft>
                <a:spcPts val="600"/>
              </a:spcAft>
              <a:buClr>
                <a:srgbClr val="C00000"/>
              </a:buClr>
              <a:buFont typeface="Wingdings" panose="05000000000000000000" pitchFamily="2" charset="2"/>
              <a:buChar char="Ø"/>
            </a:pPr>
            <a:r>
              <a:rPr lang="en-US" sz="2200" dirty="0">
                <a:solidFill>
                  <a:schemeClr val="tx1"/>
                </a:solidFill>
              </a:rPr>
              <a:t>Risk assessment must be completed to determine:</a:t>
            </a:r>
          </a:p>
          <a:p>
            <a:pPr marL="674370" lvl="2" indent="-274320">
              <a:lnSpc>
                <a:spcPct val="120000"/>
              </a:lnSpc>
              <a:spcBef>
                <a:spcPts val="600"/>
              </a:spcBef>
              <a:spcAft>
                <a:spcPts val="600"/>
              </a:spcAft>
              <a:buClr>
                <a:srgbClr val="C00000"/>
              </a:buClr>
              <a:buFont typeface="Arial" panose="020B0604020202020204" pitchFamily="34" charset="0"/>
              <a:buChar char="−"/>
            </a:pPr>
            <a:r>
              <a:rPr lang="en-US" sz="1900" dirty="0">
                <a:solidFill>
                  <a:schemeClr val="tx1"/>
                </a:solidFill>
              </a:rPr>
              <a:t>Necessary mitigating actions/equipment</a:t>
            </a:r>
          </a:p>
          <a:p>
            <a:pPr marL="674370" lvl="2" indent="-274320">
              <a:lnSpc>
                <a:spcPct val="120000"/>
              </a:lnSpc>
              <a:spcBef>
                <a:spcPts val="600"/>
              </a:spcBef>
              <a:spcAft>
                <a:spcPts val="600"/>
              </a:spcAft>
              <a:buClr>
                <a:srgbClr val="C00000"/>
              </a:buClr>
              <a:buFont typeface="Arial" panose="020B0604020202020204" pitchFamily="34" charset="0"/>
              <a:buChar char="−"/>
            </a:pPr>
            <a:r>
              <a:rPr lang="en-US" sz="1900" dirty="0">
                <a:solidFill>
                  <a:schemeClr val="tx1"/>
                </a:solidFill>
              </a:rPr>
              <a:t>Type of hydraulic fluid required</a:t>
            </a:r>
          </a:p>
          <a:p>
            <a:pPr marL="274320" indent="-274320">
              <a:lnSpc>
                <a:spcPct val="120000"/>
              </a:lnSpc>
              <a:spcBef>
                <a:spcPts val="600"/>
              </a:spcBef>
              <a:spcAft>
                <a:spcPts val="600"/>
              </a:spcAft>
              <a:buClr>
                <a:srgbClr val="C00000"/>
              </a:buClr>
              <a:buFont typeface="Wingdings" panose="05000000000000000000" pitchFamily="2" charset="2"/>
              <a:buChar char="Ø"/>
            </a:pPr>
            <a:r>
              <a:rPr lang="en-US" sz="2200" dirty="0">
                <a:solidFill>
                  <a:schemeClr val="tx1"/>
                </a:solidFill>
              </a:rPr>
              <a:t>Need to know:</a:t>
            </a:r>
          </a:p>
          <a:p>
            <a:pPr marL="674370" lvl="2" indent="-274320">
              <a:lnSpc>
                <a:spcPct val="120000"/>
              </a:lnSpc>
              <a:spcBef>
                <a:spcPts val="600"/>
              </a:spcBef>
              <a:spcAft>
                <a:spcPts val="600"/>
              </a:spcAft>
              <a:buClr>
                <a:srgbClr val="C00000"/>
              </a:buClr>
              <a:buFont typeface="Arial" panose="020B0604020202020204" pitchFamily="34" charset="0"/>
              <a:buChar char="−"/>
            </a:pPr>
            <a:r>
              <a:rPr lang="en-US" sz="1900" dirty="0">
                <a:solidFill>
                  <a:schemeClr val="tx1"/>
                </a:solidFill>
              </a:rPr>
              <a:t>How can the fluid escape?</a:t>
            </a:r>
          </a:p>
          <a:p>
            <a:pPr marL="674370" lvl="2" indent="-274320">
              <a:lnSpc>
                <a:spcPct val="120000"/>
              </a:lnSpc>
              <a:spcBef>
                <a:spcPts val="600"/>
              </a:spcBef>
              <a:spcAft>
                <a:spcPts val="600"/>
              </a:spcAft>
              <a:buClr>
                <a:srgbClr val="C00000"/>
              </a:buClr>
              <a:buFont typeface="Arial" panose="020B0604020202020204" pitchFamily="34" charset="0"/>
              <a:buChar char="−"/>
            </a:pPr>
            <a:r>
              <a:rPr lang="en-US" sz="1900" dirty="0">
                <a:solidFill>
                  <a:schemeClr val="tx1"/>
                </a:solidFill>
              </a:rPr>
              <a:t>What are the ignition sources?</a:t>
            </a:r>
          </a:p>
          <a:p>
            <a:pPr marL="674370" lvl="2" indent="-274320">
              <a:lnSpc>
                <a:spcPct val="120000"/>
              </a:lnSpc>
              <a:spcBef>
                <a:spcPts val="600"/>
              </a:spcBef>
              <a:spcAft>
                <a:spcPts val="600"/>
              </a:spcAft>
              <a:buClr>
                <a:srgbClr val="C00000"/>
              </a:buClr>
              <a:buFont typeface="Arial" panose="020B0604020202020204" pitchFamily="34" charset="0"/>
              <a:buChar char="−"/>
            </a:pPr>
            <a:r>
              <a:rPr lang="en-US" sz="1900" dirty="0">
                <a:solidFill>
                  <a:schemeClr val="tx1"/>
                </a:solidFill>
              </a:rPr>
              <a:t>Who/what will be affected</a:t>
            </a:r>
            <a:r>
              <a:rPr lang="en-US" sz="1900" dirty="0" smtClean="0">
                <a:solidFill>
                  <a:schemeClr val="tx1"/>
                </a:solidFill>
              </a:rPr>
              <a:t>?</a:t>
            </a:r>
            <a:endParaRPr lang="en-US" sz="1900" dirty="0">
              <a:solidFill>
                <a:schemeClr val="tx1"/>
              </a:solidFill>
            </a:endParaRPr>
          </a:p>
        </p:txBody>
      </p:sp>
      <p:sp>
        <p:nvSpPr>
          <p:cNvPr id="5" name="TextBox 4"/>
          <p:cNvSpPr txBox="1"/>
          <p:nvPr/>
        </p:nvSpPr>
        <p:spPr>
          <a:xfrm>
            <a:off x="508000" y="1234701"/>
            <a:ext cx="4693914" cy="400110"/>
          </a:xfrm>
          <a:prstGeom prst="rect">
            <a:avLst/>
          </a:prstGeom>
          <a:noFill/>
        </p:spPr>
        <p:txBody>
          <a:bodyPr wrap="none" rtlCol="0">
            <a:spAutoFit/>
          </a:bodyPr>
          <a:lstStyle/>
          <a:p>
            <a:r>
              <a:rPr lang="en-US" sz="2000" b="1" dirty="0" smtClean="0"/>
              <a:t>Fire-resistant fluids </a:t>
            </a:r>
            <a:r>
              <a:rPr lang="en-US" sz="2000" b="1" dirty="0"/>
              <a:t>are </a:t>
            </a:r>
            <a:r>
              <a:rPr lang="en-US" sz="2000" b="1" u="sng" dirty="0"/>
              <a:t>not</a:t>
            </a:r>
            <a:r>
              <a:rPr lang="en-US" sz="2000" b="1" dirty="0"/>
              <a:t> </a:t>
            </a:r>
            <a:r>
              <a:rPr lang="en-US" sz="2000" b="1" dirty="0" smtClean="0"/>
              <a:t>fire-proof</a:t>
            </a:r>
            <a:endParaRPr lang="en-US" sz="2000" b="1" dirty="0"/>
          </a:p>
        </p:txBody>
      </p:sp>
      <p:pic>
        <p:nvPicPr>
          <p:cNvPr id="819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79830" y="1054218"/>
            <a:ext cx="510388" cy="60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720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0512" y="3282310"/>
            <a:ext cx="7657488" cy="1061091"/>
          </a:xfrm>
        </p:spPr>
        <p:txBody>
          <a:bodyPr/>
          <a:lstStyle/>
          <a:p>
            <a:pPr>
              <a:lnSpc>
                <a:spcPct val="100000"/>
              </a:lnSpc>
            </a:pPr>
            <a:r>
              <a:rPr lang="en-US" sz="3200" cap="none" dirty="0" err="1" smtClean="0">
                <a:solidFill>
                  <a:schemeClr val="bg1"/>
                </a:solidFill>
              </a:rPr>
              <a:t>Tribol</a:t>
            </a:r>
            <a:r>
              <a:rPr lang="en-US" sz="3200" cap="none" baseline="30000" dirty="0" smtClean="0">
                <a:solidFill>
                  <a:schemeClr val="bg1"/>
                </a:solidFill>
              </a:rPr>
              <a:t>®</a:t>
            </a:r>
            <a:r>
              <a:rPr lang="en-US" sz="3200" cap="none" dirty="0" smtClean="0">
                <a:solidFill>
                  <a:schemeClr val="bg1"/>
                </a:solidFill>
              </a:rPr>
              <a:t> </a:t>
            </a:r>
            <a:r>
              <a:rPr lang="en-US" sz="3200" cap="none" dirty="0" smtClean="0">
                <a:solidFill>
                  <a:schemeClr val="bg1"/>
                </a:solidFill>
              </a:rPr>
              <a:t>SW 1066 – High Performance Slideway Oil</a:t>
            </a:r>
            <a:endParaRPr lang="en-US" sz="3200" cap="none" dirty="0">
              <a:solidFill>
                <a:schemeClr val="bg1"/>
              </a:solidFill>
            </a:endParaRPr>
          </a:p>
        </p:txBody>
      </p:sp>
    </p:spTree>
    <p:custDataLst>
      <p:tags r:id="rId1"/>
    </p:custDataLst>
    <p:extLst>
      <p:ext uri="{BB962C8B-B14F-4D97-AF65-F5344CB8AC3E}">
        <p14:creationId xmlns:p14="http://schemas.microsoft.com/office/powerpoint/2010/main" val="2709222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06400" y="3319002"/>
            <a:ext cx="11041075" cy="1061091"/>
          </a:xfrm>
        </p:spPr>
        <p:txBody>
          <a:bodyPr/>
          <a:lstStyle/>
          <a:p>
            <a:r>
              <a:rPr lang="en-US" sz="3200" dirty="0" smtClean="0">
                <a:solidFill>
                  <a:schemeClr val="bg1"/>
                </a:solidFill>
              </a:rPr>
              <a:t>Castrol</a:t>
            </a:r>
            <a:r>
              <a:rPr lang="en-US" sz="3200" baseline="30000" dirty="0" smtClean="0">
                <a:solidFill>
                  <a:schemeClr val="bg1"/>
                </a:solidFill>
              </a:rPr>
              <a:t>®</a:t>
            </a:r>
            <a:r>
              <a:rPr lang="en-US" sz="3200" dirty="0" smtClean="0">
                <a:solidFill>
                  <a:schemeClr val="bg1"/>
                </a:solidFill>
              </a:rPr>
              <a:t> </a:t>
            </a:r>
            <a:r>
              <a:rPr lang="en-US" sz="3200" dirty="0">
                <a:solidFill>
                  <a:schemeClr val="bg1"/>
                </a:solidFill>
              </a:rPr>
              <a:t>Industrial – Value Added Approach</a:t>
            </a:r>
          </a:p>
        </p:txBody>
      </p:sp>
    </p:spTree>
    <p:custDataLst>
      <p:tags r:id="rId1"/>
    </p:custDataLst>
    <p:extLst>
      <p:ext uri="{BB962C8B-B14F-4D97-AF65-F5344CB8AC3E}">
        <p14:creationId xmlns:p14="http://schemas.microsoft.com/office/powerpoint/2010/main" val="2065569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nSpc>
                <a:spcPct val="100000"/>
              </a:lnSpc>
            </a:pPr>
            <a:r>
              <a:rPr lang="en-US" sz="3200" cap="none" dirty="0" err="1" smtClean="0"/>
              <a:t>Tribol</a:t>
            </a:r>
            <a:r>
              <a:rPr lang="en-US" sz="3200" cap="none" baseline="30000" dirty="0" smtClean="0"/>
              <a:t>®</a:t>
            </a:r>
            <a:r>
              <a:rPr lang="en-US" sz="3200" cap="none" dirty="0" smtClean="0"/>
              <a:t> </a:t>
            </a:r>
            <a:r>
              <a:rPr lang="en-US" sz="3200" cap="none" dirty="0" smtClean="0"/>
              <a:t>SW 1066</a:t>
            </a:r>
            <a:endParaRPr lang="en-US" sz="3200" cap="none" dirty="0"/>
          </a:p>
        </p:txBody>
      </p:sp>
      <p:graphicFrame>
        <p:nvGraphicFramePr>
          <p:cNvPr id="7" name="Table 6"/>
          <p:cNvGraphicFramePr>
            <a:graphicFrameLocks noGrp="1"/>
          </p:cNvGraphicFramePr>
          <p:nvPr>
            <p:extLst>
              <p:ext uri="{D42A27DB-BD31-4B8C-83A1-F6EECF244321}">
                <p14:modId xmlns:p14="http://schemas.microsoft.com/office/powerpoint/2010/main" val="3398444513"/>
              </p:ext>
            </p:extLst>
          </p:nvPr>
        </p:nvGraphicFramePr>
        <p:xfrm>
          <a:off x="609600" y="1371601"/>
          <a:ext cx="10972800" cy="3524025"/>
        </p:xfrm>
        <a:graphic>
          <a:graphicData uri="http://schemas.openxmlformats.org/drawingml/2006/table">
            <a:tbl>
              <a:tblPr firstRow="1" bandRow="1">
                <a:tableStyleId>{7DF18680-E054-41AD-8BC1-D1AEF772440D}</a:tableStyleId>
              </a:tblPr>
              <a:tblGrid>
                <a:gridCol w="3840480"/>
                <a:gridCol w="3474720"/>
                <a:gridCol w="3657600"/>
              </a:tblGrid>
              <a:tr h="6412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smtClean="0">
                          <a:ln>
                            <a:noFill/>
                          </a:ln>
                          <a:effectLst/>
                        </a:rPr>
                        <a:t>Feature</a:t>
                      </a:r>
                      <a:endParaRPr kumimoji="0" lang="en-US" altLang="en-US" sz="1800" b="1" i="0" u="none" strike="noStrike" cap="none" normalizeH="0" baseline="0" dirty="0" smtClean="0">
                        <a:ln>
                          <a:noFill/>
                        </a:ln>
                        <a:solidFill>
                          <a:schemeClr val="bg1"/>
                        </a:solidFill>
                        <a:effectLst/>
                        <a:latin typeface="+mn-lt"/>
                        <a:ea typeface="Dotum" pitchFamily="34" charset="-127"/>
                        <a:cs typeface="Arial" charset="0"/>
                      </a:endParaRPr>
                    </a:p>
                  </a:txBody>
                  <a:tcPr marL="121920" marR="121920"/>
                </a:tc>
                <a:tc>
                  <a:txBody>
                    <a:bodyPr/>
                    <a:lstStyle/>
                    <a:p>
                      <a:pPr marL="274320" indent="-274320">
                        <a:spcBef>
                          <a:spcPts val="600"/>
                        </a:spcBef>
                        <a:spcAft>
                          <a:spcPts val="600"/>
                        </a:spcAft>
                      </a:pPr>
                      <a:r>
                        <a:rPr lang="en-US" dirty="0" smtClean="0"/>
                        <a:t>Benefit</a:t>
                      </a:r>
                    </a:p>
                  </a:txBody>
                  <a:tcPr marL="121920" marR="121920"/>
                </a:tc>
                <a:tc>
                  <a:txBody>
                    <a:bodyPr/>
                    <a:lstStyle/>
                    <a:p>
                      <a:r>
                        <a:rPr lang="en-US" dirty="0" smtClean="0"/>
                        <a:t>Value</a:t>
                      </a:r>
                    </a:p>
                  </a:txBody>
                  <a:tcPr marL="121920" marR="121920"/>
                </a:tc>
              </a:tr>
              <a:tr h="9589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cap="none" normalizeH="0" baseline="0" dirty="0" smtClean="0">
                          <a:ln>
                            <a:noFill/>
                          </a:ln>
                          <a:solidFill>
                            <a:srgbClr val="000000"/>
                          </a:solidFill>
                          <a:effectLst/>
                          <a:latin typeface="Arial" charset="0"/>
                          <a:cs typeface="Arial" charset="0"/>
                        </a:rPr>
                        <a:t>Excellent coolant compatibility</a:t>
                      </a:r>
                    </a:p>
                  </a:txBody>
                  <a:tcPr marL="121920" marR="121920"/>
                </a:tc>
                <a:tc>
                  <a:txBody>
                    <a:bodyPr/>
                    <a:lstStyle/>
                    <a:p>
                      <a:r>
                        <a:rPr lang="en-US" sz="1600" dirty="0" smtClean="0"/>
                        <a:t>Demulsifies well from coolant</a:t>
                      </a:r>
                    </a:p>
                  </a:txBody>
                  <a:tcPr marL="121920" marR="121920"/>
                </a:tc>
                <a:tc>
                  <a:txBody>
                    <a:bodyPr/>
                    <a:lstStyle/>
                    <a:p>
                      <a:pPr marL="285750" marR="0" indent="-285750" algn="l" defTabSz="457200"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r>
                        <a:rPr lang="en-US" altLang="en-US" sz="1600" b="0" i="0" dirty="0" smtClean="0">
                          <a:solidFill>
                            <a:schemeClr val="tx1"/>
                          </a:solidFill>
                        </a:rPr>
                        <a:t>Longer coolant life</a:t>
                      </a:r>
                    </a:p>
                    <a:p>
                      <a:pPr marL="285750" marR="0" indent="-285750" algn="l" defTabSz="457200"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r>
                        <a:rPr lang="en-US" altLang="en-US" sz="1600" b="0" i="0" dirty="0" smtClean="0">
                          <a:solidFill>
                            <a:schemeClr val="tx1"/>
                          </a:solidFill>
                        </a:rPr>
                        <a:t>Extended tool life</a:t>
                      </a:r>
                    </a:p>
                    <a:p>
                      <a:pPr marL="285750" marR="0" indent="-285750" algn="l" defTabSz="457200"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r>
                        <a:rPr lang="en-US" altLang="en-US" sz="1600" b="0" i="0" dirty="0" smtClean="0">
                          <a:solidFill>
                            <a:schemeClr val="tx1"/>
                          </a:solidFill>
                        </a:rPr>
                        <a:t>Improved part quality</a:t>
                      </a:r>
                    </a:p>
                  </a:txBody>
                  <a:tcPr marL="121920" marR="121920"/>
                </a:tc>
              </a:tr>
              <a:tr h="641275">
                <a:tc>
                  <a:txBody>
                    <a:bodyPr/>
                    <a:lstStyle/>
                    <a:p>
                      <a:r>
                        <a:rPr lang="en-US" sz="1600" b="1" dirty="0" smtClean="0"/>
                        <a:t>Exceptional wear protection</a:t>
                      </a:r>
                    </a:p>
                  </a:txBody>
                  <a:tcPr marL="121920" marR="121920"/>
                </a:tc>
                <a:tc>
                  <a:txBody>
                    <a:bodyPr/>
                    <a:lstStyle/>
                    <a:p>
                      <a:r>
                        <a:rPr lang="en-US" sz="1600" dirty="0" smtClean="0"/>
                        <a:t>Long slideway</a:t>
                      </a:r>
                      <a:r>
                        <a:rPr lang="en-US" sz="1600" baseline="0" dirty="0" smtClean="0"/>
                        <a:t> </a:t>
                      </a:r>
                      <a:r>
                        <a:rPr lang="en-US" sz="1600" dirty="0" smtClean="0"/>
                        <a:t>and ball screw life</a:t>
                      </a:r>
                    </a:p>
                  </a:txBody>
                  <a:tcPr marL="121920" marR="121920"/>
                </a:tc>
                <a:tc>
                  <a:txBody>
                    <a:bodyPr/>
                    <a:lstStyle/>
                    <a:p>
                      <a:pPr marL="285750" indent="-285750">
                        <a:buClr>
                          <a:srgbClr val="C00000"/>
                        </a:buClr>
                        <a:buFont typeface="Wingdings" panose="05000000000000000000" pitchFamily="2" charset="2"/>
                        <a:buChar char="Ø"/>
                      </a:pPr>
                      <a:r>
                        <a:rPr lang="en-US" sz="1600" dirty="0" smtClean="0"/>
                        <a:t>Extended equip. life</a:t>
                      </a:r>
                    </a:p>
                  </a:txBody>
                  <a:tcPr marL="121920" marR="121920"/>
                </a:tc>
              </a:tr>
              <a:tr h="641275">
                <a:tc>
                  <a:txBody>
                    <a:bodyPr/>
                    <a:lstStyle/>
                    <a:p>
                      <a:r>
                        <a:rPr lang="en-US" sz="1600" b="1" dirty="0" smtClean="0"/>
                        <a:t>Excellent corrosion protection</a:t>
                      </a:r>
                    </a:p>
                  </a:txBody>
                  <a:tcPr marL="121920" marR="121920"/>
                </a:tc>
                <a:tc>
                  <a:txBody>
                    <a:bodyPr/>
                    <a:lstStyle/>
                    <a:p>
                      <a:r>
                        <a:rPr lang="en-US" sz="1600" dirty="0" smtClean="0"/>
                        <a:t>Reduced corrosive wear on ways</a:t>
                      </a:r>
                    </a:p>
                  </a:txBody>
                  <a:tcPr marL="121920" marR="121920"/>
                </a:tc>
                <a:tc>
                  <a:txBody>
                    <a:bodyPr/>
                    <a:lstStyle/>
                    <a:p>
                      <a:pPr marL="285750" indent="-285750">
                        <a:buClr>
                          <a:srgbClr val="C00000"/>
                        </a:buClr>
                        <a:buFont typeface="Wingdings" panose="05000000000000000000" pitchFamily="2" charset="2"/>
                        <a:buChar char="Ø"/>
                      </a:pPr>
                      <a:r>
                        <a:rPr lang="en-US" sz="1600" dirty="0" smtClean="0"/>
                        <a:t>Extended equip. life</a:t>
                      </a:r>
                    </a:p>
                  </a:txBody>
                  <a:tcPr marL="121920" marR="121920"/>
                </a:tc>
              </a:tr>
              <a:tr h="641275">
                <a:tc>
                  <a:txBody>
                    <a:bodyPr/>
                    <a:lstStyle/>
                    <a:p>
                      <a:r>
                        <a:rPr lang="en-US" sz="1600" b="1" dirty="0" smtClean="0"/>
                        <a:t>Tackiness additive</a:t>
                      </a:r>
                    </a:p>
                  </a:txBody>
                  <a:tcPr marL="121920" marR="121920"/>
                </a:tc>
                <a:tc>
                  <a:txBody>
                    <a:bodyPr/>
                    <a:lstStyle/>
                    <a:p>
                      <a:r>
                        <a:rPr lang="en-US" sz="1600" dirty="0" smtClean="0"/>
                        <a:t>Resists coolant wash</a:t>
                      </a:r>
                    </a:p>
                  </a:txBody>
                  <a:tcPr marL="121920" marR="121920"/>
                </a:tc>
                <a:tc>
                  <a:txBody>
                    <a:bodyPr/>
                    <a:lstStyle/>
                    <a:p>
                      <a:pPr marL="285750" indent="-285750">
                        <a:buClr>
                          <a:srgbClr val="C00000"/>
                        </a:buClr>
                        <a:buFont typeface="Wingdings" panose="05000000000000000000" pitchFamily="2" charset="2"/>
                        <a:buChar char="Ø"/>
                      </a:pPr>
                      <a:r>
                        <a:rPr lang="en-US" sz="1600" dirty="0" smtClean="0"/>
                        <a:t>Longer oil life</a:t>
                      </a:r>
                    </a:p>
                  </a:txBody>
                  <a:tcPr marL="121920" marR="121920"/>
                </a:tc>
              </a:tr>
            </a:tbl>
          </a:graphicData>
        </a:graphic>
      </p:graphicFrame>
    </p:spTree>
    <p:extLst>
      <p:ext uri="{BB962C8B-B14F-4D97-AF65-F5344CB8AC3E}">
        <p14:creationId xmlns:p14="http://schemas.microsoft.com/office/powerpoint/2010/main" val="42644508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51589" name="Group 5"/>
          <p:cNvGrpSpPr>
            <a:grpSpLocks/>
          </p:cNvGrpSpPr>
          <p:nvPr/>
        </p:nvGrpSpPr>
        <p:grpSpPr bwMode="auto">
          <a:xfrm>
            <a:off x="3315324" y="2275251"/>
            <a:ext cx="6257148" cy="3162450"/>
            <a:chOff x="1136" y="610"/>
            <a:chExt cx="4186" cy="2078"/>
          </a:xfrm>
        </p:grpSpPr>
        <p:sp>
          <p:nvSpPr>
            <p:cNvPr id="451588" name="Rectangle 4"/>
            <p:cNvSpPr>
              <a:spLocks noChangeArrowheads="1"/>
            </p:cNvSpPr>
            <p:nvPr/>
          </p:nvSpPr>
          <p:spPr bwMode="auto">
            <a:xfrm>
              <a:off x="1530" y="704"/>
              <a:ext cx="3744" cy="192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aphicFrame>
          <p:nvGraphicFramePr>
            <p:cNvPr id="451587" name="Object 3"/>
            <p:cNvGraphicFramePr>
              <a:graphicFrameLocks noChangeAspect="1"/>
            </p:cNvGraphicFramePr>
            <p:nvPr>
              <p:extLst>
                <p:ext uri="{D42A27DB-BD31-4B8C-83A1-F6EECF244321}">
                  <p14:modId xmlns:p14="http://schemas.microsoft.com/office/powerpoint/2010/main" val="3588399244"/>
                </p:ext>
              </p:extLst>
            </p:nvPr>
          </p:nvGraphicFramePr>
          <p:xfrm>
            <a:off x="1136" y="610"/>
            <a:ext cx="4186" cy="2078"/>
          </p:xfrm>
          <a:graphic>
            <a:graphicData uri="http://schemas.openxmlformats.org/presentationml/2006/ole">
              <mc:AlternateContent xmlns:mc="http://schemas.openxmlformats.org/markup-compatibility/2006">
                <mc:Choice xmlns:v="urn:schemas-microsoft-com:vml" Requires="v">
                  <p:oleObj spid="_x0000_s16483" name="Chart" r:id="rId4" imgW="4791546" imgH="2438880" progId="Excel.Chart.8">
                    <p:embed/>
                  </p:oleObj>
                </mc:Choice>
                <mc:Fallback>
                  <p:oleObj name="Chart" r:id="rId4" imgW="4791546" imgH="243888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 y="610"/>
                          <a:ext cx="4186" cy="2078"/>
                        </a:xfrm>
                        <a:prstGeom prst="rect">
                          <a:avLst/>
                        </a:prstGeom>
                      </p:spPr>
                    </p:pic>
                  </p:oleObj>
                </mc:Fallback>
              </mc:AlternateContent>
            </a:graphicData>
          </a:graphic>
        </p:graphicFrame>
      </p:grpSp>
      <p:sp>
        <p:nvSpPr>
          <p:cNvPr id="451593" name="Text Box 9"/>
          <p:cNvSpPr txBox="1">
            <a:spLocks noChangeArrowheads="1"/>
          </p:cNvSpPr>
          <p:nvPr/>
        </p:nvSpPr>
        <p:spPr bwMode="auto">
          <a:xfrm>
            <a:off x="4063955" y="1936272"/>
            <a:ext cx="4615751" cy="3385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b="1" u="sng" dirty="0">
                <a:latin typeface="Arial" panose="020B0604020202020204" pitchFamily="34" charset="0"/>
                <a:cs typeface="Arial" panose="020B0604020202020204" pitchFamily="34" charset="0"/>
              </a:rPr>
              <a:t>Entrainment in </a:t>
            </a:r>
            <a:r>
              <a:rPr lang="en-US" altLang="en-US" sz="1600" b="1" u="sng" dirty="0" smtClean="0">
                <a:latin typeface="Arial" panose="020B0604020202020204" pitchFamily="34" charset="0"/>
                <a:cs typeface="Arial" panose="020B0604020202020204" pitchFamily="34" charset="0"/>
              </a:rPr>
              <a:t>Castrol Alusol series coolants</a:t>
            </a:r>
            <a:endParaRPr lang="en-US" altLang="en-US" sz="1600" b="1" u="sng" dirty="0">
              <a:latin typeface="Arial" panose="020B0604020202020204" pitchFamily="34" charset="0"/>
              <a:cs typeface="Arial" panose="020B0604020202020204" pitchFamily="34" charset="0"/>
            </a:endParaRPr>
          </a:p>
        </p:txBody>
      </p:sp>
      <p:sp>
        <p:nvSpPr>
          <p:cNvPr id="12" name="TextBox 11"/>
          <p:cNvSpPr txBox="1"/>
          <p:nvPr/>
        </p:nvSpPr>
        <p:spPr>
          <a:xfrm>
            <a:off x="2626782" y="1228386"/>
            <a:ext cx="6873998" cy="707886"/>
          </a:xfrm>
          <a:prstGeom prst="rect">
            <a:avLst/>
          </a:prstGeom>
          <a:noFill/>
        </p:spPr>
        <p:txBody>
          <a:bodyPr wrap="none" rtlCol="0">
            <a:spAutoFit/>
          </a:bodyPr>
          <a:lstStyle/>
          <a:p>
            <a:pPr algn="ctr"/>
            <a:r>
              <a:rPr lang="en-US" altLang="en-US" sz="2000" b="1" dirty="0" smtClean="0"/>
              <a:t>Much lower entrainment, especially in Castrol coolants</a:t>
            </a:r>
          </a:p>
          <a:p>
            <a:pPr algn="ctr"/>
            <a:r>
              <a:rPr lang="en-US" sz="2000" b="1" dirty="0" smtClean="0"/>
              <a:t>(formulated for excellent compatibility)</a:t>
            </a:r>
            <a:endParaRPr lang="en-US" sz="2000" b="1" dirty="0"/>
          </a:p>
        </p:txBody>
      </p:sp>
      <p:sp>
        <p:nvSpPr>
          <p:cNvPr id="14" name="Title 2"/>
          <p:cNvSpPr>
            <a:spLocks noGrp="1"/>
          </p:cNvSpPr>
          <p:nvPr>
            <p:ph type="ctrTitle"/>
          </p:nvPr>
        </p:nvSpPr>
        <p:spPr>
          <a:xfrm>
            <a:off x="584201" y="417792"/>
            <a:ext cx="11032064" cy="626591"/>
          </a:xfrm>
        </p:spPr>
        <p:txBody>
          <a:bodyPr/>
          <a:lstStyle/>
          <a:p>
            <a:pPr>
              <a:lnSpc>
                <a:spcPct val="100000"/>
              </a:lnSpc>
            </a:pPr>
            <a:r>
              <a:rPr lang="en-US" sz="3200" cap="none" dirty="0" smtClean="0"/>
              <a:t>Low Coolant Entrainment</a:t>
            </a:r>
            <a:endParaRPr lang="en-US" sz="3200" cap="none" dirty="0"/>
          </a:p>
        </p:txBody>
      </p:sp>
    </p:spTree>
    <p:extLst>
      <p:ext uri="{BB962C8B-B14F-4D97-AF65-F5344CB8AC3E}">
        <p14:creationId xmlns:p14="http://schemas.microsoft.com/office/powerpoint/2010/main" val="597225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5685" name="Rectangle 5"/>
          <p:cNvSpPr>
            <a:spLocks noChangeArrowheads="1"/>
          </p:cNvSpPr>
          <p:nvPr/>
        </p:nvSpPr>
        <p:spPr bwMode="auto">
          <a:xfrm>
            <a:off x="4165600" y="1752600"/>
            <a:ext cx="3759200" cy="3200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tIns="91440"/>
          <a:lstStyle>
            <a:lvl1pPr marL="177800" indent="-177800" eaLnBrk="0" hangingPunct="0">
              <a:lnSpc>
                <a:spcPct val="90000"/>
              </a:lnSpc>
              <a:spcBef>
                <a:spcPct val="60000"/>
              </a:spcBef>
              <a:buChar char="•"/>
              <a:defRPr sz="2000">
                <a:solidFill>
                  <a:srgbClr val="000000"/>
                </a:solidFill>
                <a:latin typeface="Arial" charset="0"/>
              </a:defRPr>
            </a:lvl1pPr>
            <a:lvl2pPr marL="344488" indent="-157163" eaLnBrk="0" hangingPunct="0">
              <a:lnSpc>
                <a:spcPct val="90000"/>
              </a:lnSpc>
              <a:spcBef>
                <a:spcPct val="30000"/>
              </a:spcBef>
              <a:buChar char="–"/>
              <a:defRPr>
                <a:solidFill>
                  <a:schemeClr val="tx1"/>
                </a:solidFill>
                <a:latin typeface="Arial" charset="0"/>
              </a:defRPr>
            </a:lvl2pPr>
            <a:lvl3pPr marL="534988" indent="-177800" eaLnBrk="0" hangingPunct="0">
              <a:lnSpc>
                <a:spcPct val="90000"/>
              </a:lnSpc>
              <a:spcBef>
                <a:spcPct val="20000"/>
              </a:spcBef>
              <a:buChar char="•"/>
              <a:defRPr sz="1600">
                <a:solidFill>
                  <a:schemeClr val="tx1"/>
                </a:solidFill>
                <a:latin typeface="Arial" charset="0"/>
              </a:defRPr>
            </a:lvl3pPr>
            <a:lvl4pPr marL="714375" indent="-168275" eaLnBrk="0" hangingPunct="0">
              <a:lnSpc>
                <a:spcPct val="90000"/>
              </a:lnSpc>
              <a:spcBef>
                <a:spcPct val="10000"/>
              </a:spcBef>
              <a:buChar char="–"/>
              <a:defRPr sz="1400">
                <a:solidFill>
                  <a:schemeClr val="tx1"/>
                </a:solidFill>
                <a:latin typeface="Arial" charset="0"/>
              </a:defRPr>
            </a:lvl4pPr>
            <a:lvl5pPr marL="892175" indent="-155575" eaLnBrk="0" hangingPunct="0">
              <a:lnSpc>
                <a:spcPct val="90000"/>
              </a:lnSpc>
              <a:spcBef>
                <a:spcPct val="10000"/>
              </a:spcBef>
              <a:buChar char="»"/>
              <a:defRPr sz="1400">
                <a:solidFill>
                  <a:schemeClr val="tx1"/>
                </a:solidFill>
                <a:latin typeface="Arial" charset="0"/>
              </a:defRPr>
            </a:lvl5pPr>
            <a:lvl6pPr marL="1349375" indent="-155575" eaLnBrk="0" fontAlgn="base" hangingPunct="0">
              <a:lnSpc>
                <a:spcPct val="90000"/>
              </a:lnSpc>
              <a:spcBef>
                <a:spcPct val="10000"/>
              </a:spcBef>
              <a:spcAft>
                <a:spcPct val="0"/>
              </a:spcAft>
              <a:buChar char="»"/>
              <a:defRPr sz="1400">
                <a:solidFill>
                  <a:schemeClr val="tx1"/>
                </a:solidFill>
                <a:latin typeface="Arial" charset="0"/>
              </a:defRPr>
            </a:lvl6pPr>
            <a:lvl7pPr marL="1806575" indent="-155575" eaLnBrk="0" fontAlgn="base" hangingPunct="0">
              <a:lnSpc>
                <a:spcPct val="90000"/>
              </a:lnSpc>
              <a:spcBef>
                <a:spcPct val="10000"/>
              </a:spcBef>
              <a:spcAft>
                <a:spcPct val="0"/>
              </a:spcAft>
              <a:buChar char="»"/>
              <a:defRPr sz="1400">
                <a:solidFill>
                  <a:schemeClr val="tx1"/>
                </a:solidFill>
                <a:latin typeface="Arial" charset="0"/>
              </a:defRPr>
            </a:lvl7pPr>
            <a:lvl8pPr marL="2263775" indent="-155575" eaLnBrk="0" fontAlgn="base" hangingPunct="0">
              <a:lnSpc>
                <a:spcPct val="90000"/>
              </a:lnSpc>
              <a:spcBef>
                <a:spcPct val="10000"/>
              </a:spcBef>
              <a:spcAft>
                <a:spcPct val="0"/>
              </a:spcAft>
              <a:buChar char="»"/>
              <a:defRPr sz="1400">
                <a:solidFill>
                  <a:schemeClr val="tx1"/>
                </a:solidFill>
                <a:latin typeface="Arial" charset="0"/>
              </a:defRPr>
            </a:lvl8pPr>
            <a:lvl9pPr marL="2720975" indent="-155575" eaLnBrk="0" fontAlgn="base" hangingPunct="0">
              <a:lnSpc>
                <a:spcPct val="90000"/>
              </a:lnSpc>
              <a:spcBef>
                <a:spcPct val="10000"/>
              </a:spcBef>
              <a:spcAft>
                <a:spcPct val="0"/>
              </a:spcAft>
              <a:buChar char="»"/>
              <a:defRPr sz="1400">
                <a:solidFill>
                  <a:schemeClr val="tx1"/>
                </a:solidFill>
                <a:latin typeface="Arial" charset="0"/>
              </a:defRPr>
            </a:lvl9pPr>
          </a:lstStyle>
          <a:p>
            <a:pPr marL="274320" indent="-274320">
              <a:lnSpc>
                <a:spcPct val="100000"/>
              </a:lnSpc>
              <a:spcBef>
                <a:spcPts val="600"/>
              </a:spcBef>
              <a:spcAft>
                <a:spcPts val="600"/>
              </a:spcAft>
              <a:buFontTx/>
              <a:buNone/>
            </a:pPr>
            <a:r>
              <a:rPr lang="en-US" altLang="en-US" sz="1800" b="1" dirty="0"/>
              <a:t>Reduced Tooling Costs</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altLang="en-US" sz="1600" dirty="0"/>
              <a:t>Reduce premature dulling and breaking of tools</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altLang="en-US" sz="1600" dirty="0"/>
              <a:t>Longer cycles on tools before re-sharpening is required</a:t>
            </a:r>
          </a:p>
        </p:txBody>
      </p:sp>
      <p:sp>
        <p:nvSpPr>
          <p:cNvPr id="455686" name="Rectangle 6"/>
          <p:cNvSpPr>
            <a:spLocks noChangeArrowheads="1"/>
          </p:cNvSpPr>
          <p:nvPr/>
        </p:nvSpPr>
        <p:spPr bwMode="auto">
          <a:xfrm>
            <a:off x="7924800" y="1752600"/>
            <a:ext cx="3454400" cy="32004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tIns="91440"/>
          <a:lstStyle>
            <a:lvl1pPr marL="177800" indent="-177800" eaLnBrk="0" hangingPunct="0">
              <a:lnSpc>
                <a:spcPct val="90000"/>
              </a:lnSpc>
              <a:spcBef>
                <a:spcPct val="60000"/>
              </a:spcBef>
              <a:buChar char="•"/>
              <a:defRPr sz="2000">
                <a:solidFill>
                  <a:srgbClr val="000000"/>
                </a:solidFill>
                <a:latin typeface="Arial" charset="0"/>
              </a:defRPr>
            </a:lvl1pPr>
            <a:lvl2pPr marL="344488" indent="-157163" eaLnBrk="0" hangingPunct="0">
              <a:lnSpc>
                <a:spcPct val="90000"/>
              </a:lnSpc>
              <a:spcBef>
                <a:spcPct val="30000"/>
              </a:spcBef>
              <a:buChar char="–"/>
              <a:defRPr>
                <a:solidFill>
                  <a:schemeClr val="tx1"/>
                </a:solidFill>
                <a:latin typeface="Arial" charset="0"/>
              </a:defRPr>
            </a:lvl2pPr>
            <a:lvl3pPr marL="534988" indent="-177800" eaLnBrk="0" hangingPunct="0">
              <a:lnSpc>
                <a:spcPct val="90000"/>
              </a:lnSpc>
              <a:spcBef>
                <a:spcPct val="20000"/>
              </a:spcBef>
              <a:buChar char="•"/>
              <a:defRPr sz="1600">
                <a:solidFill>
                  <a:schemeClr val="tx1"/>
                </a:solidFill>
                <a:latin typeface="Arial" charset="0"/>
              </a:defRPr>
            </a:lvl3pPr>
            <a:lvl4pPr marL="714375" indent="-168275" eaLnBrk="0" hangingPunct="0">
              <a:lnSpc>
                <a:spcPct val="90000"/>
              </a:lnSpc>
              <a:spcBef>
                <a:spcPct val="10000"/>
              </a:spcBef>
              <a:buChar char="–"/>
              <a:defRPr sz="1400">
                <a:solidFill>
                  <a:schemeClr val="tx1"/>
                </a:solidFill>
                <a:latin typeface="Arial" charset="0"/>
              </a:defRPr>
            </a:lvl4pPr>
            <a:lvl5pPr marL="892175" indent="-155575" eaLnBrk="0" hangingPunct="0">
              <a:lnSpc>
                <a:spcPct val="90000"/>
              </a:lnSpc>
              <a:spcBef>
                <a:spcPct val="10000"/>
              </a:spcBef>
              <a:buChar char="»"/>
              <a:defRPr sz="1400">
                <a:solidFill>
                  <a:schemeClr val="tx1"/>
                </a:solidFill>
                <a:latin typeface="Arial" charset="0"/>
              </a:defRPr>
            </a:lvl5pPr>
            <a:lvl6pPr marL="1349375" indent="-155575" eaLnBrk="0" fontAlgn="base" hangingPunct="0">
              <a:lnSpc>
                <a:spcPct val="90000"/>
              </a:lnSpc>
              <a:spcBef>
                <a:spcPct val="10000"/>
              </a:spcBef>
              <a:spcAft>
                <a:spcPct val="0"/>
              </a:spcAft>
              <a:buChar char="»"/>
              <a:defRPr sz="1400">
                <a:solidFill>
                  <a:schemeClr val="tx1"/>
                </a:solidFill>
                <a:latin typeface="Arial" charset="0"/>
              </a:defRPr>
            </a:lvl6pPr>
            <a:lvl7pPr marL="1806575" indent="-155575" eaLnBrk="0" fontAlgn="base" hangingPunct="0">
              <a:lnSpc>
                <a:spcPct val="90000"/>
              </a:lnSpc>
              <a:spcBef>
                <a:spcPct val="10000"/>
              </a:spcBef>
              <a:spcAft>
                <a:spcPct val="0"/>
              </a:spcAft>
              <a:buChar char="»"/>
              <a:defRPr sz="1400">
                <a:solidFill>
                  <a:schemeClr val="tx1"/>
                </a:solidFill>
                <a:latin typeface="Arial" charset="0"/>
              </a:defRPr>
            </a:lvl7pPr>
            <a:lvl8pPr marL="2263775" indent="-155575" eaLnBrk="0" fontAlgn="base" hangingPunct="0">
              <a:lnSpc>
                <a:spcPct val="90000"/>
              </a:lnSpc>
              <a:spcBef>
                <a:spcPct val="10000"/>
              </a:spcBef>
              <a:spcAft>
                <a:spcPct val="0"/>
              </a:spcAft>
              <a:buChar char="»"/>
              <a:defRPr sz="1400">
                <a:solidFill>
                  <a:schemeClr val="tx1"/>
                </a:solidFill>
                <a:latin typeface="Arial" charset="0"/>
              </a:defRPr>
            </a:lvl8pPr>
            <a:lvl9pPr marL="2720975" indent="-155575" eaLnBrk="0" fontAlgn="base" hangingPunct="0">
              <a:lnSpc>
                <a:spcPct val="90000"/>
              </a:lnSpc>
              <a:spcBef>
                <a:spcPct val="10000"/>
              </a:spcBef>
              <a:spcAft>
                <a:spcPct val="0"/>
              </a:spcAft>
              <a:buChar char="»"/>
              <a:defRPr sz="1400">
                <a:solidFill>
                  <a:schemeClr val="tx1"/>
                </a:solidFill>
                <a:latin typeface="Arial" charset="0"/>
              </a:defRPr>
            </a:lvl9pPr>
          </a:lstStyle>
          <a:p>
            <a:pPr algn="ctr">
              <a:buFontTx/>
              <a:buNone/>
            </a:pPr>
            <a:r>
              <a:rPr lang="en-US" altLang="en-US" sz="1800" b="1" dirty="0"/>
              <a:t>Lower Coolant Costs</a:t>
            </a:r>
          </a:p>
          <a:p>
            <a:pPr>
              <a:buClr>
                <a:srgbClr val="C00000"/>
              </a:buClr>
              <a:buFont typeface="Wingdings" panose="05000000000000000000" pitchFamily="2" charset="2"/>
              <a:buChar char="Ø"/>
            </a:pPr>
            <a:r>
              <a:rPr lang="en-US" altLang="en-US" sz="1600" dirty="0"/>
              <a:t>Reduce biocide and chemical usage</a:t>
            </a:r>
          </a:p>
          <a:p>
            <a:pPr>
              <a:buClr>
                <a:srgbClr val="C00000"/>
              </a:buClr>
              <a:buFont typeface="Wingdings" panose="05000000000000000000" pitchFamily="2" charset="2"/>
              <a:buChar char="Ø"/>
            </a:pPr>
            <a:r>
              <a:rPr lang="en-US" altLang="en-US" sz="1600" dirty="0"/>
              <a:t>Longer sump life</a:t>
            </a:r>
          </a:p>
          <a:p>
            <a:pPr>
              <a:buClr>
                <a:srgbClr val="C00000"/>
              </a:buClr>
              <a:buFont typeface="Wingdings" panose="05000000000000000000" pitchFamily="2" charset="2"/>
              <a:buChar char="Ø"/>
            </a:pPr>
            <a:r>
              <a:rPr lang="en-US" altLang="en-US" sz="1600" dirty="0"/>
              <a:t>Fewer change-outs and reduced treatment system load</a:t>
            </a:r>
          </a:p>
          <a:p>
            <a:pPr>
              <a:buClr>
                <a:srgbClr val="C00000"/>
              </a:buClr>
              <a:buFont typeface="Wingdings" panose="05000000000000000000" pitchFamily="2" charset="2"/>
              <a:buChar char="Ø"/>
            </a:pPr>
            <a:r>
              <a:rPr lang="en-US" altLang="en-US" sz="1600" dirty="0"/>
              <a:t>Environmentally friendly</a:t>
            </a:r>
          </a:p>
          <a:p>
            <a:pPr lvl="1">
              <a:buClr>
                <a:srgbClr val="C00000"/>
              </a:buClr>
              <a:buFont typeface="Arial" panose="020B0604020202020204" pitchFamily="34" charset="0"/>
              <a:buChar char="−"/>
            </a:pPr>
            <a:r>
              <a:rPr lang="en-US" altLang="en-US" sz="1400" dirty="0"/>
              <a:t>Non-zinc; no heavy metals</a:t>
            </a:r>
          </a:p>
        </p:txBody>
      </p:sp>
      <p:sp>
        <p:nvSpPr>
          <p:cNvPr id="7" name="Title 2"/>
          <p:cNvSpPr>
            <a:spLocks noGrp="1"/>
          </p:cNvSpPr>
          <p:nvPr>
            <p:ph type="ctrTitle"/>
          </p:nvPr>
        </p:nvSpPr>
        <p:spPr>
          <a:xfrm>
            <a:off x="584201" y="417792"/>
            <a:ext cx="11032064" cy="626591"/>
          </a:xfrm>
        </p:spPr>
        <p:txBody>
          <a:bodyPr/>
          <a:lstStyle/>
          <a:p>
            <a:pPr>
              <a:lnSpc>
                <a:spcPct val="100000"/>
              </a:lnSpc>
            </a:pPr>
            <a:r>
              <a:rPr lang="en-US" sz="3200" cap="none" dirty="0" smtClean="0"/>
              <a:t>Key Benefits of Low Entrainment</a:t>
            </a:r>
            <a:endParaRPr lang="en-US" sz="3200" cap="none" dirty="0"/>
          </a:p>
        </p:txBody>
      </p:sp>
      <p:sp>
        <p:nvSpPr>
          <p:cNvPr id="10" name="Rectangle 3"/>
          <p:cNvSpPr txBox="1">
            <a:spLocks noChangeArrowheads="1"/>
          </p:cNvSpPr>
          <p:nvPr/>
        </p:nvSpPr>
        <p:spPr bwMode="auto">
          <a:xfrm>
            <a:off x="711200" y="1752600"/>
            <a:ext cx="3454400" cy="3200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91440" rIns="91440" bIns="45720" numCol="1" anchor="t" anchorCtr="0" compatLnSpc="1">
            <a:prstTxWarp prst="textNoShape">
              <a:avLst/>
            </a:prstTxWarp>
          </a:bodyPr>
          <a:lstStyle>
            <a:lvl1pPr marL="177800" indent="-177800" algn="l" rtl="0" eaLnBrk="0" fontAlgn="base" hangingPunct="0">
              <a:lnSpc>
                <a:spcPct val="90000"/>
              </a:lnSpc>
              <a:spcBef>
                <a:spcPct val="60000"/>
              </a:spcBef>
              <a:spcAft>
                <a:spcPct val="0"/>
              </a:spcAft>
              <a:buChar char="•"/>
              <a:defRPr sz="2000">
                <a:solidFill>
                  <a:srgbClr val="000000"/>
                </a:solidFill>
                <a:latin typeface="+mn-lt"/>
                <a:ea typeface="+mn-ea"/>
                <a:cs typeface="+mn-cs"/>
              </a:defRPr>
            </a:lvl1pPr>
            <a:lvl2pPr marL="344488" indent="-157163" algn="l" rtl="0" eaLnBrk="0" fontAlgn="base" hangingPunct="0">
              <a:lnSpc>
                <a:spcPct val="90000"/>
              </a:lnSpc>
              <a:spcBef>
                <a:spcPct val="30000"/>
              </a:spcBef>
              <a:spcAft>
                <a:spcPct val="0"/>
              </a:spcAft>
              <a:buChar char="–"/>
              <a:defRPr>
                <a:solidFill>
                  <a:schemeClr val="tx1"/>
                </a:solidFill>
                <a:latin typeface="+mn-lt"/>
              </a:defRPr>
            </a:lvl2pPr>
            <a:lvl3pPr marL="534988" indent="-177800" algn="l" rtl="0" eaLnBrk="0" fontAlgn="base" hangingPunct="0">
              <a:lnSpc>
                <a:spcPct val="90000"/>
              </a:lnSpc>
              <a:spcBef>
                <a:spcPct val="20000"/>
              </a:spcBef>
              <a:spcAft>
                <a:spcPct val="0"/>
              </a:spcAft>
              <a:buChar char="•"/>
              <a:defRPr sz="1600">
                <a:solidFill>
                  <a:schemeClr val="tx1"/>
                </a:solidFill>
                <a:latin typeface="+mn-lt"/>
              </a:defRPr>
            </a:lvl3pPr>
            <a:lvl4pPr marL="714375" indent="-168275" algn="l" rtl="0" eaLnBrk="0" fontAlgn="base" hangingPunct="0">
              <a:lnSpc>
                <a:spcPct val="90000"/>
              </a:lnSpc>
              <a:spcBef>
                <a:spcPct val="10000"/>
              </a:spcBef>
              <a:spcAft>
                <a:spcPct val="0"/>
              </a:spcAft>
              <a:buChar char="–"/>
              <a:defRPr sz="1400">
                <a:solidFill>
                  <a:schemeClr val="tx1"/>
                </a:solidFill>
                <a:latin typeface="+mn-lt"/>
              </a:defRPr>
            </a:lvl4pPr>
            <a:lvl5pPr marL="892175" indent="-155575" algn="l" rtl="0" eaLnBrk="0" fontAlgn="base" hangingPunct="0">
              <a:lnSpc>
                <a:spcPct val="90000"/>
              </a:lnSpc>
              <a:spcBef>
                <a:spcPct val="10000"/>
              </a:spcBef>
              <a:spcAft>
                <a:spcPct val="0"/>
              </a:spcAft>
              <a:buChar char="»"/>
              <a:defRPr sz="1400">
                <a:solidFill>
                  <a:schemeClr val="tx1"/>
                </a:solidFill>
                <a:latin typeface="+mn-lt"/>
              </a:defRPr>
            </a:lvl5pPr>
            <a:lvl6pPr marL="1349375" indent="-155575" algn="l" rtl="0" fontAlgn="base">
              <a:lnSpc>
                <a:spcPct val="90000"/>
              </a:lnSpc>
              <a:spcBef>
                <a:spcPct val="10000"/>
              </a:spcBef>
              <a:spcAft>
                <a:spcPct val="0"/>
              </a:spcAft>
              <a:buChar char="»"/>
              <a:defRPr sz="1400">
                <a:solidFill>
                  <a:schemeClr val="tx1"/>
                </a:solidFill>
                <a:latin typeface="+mn-lt"/>
              </a:defRPr>
            </a:lvl6pPr>
            <a:lvl7pPr marL="1806575" indent="-155575" algn="l" rtl="0" fontAlgn="base">
              <a:lnSpc>
                <a:spcPct val="90000"/>
              </a:lnSpc>
              <a:spcBef>
                <a:spcPct val="10000"/>
              </a:spcBef>
              <a:spcAft>
                <a:spcPct val="0"/>
              </a:spcAft>
              <a:buChar char="»"/>
              <a:defRPr sz="1400">
                <a:solidFill>
                  <a:schemeClr val="tx1"/>
                </a:solidFill>
                <a:latin typeface="+mn-lt"/>
              </a:defRPr>
            </a:lvl7pPr>
            <a:lvl8pPr marL="2263775" indent="-155575" algn="l" rtl="0" fontAlgn="base">
              <a:lnSpc>
                <a:spcPct val="90000"/>
              </a:lnSpc>
              <a:spcBef>
                <a:spcPct val="10000"/>
              </a:spcBef>
              <a:spcAft>
                <a:spcPct val="0"/>
              </a:spcAft>
              <a:buChar char="»"/>
              <a:defRPr sz="1400">
                <a:solidFill>
                  <a:schemeClr val="tx1"/>
                </a:solidFill>
                <a:latin typeface="+mn-lt"/>
              </a:defRPr>
            </a:lvl8pPr>
            <a:lvl9pPr marL="2720975" indent="-155575" algn="l" rtl="0" fontAlgn="base">
              <a:lnSpc>
                <a:spcPct val="90000"/>
              </a:lnSpc>
              <a:spcBef>
                <a:spcPct val="10000"/>
              </a:spcBef>
              <a:spcAft>
                <a:spcPct val="0"/>
              </a:spcAft>
              <a:buChar char="»"/>
              <a:defRPr sz="1400">
                <a:solidFill>
                  <a:schemeClr val="tx1"/>
                </a:solidFill>
                <a:latin typeface="+mn-lt"/>
              </a:defRPr>
            </a:lvl9pPr>
          </a:lstStyle>
          <a:p>
            <a:pPr marL="177800" marR="0" lvl="0" indent="-177800" algn="ctr" defTabSz="914400" rtl="0" eaLnBrk="0" fontAlgn="base" latinLnBrk="0" hangingPunct="0">
              <a:lnSpc>
                <a:spcPct val="90000"/>
              </a:lnSpc>
              <a:spcBef>
                <a:spcPct val="60000"/>
              </a:spcBef>
              <a:spcAft>
                <a:spcPct val="0"/>
              </a:spcAft>
              <a:buClrTx/>
              <a:buSzTx/>
              <a:buFontTx/>
              <a:buNone/>
              <a:tabLst/>
              <a:defRPr/>
            </a:pPr>
            <a:r>
              <a:rPr kumimoji="0" lang="en-US" altLang="en-US" sz="1800" b="1" i="0" strike="noStrike" kern="0" cap="none" spc="0" normalizeH="0" baseline="0" noProof="0" dirty="0" smtClean="0">
                <a:ln>
                  <a:noFill/>
                </a:ln>
                <a:solidFill>
                  <a:srgbClr val="000000"/>
                </a:solidFill>
                <a:effectLst/>
                <a:uLnTx/>
                <a:uFillTx/>
                <a:latin typeface="Arial"/>
                <a:ea typeface="+mn-ea"/>
                <a:cs typeface="+mn-cs"/>
              </a:rPr>
              <a:t>Improved Part Quality</a:t>
            </a:r>
          </a:p>
          <a:p>
            <a:pPr marR="0" lvl="0" algn="l" defTabSz="914400" rtl="0" eaLnBrk="0" fontAlgn="base" latinLnBrk="0" hangingPunct="0">
              <a:lnSpc>
                <a:spcPct val="90000"/>
              </a:lnSpc>
              <a:spcBef>
                <a:spcPct val="60000"/>
              </a:spcBef>
              <a:spcAft>
                <a:spcPct val="0"/>
              </a:spcAft>
              <a:buClr>
                <a:srgbClr val="C00000"/>
              </a:buClr>
              <a:buSzTx/>
              <a:buFont typeface="Wingdings" panose="05000000000000000000" pitchFamily="2" charset="2"/>
              <a:buChar char="Ø"/>
              <a:tabLst/>
              <a:defRPr/>
            </a:pPr>
            <a:r>
              <a:rPr kumimoji="0" lang="en-US" altLang="en-US" sz="1600" b="0" i="0" u="none" strike="noStrike" kern="0" cap="none" spc="0" normalizeH="0" baseline="0" noProof="0" dirty="0" smtClean="0">
                <a:ln>
                  <a:noFill/>
                </a:ln>
                <a:solidFill>
                  <a:srgbClr val="000000"/>
                </a:solidFill>
                <a:effectLst/>
                <a:uLnTx/>
                <a:uFillTx/>
                <a:latin typeface="Arial"/>
                <a:ea typeface="+mn-ea"/>
                <a:cs typeface="+mn-cs"/>
              </a:rPr>
              <a:t>Increase metalworking fluid performance</a:t>
            </a:r>
          </a:p>
          <a:p>
            <a:pPr marR="0" lvl="0" algn="l" defTabSz="914400" rtl="0" eaLnBrk="0" fontAlgn="base" latinLnBrk="0" hangingPunct="0">
              <a:lnSpc>
                <a:spcPct val="90000"/>
              </a:lnSpc>
              <a:spcBef>
                <a:spcPct val="60000"/>
              </a:spcBef>
              <a:spcAft>
                <a:spcPct val="0"/>
              </a:spcAft>
              <a:buClr>
                <a:srgbClr val="C00000"/>
              </a:buClr>
              <a:buSzTx/>
              <a:buFont typeface="Wingdings" panose="05000000000000000000" pitchFamily="2" charset="2"/>
              <a:buChar char="Ø"/>
              <a:tabLst/>
              <a:defRPr/>
            </a:pPr>
            <a:r>
              <a:rPr kumimoji="0" lang="en-US" altLang="en-US" sz="1600" b="0" i="0" u="none" strike="noStrike" kern="0" cap="none" spc="0" normalizeH="0" baseline="0" noProof="0" dirty="0" smtClean="0">
                <a:ln>
                  <a:noFill/>
                </a:ln>
                <a:solidFill>
                  <a:srgbClr val="000000"/>
                </a:solidFill>
                <a:effectLst/>
                <a:uLnTx/>
                <a:uFillTx/>
                <a:latin typeface="Arial"/>
                <a:ea typeface="+mn-ea"/>
                <a:cs typeface="+mn-cs"/>
              </a:rPr>
              <a:t>Lower temperatures at the point of cut</a:t>
            </a:r>
          </a:p>
          <a:p>
            <a:pPr marR="0" lvl="0" algn="l" defTabSz="914400" rtl="0" eaLnBrk="0" fontAlgn="base" latinLnBrk="0" hangingPunct="0">
              <a:lnSpc>
                <a:spcPct val="90000"/>
              </a:lnSpc>
              <a:spcBef>
                <a:spcPct val="60000"/>
              </a:spcBef>
              <a:spcAft>
                <a:spcPct val="0"/>
              </a:spcAft>
              <a:buClr>
                <a:srgbClr val="C00000"/>
              </a:buClr>
              <a:buSzTx/>
              <a:buFont typeface="Wingdings" panose="05000000000000000000" pitchFamily="2" charset="2"/>
              <a:buChar char="Ø"/>
              <a:tabLst/>
              <a:defRPr/>
            </a:pPr>
            <a:r>
              <a:rPr kumimoji="0" lang="en-US" altLang="en-US" sz="1600" b="0" i="0" u="none" strike="noStrike" kern="0" cap="none" spc="0" normalizeH="0" baseline="0" noProof="0" dirty="0" smtClean="0">
                <a:ln>
                  <a:noFill/>
                </a:ln>
                <a:solidFill>
                  <a:srgbClr val="000000"/>
                </a:solidFill>
                <a:effectLst/>
                <a:uLnTx/>
                <a:uFillTx/>
                <a:latin typeface="Arial"/>
                <a:ea typeface="+mn-ea"/>
                <a:cs typeface="+mn-cs"/>
              </a:rPr>
              <a:t>Reduce “burrs” on parts</a:t>
            </a:r>
          </a:p>
          <a:p>
            <a:pPr marR="0" lvl="0" algn="l" defTabSz="914400" rtl="0" eaLnBrk="0" fontAlgn="base" latinLnBrk="0" hangingPunct="0">
              <a:lnSpc>
                <a:spcPct val="90000"/>
              </a:lnSpc>
              <a:spcBef>
                <a:spcPct val="60000"/>
              </a:spcBef>
              <a:spcAft>
                <a:spcPct val="0"/>
              </a:spcAft>
              <a:buClr>
                <a:srgbClr val="C00000"/>
              </a:buClr>
              <a:buSzTx/>
              <a:buFont typeface="Wingdings" panose="05000000000000000000" pitchFamily="2" charset="2"/>
              <a:buChar char="Ø"/>
              <a:tabLst/>
              <a:defRPr/>
            </a:pPr>
            <a:r>
              <a:rPr kumimoji="0" lang="en-US" altLang="en-US" sz="1600" b="0" i="0" u="none" strike="noStrike" kern="0" cap="none" spc="0" normalizeH="0" baseline="0" noProof="0" dirty="0" smtClean="0">
                <a:ln>
                  <a:noFill/>
                </a:ln>
                <a:solidFill>
                  <a:srgbClr val="000000"/>
                </a:solidFill>
                <a:effectLst/>
                <a:uLnTx/>
                <a:uFillTx/>
                <a:latin typeface="Arial"/>
                <a:ea typeface="+mn-ea"/>
                <a:cs typeface="+mn-cs"/>
              </a:rPr>
              <a:t>Reduce or eliminate “</a:t>
            </a:r>
            <a:r>
              <a:rPr kumimoji="0" lang="en-US" altLang="en-US" sz="1600" b="0" i="1" u="none" strike="noStrike" kern="0" cap="none" spc="0" normalizeH="0" baseline="0" noProof="0" dirty="0" smtClean="0">
                <a:ln>
                  <a:noFill/>
                </a:ln>
                <a:solidFill>
                  <a:srgbClr val="000000"/>
                </a:solidFill>
                <a:effectLst/>
                <a:uLnTx/>
                <a:uFillTx/>
                <a:latin typeface="Arial"/>
                <a:ea typeface="+mn-ea"/>
                <a:cs typeface="+mn-cs"/>
              </a:rPr>
              <a:t>smut” </a:t>
            </a:r>
            <a:r>
              <a:rPr kumimoji="0" lang="en-US" altLang="en-US" sz="1600" b="0" i="0" u="none" strike="noStrike" kern="0" cap="none" spc="0" normalizeH="0" baseline="0" noProof="0" dirty="0" smtClean="0">
                <a:ln>
                  <a:noFill/>
                </a:ln>
                <a:solidFill>
                  <a:srgbClr val="000000"/>
                </a:solidFill>
                <a:effectLst/>
                <a:uLnTx/>
                <a:uFillTx/>
                <a:latin typeface="Arial"/>
                <a:ea typeface="+mn-ea"/>
                <a:cs typeface="+mn-cs"/>
              </a:rPr>
              <a:t>build-up on tools</a:t>
            </a:r>
          </a:p>
        </p:txBody>
      </p:sp>
    </p:spTree>
    <p:extLst>
      <p:ext uri="{BB962C8B-B14F-4D97-AF65-F5344CB8AC3E}">
        <p14:creationId xmlns:p14="http://schemas.microsoft.com/office/powerpoint/2010/main" val="344627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5685"/>
                                        </p:tgtEl>
                                        <p:attrNameLst>
                                          <p:attrName>style.visibility</p:attrName>
                                        </p:attrNameLst>
                                      </p:cBhvr>
                                      <p:to>
                                        <p:strVal val="visible"/>
                                      </p:to>
                                    </p:set>
                                    <p:animEffect transition="in" filter="wipe(left)">
                                      <p:cBhvr>
                                        <p:cTn id="7" dur="500"/>
                                        <p:tgtEl>
                                          <p:spTgt spid="45568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5686"/>
                                        </p:tgtEl>
                                        <p:attrNameLst>
                                          <p:attrName>style.visibility</p:attrName>
                                        </p:attrNameLst>
                                      </p:cBhvr>
                                      <p:to>
                                        <p:strVal val="visible"/>
                                      </p:to>
                                    </p:set>
                                    <p:animEffect transition="in" filter="wipe(left)">
                                      <p:cBhvr>
                                        <p:cTn id="11" dur="500"/>
                                        <p:tgtEl>
                                          <p:spTgt spid="45568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5" grpId="0" animBg="1" autoUpdateAnimBg="0"/>
      <p:bldP spid="455686" grpId="0" animBg="1" autoUpdateAnimBg="0"/>
      <p:bldP spid="10"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61830" name="Group 6"/>
          <p:cNvGrpSpPr>
            <a:grpSpLocks/>
          </p:cNvGrpSpPr>
          <p:nvPr/>
        </p:nvGrpSpPr>
        <p:grpSpPr bwMode="auto">
          <a:xfrm>
            <a:off x="4378161" y="1801586"/>
            <a:ext cx="7112000" cy="3450979"/>
            <a:chOff x="763" y="628"/>
            <a:chExt cx="3792" cy="2453"/>
          </a:xfrm>
        </p:grpSpPr>
        <p:sp>
          <p:nvSpPr>
            <p:cNvPr id="461828" name="Rectangle 4"/>
            <p:cNvSpPr>
              <a:spLocks noChangeArrowheads="1"/>
            </p:cNvSpPr>
            <p:nvPr/>
          </p:nvSpPr>
          <p:spPr bwMode="auto">
            <a:xfrm>
              <a:off x="763" y="628"/>
              <a:ext cx="3792" cy="2304"/>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aphicFrame>
          <p:nvGraphicFramePr>
            <p:cNvPr id="461827" name="Object 3"/>
            <p:cNvGraphicFramePr>
              <a:graphicFrameLocks noChangeAspect="1"/>
            </p:cNvGraphicFramePr>
            <p:nvPr>
              <p:extLst>
                <p:ext uri="{D42A27DB-BD31-4B8C-83A1-F6EECF244321}">
                  <p14:modId xmlns:p14="http://schemas.microsoft.com/office/powerpoint/2010/main" val="594558267"/>
                </p:ext>
              </p:extLst>
            </p:nvPr>
          </p:nvGraphicFramePr>
          <p:xfrm>
            <a:off x="763" y="628"/>
            <a:ext cx="3701" cy="2453"/>
          </p:xfrm>
          <a:graphic>
            <a:graphicData uri="http://schemas.openxmlformats.org/presentationml/2006/ole">
              <mc:AlternateContent xmlns:mc="http://schemas.openxmlformats.org/markup-compatibility/2006">
                <mc:Choice xmlns:v="urn:schemas-microsoft-com:vml" Requires="v">
                  <p:oleObj spid="_x0000_s17507" name="Chart" r:id="rId4" imgW="7886700" imgH="5229225" progId="Excel.Chart.8">
                    <p:embed/>
                  </p:oleObj>
                </mc:Choice>
                <mc:Fallback>
                  <p:oleObj name="Chart" r:id="rId4" imgW="7886700" imgH="5229225" progId="Excel.Chart.8">
                    <p:embed/>
                    <p:pic>
                      <p:nvPicPr>
                        <p:cNvPr id="0" name=""/>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763" y="628"/>
                          <a:ext cx="3701" cy="2453"/>
                        </a:xfrm>
                        <a:prstGeom prst="rect">
                          <a:avLst/>
                        </a:prstGeom>
                      </p:spPr>
                    </p:pic>
                  </p:oleObj>
                </mc:Fallback>
              </mc:AlternateContent>
            </a:graphicData>
          </a:graphic>
        </p:graphicFrame>
      </p:grpSp>
      <p:sp>
        <p:nvSpPr>
          <p:cNvPr id="461829" name="Rectangle 5"/>
          <p:cNvSpPr>
            <a:spLocks noChangeArrowheads="1"/>
          </p:cNvSpPr>
          <p:nvPr/>
        </p:nvSpPr>
        <p:spPr bwMode="auto">
          <a:xfrm>
            <a:off x="164825" y="1958439"/>
            <a:ext cx="4271524"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lstStyle>
            <a:lvl1pPr marL="177800" indent="-177800" eaLnBrk="0" hangingPunct="0">
              <a:lnSpc>
                <a:spcPct val="90000"/>
              </a:lnSpc>
              <a:spcBef>
                <a:spcPct val="60000"/>
              </a:spcBef>
              <a:buChar char="•"/>
              <a:defRPr sz="2000">
                <a:solidFill>
                  <a:srgbClr val="000000"/>
                </a:solidFill>
                <a:latin typeface="Arial" charset="0"/>
              </a:defRPr>
            </a:lvl1pPr>
            <a:lvl2pPr marL="344488" indent="-157163" eaLnBrk="0" hangingPunct="0">
              <a:lnSpc>
                <a:spcPct val="90000"/>
              </a:lnSpc>
              <a:spcBef>
                <a:spcPct val="30000"/>
              </a:spcBef>
              <a:buChar char="–"/>
              <a:defRPr>
                <a:solidFill>
                  <a:schemeClr val="tx1"/>
                </a:solidFill>
                <a:latin typeface="Arial" charset="0"/>
              </a:defRPr>
            </a:lvl2pPr>
            <a:lvl3pPr marL="534988" indent="-177800" eaLnBrk="0" hangingPunct="0">
              <a:lnSpc>
                <a:spcPct val="90000"/>
              </a:lnSpc>
              <a:spcBef>
                <a:spcPct val="20000"/>
              </a:spcBef>
              <a:buChar char="•"/>
              <a:defRPr sz="1600">
                <a:solidFill>
                  <a:schemeClr val="tx1"/>
                </a:solidFill>
                <a:latin typeface="Arial" charset="0"/>
              </a:defRPr>
            </a:lvl3pPr>
            <a:lvl4pPr marL="714375" indent="-168275" eaLnBrk="0" hangingPunct="0">
              <a:lnSpc>
                <a:spcPct val="90000"/>
              </a:lnSpc>
              <a:spcBef>
                <a:spcPct val="10000"/>
              </a:spcBef>
              <a:buChar char="–"/>
              <a:defRPr sz="1400">
                <a:solidFill>
                  <a:schemeClr val="tx1"/>
                </a:solidFill>
                <a:latin typeface="Arial" charset="0"/>
              </a:defRPr>
            </a:lvl4pPr>
            <a:lvl5pPr marL="892175" indent="-155575" eaLnBrk="0" hangingPunct="0">
              <a:lnSpc>
                <a:spcPct val="90000"/>
              </a:lnSpc>
              <a:spcBef>
                <a:spcPct val="10000"/>
              </a:spcBef>
              <a:buChar char="»"/>
              <a:defRPr sz="1400">
                <a:solidFill>
                  <a:schemeClr val="tx1"/>
                </a:solidFill>
                <a:latin typeface="Arial" charset="0"/>
              </a:defRPr>
            </a:lvl5pPr>
            <a:lvl6pPr marL="1349375" indent="-155575" eaLnBrk="0" fontAlgn="base" hangingPunct="0">
              <a:lnSpc>
                <a:spcPct val="90000"/>
              </a:lnSpc>
              <a:spcBef>
                <a:spcPct val="10000"/>
              </a:spcBef>
              <a:spcAft>
                <a:spcPct val="0"/>
              </a:spcAft>
              <a:buChar char="»"/>
              <a:defRPr sz="1400">
                <a:solidFill>
                  <a:schemeClr val="tx1"/>
                </a:solidFill>
                <a:latin typeface="Arial" charset="0"/>
              </a:defRPr>
            </a:lvl6pPr>
            <a:lvl7pPr marL="1806575" indent="-155575" eaLnBrk="0" fontAlgn="base" hangingPunct="0">
              <a:lnSpc>
                <a:spcPct val="90000"/>
              </a:lnSpc>
              <a:spcBef>
                <a:spcPct val="10000"/>
              </a:spcBef>
              <a:spcAft>
                <a:spcPct val="0"/>
              </a:spcAft>
              <a:buChar char="»"/>
              <a:defRPr sz="1400">
                <a:solidFill>
                  <a:schemeClr val="tx1"/>
                </a:solidFill>
                <a:latin typeface="Arial" charset="0"/>
              </a:defRPr>
            </a:lvl7pPr>
            <a:lvl8pPr marL="2263775" indent="-155575" eaLnBrk="0" fontAlgn="base" hangingPunct="0">
              <a:lnSpc>
                <a:spcPct val="90000"/>
              </a:lnSpc>
              <a:spcBef>
                <a:spcPct val="10000"/>
              </a:spcBef>
              <a:spcAft>
                <a:spcPct val="0"/>
              </a:spcAft>
              <a:buChar char="»"/>
              <a:defRPr sz="1400">
                <a:solidFill>
                  <a:schemeClr val="tx1"/>
                </a:solidFill>
                <a:latin typeface="Arial" charset="0"/>
              </a:defRPr>
            </a:lvl8pPr>
            <a:lvl9pPr marL="2720975" indent="-155575" eaLnBrk="0" fontAlgn="base" hangingPunct="0">
              <a:lnSpc>
                <a:spcPct val="90000"/>
              </a:lnSpc>
              <a:spcBef>
                <a:spcPct val="10000"/>
              </a:spcBef>
              <a:spcAft>
                <a:spcPct val="0"/>
              </a:spcAft>
              <a:buChar char="»"/>
              <a:defRPr sz="1400">
                <a:solidFill>
                  <a:schemeClr val="tx1"/>
                </a:solidFill>
                <a:latin typeface="Arial" charset="0"/>
              </a:defRPr>
            </a:lvl9pPr>
          </a:lstStyle>
          <a:p>
            <a:pPr marL="274320" indent="-274320">
              <a:lnSpc>
                <a:spcPct val="100000"/>
              </a:lnSpc>
              <a:spcBef>
                <a:spcPts val="600"/>
              </a:spcBef>
              <a:spcAft>
                <a:spcPts val="600"/>
              </a:spcAft>
              <a:buClr>
                <a:srgbClr val="C00000"/>
              </a:buClr>
              <a:buFont typeface="Wingdings" panose="05000000000000000000" pitchFamily="2" charset="2"/>
              <a:buChar char="Ø"/>
            </a:pPr>
            <a:r>
              <a:rPr lang="en-US" altLang="en-US" sz="1800" dirty="0"/>
              <a:t>Maximize machine speeds</a:t>
            </a:r>
          </a:p>
          <a:p>
            <a:pPr marL="655637" lvl="3" indent="-285750">
              <a:lnSpc>
                <a:spcPct val="100000"/>
              </a:lnSpc>
              <a:spcBef>
                <a:spcPts val="600"/>
              </a:spcBef>
              <a:spcAft>
                <a:spcPts val="600"/>
              </a:spcAft>
              <a:buClr>
                <a:srgbClr val="C00000"/>
              </a:buClr>
              <a:buFont typeface="Arial" panose="020B0604020202020204" pitchFamily="34" charset="0"/>
              <a:buChar char="−"/>
            </a:pPr>
            <a:r>
              <a:rPr lang="en-US" altLang="en-US" sz="1600" dirty="0"/>
              <a:t>Exceptional stick/slip ratio</a:t>
            </a:r>
          </a:p>
          <a:p>
            <a:pPr marL="655637" lvl="3" indent="-285750">
              <a:lnSpc>
                <a:spcPct val="100000"/>
              </a:lnSpc>
              <a:spcBef>
                <a:spcPts val="600"/>
              </a:spcBef>
              <a:spcAft>
                <a:spcPts val="600"/>
              </a:spcAft>
              <a:buClr>
                <a:srgbClr val="C00000"/>
              </a:buClr>
              <a:buFont typeface="Arial" panose="020B0604020202020204" pitchFamily="34" charset="0"/>
              <a:buChar char="−"/>
            </a:pPr>
            <a:r>
              <a:rPr lang="en-US" altLang="en-US" sz="1600" dirty="0"/>
              <a:t>Lower coefficient of friction</a:t>
            </a:r>
          </a:p>
          <a:p>
            <a:pPr marL="274320" indent="-274320">
              <a:lnSpc>
                <a:spcPct val="100000"/>
              </a:lnSpc>
              <a:spcBef>
                <a:spcPts val="600"/>
              </a:spcBef>
              <a:spcAft>
                <a:spcPts val="600"/>
              </a:spcAft>
              <a:buClr>
                <a:srgbClr val="C00000"/>
              </a:buClr>
              <a:buFont typeface="Wingdings" panose="05000000000000000000" pitchFamily="2" charset="2"/>
              <a:buChar char="Ø"/>
            </a:pPr>
            <a:r>
              <a:rPr lang="en-US" altLang="en-US" sz="1800" dirty="0"/>
              <a:t>Hold tighter tolerances</a:t>
            </a:r>
          </a:p>
          <a:p>
            <a:pPr marL="655637" lvl="3" indent="-285750">
              <a:lnSpc>
                <a:spcPct val="100000"/>
              </a:lnSpc>
              <a:spcBef>
                <a:spcPts val="600"/>
              </a:spcBef>
              <a:spcAft>
                <a:spcPts val="600"/>
              </a:spcAft>
              <a:buClr>
                <a:srgbClr val="C00000"/>
              </a:buClr>
              <a:buFont typeface="Arial" panose="020B0604020202020204" pitchFamily="34" charset="0"/>
              <a:buChar char="−"/>
            </a:pPr>
            <a:r>
              <a:rPr lang="en-US" altLang="en-US" sz="1600" dirty="0"/>
              <a:t>Reduced chattering</a:t>
            </a:r>
          </a:p>
          <a:p>
            <a:pPr marL="655637" lvl="3" indent="-285750">
              <a:lnSpc>
                <a:spcPct val="100000"/>
              </a:lnSpc>
              <a:spcBef>
                <a:spcPts val="600"/>
              </a:spcBef>
              <a:spcAft>
                <a:spcPts val="600"/>
              </a:spcAft>
              <a:buClr>
                <a:srgbClr val="C00000"/>
              </a:buClr>
              <a:buFont typeface="Arial" panose="020B0604020202020204" pitchFamily="34" charset="0"/>
              <a:buChar char="−"/>
            </a:pPr>
            <a:r>
              <a:rPr lang="en-US" altLang="en-US" sz="1600" dirty="0"/>
              <a:t>Reduced wear</a:t>
            </a:r>
          </a:p>
        </p:txBody>
      </p:sp>
      <p:sp>
        <p:nvSpPr>
          <p:cNvPr id="9" name="Title 2"/>
          <p:cNvSpPr>
            <a:spLocks noGrp="1"/>
          </p:cNvSpPr>
          <p:nvPr>
            <p:ph type="ctrTitle"/>
          </p:nvPr>
        </p:nvSpPr>
        <p:spPr>
          <a:xfrm>
            <a:off x="584201" y="417792"/>
            <a:ext cx="11032064" cy="626591"/>
          </a:xfrm>
        </p:spPr>
        <p:txBody>
          <a:bodyPr/>
          <a:lstStyle/>
          <a:p>
            <a:pPr>
              <a:lnSpc>
                <a:spcPct val="100000"/>
              </a:lnSpc>
            </a:pPr>
            <a:r>
              <a:rPr lang="en-US" sz="3200" cap="none" dirty="0" smtClean="0"/>
              <a:t>Improved Wear Protection</a:t>
            </a:r>
            <a:endParaRPr lang="en-US" sz="3200" cap="none" dirty="0"/>
          </a:p>
        </p:txBody>
      </p:sp>
      <p:sp>
        <p:nvSpPr>
          <p:cNvPr id="10" name="TextBox 9"/>
          <p:cNvSpPr txBox="1"/>
          <p:nvPr/>
        </p:nvSpPr>
        <p:spPr>
          <a:xfrm>
            <a:off x="2300587" y="1228386"/>
            <a:ext cx="7526419" cy="400110"/>
          </a:xfrm>
          <a:prstGeom prst="rect">
            <a:avLst/>
          </a:prstGeom>
          <a:noFill/>
        </p:spPr>
        <p:txBody>
          <a:bodyPr wrap="none" rtlCol="0">
            <a:spAutoFit/>
          </a:bodyPr>
          <a:lstStyle/>
          <a:p>
            <a:pPr algn="ctr"/>
            <a:r>
              <a:rPr lang="en-US" altLang="en-US" sz="2000" b="1" dirty="0" smtClean="0"/>
              <a:t>Low coefficient of friction leads to reduced friction and wear</a:t>
            </a:r>
            <a:endParaRPr lang="en-US" sz="2000" b="1" dirty="0"/>
          </a:p>
        </p:txBody>
      </p:sp>
    </p:spTree>
    <p:extLst>
      <p:ext uri="{BB962C8B-B14F-4D97-AF65-F5344CB8AC3E}">
        <p14:creationId xmlns:p14="http://schemas.microsoft.com/office/powerpoint/2010/main" val="2661009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1829"/>
                                        </p:tgtEl>
                                        <p:attrNameLst>
                                          <p:attrName>style.visibility</p:attrName>
                                        </p:attrNameLst>
                                      </p:cBhvr>
                                      <p:to>
                                        <p:strVal val="visible"/>
                                      </p:to>
                                    </p:set>
                                    <p:animEffect transition="in" filter="wipe(left)">
                                      <p:cBhvr>
                                        <p:cTn id="7" dur="500"/>
                                        <p:tgtEl>
                                          <p:spTgt spid="461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9"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2" name="Rectangle 4"/>
          <p:cNvSpPr>
            <a:spLocks noChangeArrowheads="1"/>
          </p:cNvSpPr>
          <p:nvPr/>
        </p:nvSpPr>
        <p:spPr bwMode="auto">
          <a:xfrm>
            <a:off x="320418" y="5583238"/>
            <a:ext cx="12192000" cy="27463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8575">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200" dirty="0">
                <a:latin typeface="Times New Roman" pitchFamily="18" charset="0"/>
                <a:cs typeface="Times New Roman" pitchFamily="18" charset="0"/>
              </a:rPr>
              <a:t>		</a:t>
            </a:r>
            <a:endParaRPr lang="en-US" altLang="en-US" sz="2400" dirty="0">
              <a:latin typeface="Times New Roman" pitchFamily="18" charset="0"/>
            </a:endParaRPr>
          </a:p>
        </p:txBody>
      </p:sp>
      <p:sp>
        <p:nvSpPr>
          <p:cNvPr id="467973" name="Rectangle 5"/>
          <p:cNvSpPr>
            <a:spLocks noChangeArrowheads="1"/>
          </p:cNvSpPr>
          <p:nvPr/>
        </p:nvSpPr>
        <p:spPr bwMode="auto">
          <a:xfrm>
            <a:off x="0" y="2457450"/>
            <a:ext cx="12192000" cy="2746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8575">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200" dirty="0">
                <a:latin typeface="Times New Roman" pitchFamily="18" charset="0"/>
                <a:cs typeface="Times New Roman" pitchFamily="18" charset="0"/>
              </a:rPr>
              <a:t>    </a:t>
            </a:r>
            <a:endParaRPr lang="en-US" altLang="en-US" sz="2400" dirty="0">
              <a:latin typeface="Times New Roman" pitchFamily="18" charset="0"/>
            </a:endParaRPr>
          </a:p>
        </p:txBody>
      </p:sp>
      <p:grpSp>
        <p:nvGrpSpPr>
          <p:cNvPr id="467974" name="Group 6"/>
          <p:cNvGrpSpPr>
            <a:grpSpLocks/>
          </p:cNvGrpSpPr>
          <p:nvPr/>
        </p:nvGrpSpPr>
        <p:grpSpPr bwMode="auto">
          <a:xfrm>
            <a:off x="1902495" y="1776832"/>
            <a:ext cx="7829964" cy="3529017"/>
            <a:chOff x="1332" y="1318"/>
            <a:chExt cx="3825" cy="2519"/>
          </a:xfrm>
        </p:grpSpPr>
        <p:sp>
          <p:nvSpPr>
            <p:cNvPr id="467975" name="Rectangle 7"/>
            <p:cNvSpPr>
              <a:spLocks noChangeArrowheads="1"/>
            </p:cNvSpPr>
            <p:nvPr/>
          </p:nvSpPr>
          <p:spPr bwMode="auto">
            <a:xfrm>
              <a:off x="1332" y="3398"/>
              <a:ext cx="3825" cy="43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8575">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600" b="1" dirty="0">
                  <a:latin typeface="Times New Roman" pitchFamily="18" charset="0"/>
                  <a:cs typeface="Times New Roman" pitchFamily="18" charset="0"/>
                </a:rPr>
                <a:t>    </a:t>
              </a:r>
              <a:r>
                <a:rPr lang="en-US" altLang="en-US" sz="1600" b="1" dirty="0">
                  <a:latin typeface="Arial" panose="020B0604020202020204" pitchFamily="34" charset="0"/>
                  <a:cs typeface="Arial" panose="020B0604020202020204" pitchFamily="34" charset="0"/>
                </a:rPr>
                <a:t>40 </a:t>
              </a:r>
              <a:r>
                <a:rPr lang="en-US" altLang="en-US" sz="1600" b="1" dirty="0" smtClean="0">
                  <a:latin typeface="Arial" panose="020B0604020202020204" pitchFamily="34" charset="0"/>
                  <a:cs typeface="Arial" panose="020B0604020202020204" pitchFamily="34" charset="0"/>
                </a:rPr>
                <a:t>hours          		96 </a:t>
              </a:r>
              <a:r>
                <a:rPr lang="en-US" altLang="en-US" sz="1600" b="1" dirty="0">
                  <a:latin typeface="Arial" panose="020B0604020202020204" pitchFamily="34" charset="0"/>
                  <a:cs typeface="Arial" panose="020B0604020202020204" pitchFamily="34" charset="0"/>
                </a:rPr>
                <a:t>hours	</a:t>
              </a:r>
              <a:r>
                <a:rPr lang="en-US" altLang="en-US" sz="1600" b="1" dirty="0" smtClean="0">
                  <a:latin typeface="Arial" panose="020B0604020202020204" pitchFamily="34" charset="0"/>
                  <a:cs typeface="Arial" panose="020B0604020202020204" pitchFamily="34" charset="0"/>
                </a:rPr>
                <a:t>    	40 hours           </a:t>
              </a:r>
              <a:r>
                <a:rPr lang="en-US" altLang="en-US" sz="1600" b="1" dirty="0">
                  <a:latin typeface="Arial" panose="020B0604020202020204" pitchFamily="34" charset="0"/>
                  <a:cs typeface="Arial" panose="020B0604020202020204" pitchFamily="34" charset="0"/>
                </a:rPr>
                <a:t>96 hours</a:t>
              </a:r>
            </a:p>
            <a:p>
              <a:pPr eaLnBrk="0" hangingPunct="0"/>
              <a:r>
                <a:rPr lang="en-US" altLang="en-US" sz="1800" b="1" dirty="0" smtClean="0">
                  <a:latin typeface="Arial" panose="020B0604020202020204" pitchFamily="34" charset="0"/>
                  <a:cs typeface="Arial" panose="020B0604020202020204" pitchFamily="34" charset="0"/>
                </a:rPr>
                <a:t>  	</a:t>
              </a:r>
              <a:r>
                <a:rPr lang="en-US" altLang="en-US" b="1" dirty="0" smtClean="0">
                  <a:latin typeface="Arial" panose="020B0604020202020204" pitchFamily="34" charset="0"/>
                  <a:cs typeface="Arial" panose="020B0604020202020204" pitchFamily="34" charset="0"/>
                </a:rPr>
                <a:t>LEADING </a:t>
              </a:r>
              <a:r>
                <a:rPr lang="en-US" altLang="en-US" b="1" dirty="0">
                  <a:latin typeface="Arial" panose="020B0604020202020204" pitchFamily="34" charset="0"/>
                  <a:cs typeface="Arial" panose="020B0604020202020204" pitchFamily="34" charset="0"/>
                </a:rPr>
                <a:t>COMPETITOR         </a:t>
              </a:r>
              <a:r>
                <a:rPr lang="en-US" altLang="en-US" b="1" dirty="0" smtClean="0">
                  <a:latin typeface="Arial" panose="020B0604020202020204" pitchFamily="34" charset="0"/>
                  <a:cs typeface="Arial" panose="020B0604020202020204" pitchFamily="34" charset="0"/>
                </a:rPr>
                <a:t> 	TRIBOL SW 1066</a:t>
              </a:r>
              <a:endParaRPr lang="en-US" altLang="en-US" b="1" dirty="0">
                <a:latin typeface="Arial" panose="020B0604020202020204" pitchFamily="34" charset="0"/>
                <a:cs typeface="Arial" panose="020B0604020202020204" pitchFamily="34" charset="0"/>
              </a:endParaRPr>
            </a:p>
          </p:txBody>
        </p:sp>
        <p:pic>
          <p:nvPicPr>
            <p:cNvPr id="467976" name="Picture 8" descr="106640Hrs 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 y="1318"/>
              <a:ext cx="866" cy="2073"/>
            </a:xfrm>
            <a:prstGeom prst="rect">
              <a:avLst/>
            </a:prstGeom>
            <a:noFill/>
            <a:extLst>
              <a:ext uri="{909E8E84-426E-40DD-AFC4-6F175D3DCCD1}">
                <a14:hiddenFill xmlns:a14="http://schemas.microsoft.com/office/drawing/2010/main">
                  <a:solidFill>
                    <a:srgbClr val="FFFFFF"/>
                  </a:solidFill>
                </a14:hiddenFill>
              </a:ext>
            </a:extLst>
          </p:spPr>
        </p:pic>
        <p:pic>
          <p:nvPicPr>
            <p:cNvPr id="467977" name="Picture 9" descr="106696Hrs-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 y="1327"/>
              <a:ext cx="783" cy="2073"/>
            </a:xfrm>
            <a:prstGeom prst="rect">
              <a:avLst/>
            </a:prstGeom>
            <a:noFill/>
            <a:extLst>
              <a:ext uri="{909E8E84-426E-40DD-AFC4-6F175D3DCCD1}">
                <a14:hiddenFill xmlns:a14="http://schemas.microsoft.com/office/drawing/2010/main">
                  <a:solidFill>
                    <a:srgbClr val="FFFFFF"/>
                  </a:solidFill>
                </a14:hiddenFill>
              </a:ext>
            </a:extLst>
          </p:spPr>
        </p:pic>
        <p:pic>
          <p:nvPicPr>
            <p:cNvPr id="467978" name="Picture 10" descr="Vactra40Hrs- cr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 y="1327"/>
              <a:ext cx="866" cy="2073"/>
            </a:xfrm>
            <a:prstGeom prst="rect">
              <a:avLst/>
            </a:prstGeom>
            <a:noFill/>
            <a:extLst>
              <a:ext uri="{909E8E84-426E-40DD-AFC4-6F175D3DCCD1}">
                <a14:hiddenFill xmlns:a14="http://schemas.microsoft.com/office/drawing/2010/main">
                  <a:solidFill>
                    <a:srgbClr val="FFFFFF"/>
                  </a:solidFill>
                </a14:hiddenFill>
              </a:ext>
            </a:extLst>
          </p:spPr>
        </p:pic>
        <p:pic>
          <p:nvPicPr>
            <p:cNvPr id="467979" name="Picture 11" descr="Vactra96Hrs-cr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0" y="1318"/>
              <a:ext cx="813" cy="207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itle 2"/>
          <p:cNvSpPr>
            <a:spLocks noGrp="1"/>
          </p:cNvSpPr>
          <p:nvPr>
            <p:ph type="ctrTitle"/>
          </p:nvPr>
        </p:nvSpPr>
        <p:spPr>
          <a:xfrm>
            <a:off x="584201" y="417792"/>
            <a:ext cx="11032064" cy="626591"/>
          </a:xfrm>
        </p:spPr>
        <p:txBody>
          <a:bodyPr/>
          <a:lstStyle/>
          <a:p>
            <a:pPr>
              <a:lnSpc>
                <a:spcPct val="100000"/>
              </a:lnSpc>
            </a:pPr>
            <a:r>
              <a:rPr lang="en-US" sz="3200" cap="none" dirty="0" smtClean="0"/>
              <a:t>Unsurpassed Rust Protection</a:t>
            </a:r>
            <a:endParaRPr lang="en-US" sz="3200" cap="none" dirty="0"/>
          </a:p>
        </p:txBody>
      </p:sp>
      <p:sp>
        <p:nvSpPr>
          <p:cNvPr id="16" name="TextBox 15"/>
          <p:cNvSpPr txBox="1"/>
          <p:nvPr/>
        </p:nvSpPr>
        <p:spPr>
          <a:xfrm>
            <a:off x="2383303" y="1228386"/>
            <a:ext cx="7279557" cy="400110"/>
          </a:xfrm>
          <a:prstGeom prst="rect">
            <a:avLst/>
          </a:prstGeom>
          <a:noFill/>
        </p:spPr>
        <p:txBody>
          <a:bodyPr wrap="none" rtlCol="0">
            <a:spAutoFit/>
          </a:bodyPr>
          <a:lstStyle/>
          <a:p>
            <a:pPr algn="ctr"/>
            <a:r>
              <a:rPr lang="en-US" altLang="en-US" sz="2000" b="1" dirty="0" smtClean="0"/>
              <a:t>Reduced corrosive wear and improved maintenance costs</a:t>
            </a:r>
            <a:endParaRPr lang="en-US" sz="2000" b="1" dirty="0"/>
          </a:p>
        </p:txBody>
      </p:sp>
    </p:spTree>
    <p:extLst>
      <p:ext uri="{BB962C8B-B14F-4D97-AF65-F5344CB8AC3E}">
        <p14:creationId xmlns:p14="http://schemas.microsoft.com/office/powerpoint/2010/main" val="113472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467974"/>
                                        </p:tgtEl>
                                        <p:attrNameLst>
                                          <p:attrName>style.visibility</p:attrName>
                                        </p:attrNameLst>
                                      </p:cBhvr>
                                      <p:to>
                                        <p:strVal val="visible"/>
                                      </p:to>
                                    </p:set>
                                    <p:animEffect transition="in" filter="box(in)">
                                      <p:cBhvr>
                                        <p:cTn id="7" dur="500"/>
                                        <p:tgtEl>
                                          <p:spTgt spid="467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0512" y="3282310"/>
            <a:ext cx="7657488" cy="1061091"/>
          </a:xfrm>
        </p:spPr>
        <p:txBody>
          <a:bodyPr/>
          <a:lstStyle/>
          <a:p>
            <a:pPr>
              <a:lnSpc>
                <a:spcPct val="100000"/>
              </a:lnSpc>
            </a:pPr>
            <a:r>
              <a:rPr lang="en-US" sz="3200" cap="none" dirty="0" err="1" smtClean="0">
                <a:solidFill>
                  <a:schemeClr val="bg1"/>
                </a:solidFill>
              </a:rPr>
              <a:t>Aircol</a:t>
            </a:r>
            <a:r>
              <a:rPr lang="en-US" sz="3200" cap="none" dirty="0" smtClean="0">
                <a:solidFill>
                  <a:schemeClr val="bg1"/>
                </a:solidFill>
              </a:rPr>
              <a:t>™ SR – Long Life Synthetic Compressor Oil</a:t>
            </a:r>
            <a:endParaRPr lang="en-US" sz="3200" cap="none" dirty="0">
              <a:solidFill>
                <a:schemeClr val="bg1"/>
              </a:solidFill>
            </a:endParaRPr>
          </a:p>
        </p:txBody>
      </p:sp>
    </p:spTree>
    <p:custDataLst>
      <p:tags r:id="rId1"/>
    </p:custDataLst>
    <p:extLst>
      <p:ext uri="{BB962C8B-B14F-4D97-AF65-F5344CB8AC3E}">
        <p14:creationId xmlns:p14="http://schemas.microsoft.com/office/powerpoint/2010/main" val="434157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sz="3200" cap="none" dirty="0" err="1" smtClean="0"/>
              <a:t>Aircol</a:t>
            </a:r>
            <a:r>
              <a:rPr lang="en-US" sz="3200" cap="none" dirty="0" smtClean="0"/>
              <a:t>™</a:t>
            </a:r>
            <a:r>
              <a:rPr lang="en-US" sz="3200" dirty="0" smtClean="0"/>
              <a:t> </a:t>
            </a:r>
            <a:r>
              <a:rPr lang="en-US" sz="3200" dirty="0"/>
              <a:t>SR </a:t>
            </a:r>
            <a:r>
              <a:rPr lang="en-US" sz="3200" dirty="0" smtClean="0"/>
              <a:t>- </a:t>
            </a:r>
            <a:r>
              <a:rPr lang="en-US" sz="3200" cap="none" dirty="0" smtClean="0"/>
              <a:t>Properties</a:t>
            </a:r>
            <a:endParaRPr lang="en-US" sz="3200" dirty="0"/>
          </a:p>
        </p:txBody>
      </p:sp>
      <p:graphicFrame>
        <p:nvGraphicFramePr>
          <p:cNvPr id="5" name="Group 155"/>
          <p:cNvGraphicFramePr>
            <a:graphicFrameLocks/>
          </p:cNvGraphicFramePr>
          <p:nvPr>
            <p:extLst>
              <p:ext uri="{D42A27DB-BD31-4B8C-83A1-F6EECF244321}">
                <p14:modId xmlns:p14="http://schemas.microsoft.com/office/powerpoint/2010/main" val="332466414"/>
              </p:ext>
            </p:extLst>
          </p:nvPr>
        </p:nvGraphicFramePr>
        <p:xfrm>
          <a:off x="1388533" y="1287938"/>
          <a:ext cx="9381067" cy="3751898"/>
        </p:xfrm>
        <a:graphic>
          <a:graphicData uri="http://schemas.openxmlformats.org/drawingml/2006/table">
            <a:tbl>
              <a:tblPr bandRow="1">
                <a:solidFill>
                  <a:srgbClr val="007B32"/>
                </a:solidFill>
                <a:tableStyleId>{7DF18680-E054-41AD-8BC1-D1AEF772440D}</a:tableStyleId>
              </a:tblPr>
              <a:tblGrid>
                <a:gridCol w="1877484"/>
                <a:gridCol w="2082800"/>
                <a:gridCol w="1667933"/>
                <a:gridCol w="1875367"/>
                <a:gridCol w="1877483"/>
              </a:tblGrid>
              <a:tr h="512763">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u="none" strike="noStrike" cap="none" normalizeH="0" baseline="0" dirty="0" smtClean="0">
                          <a:ln>
                            <a:noFill/>
                          </a:ln>
                          <a:solidFill>
                            <a:schemeClr val="tx1"/>
                          </a:solidFill>
                          <a:effectLst/>
                        </a:rPr>
                        <a:t>Base Oil</a:t>
                      </a:r>
                      <a:endParaRPr kumimoji="0" lang="en-US" altLang="en-US" sz="1800" b="1"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gridSpan="4">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Polyalphaolefin (PAO)</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hMerge="1">
                  <a:txBody>
                    <a:bodyPr/>
                    <a:lstStyle/>
                    <a:p>
                      <a:endParaRPr lang="en-US"/>
                    </a:p>
                  </a:txBody>
                  <a:tcPr/>
                </a:tc>
                <a:tc hMerge="1">
                  <a:txBody>
                    <a:bodyPr/>
                    <a:lstStyle/>
                    <a:p>
                      <a:endParaRPr lang="en-US"/>
                    </a:p>
                  </a:txBody>
                  <a:tcPr/>
                </a:tc>
                <a:tc hMerge="1">
                  <a:txBody>
                    <a:bodyPr/>
                    <a:lstStyle/>
                    <a:p>
                      <a:endParaRPr lang="en-US"/>
                    </a:p>
                  </a:txBody>
                  <a:tcPr/>
                </a:tc>
              </a:tr>
              <a:tr h="619125">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u="none" strike="noStrike" cap="none" normalizeH="0" baseline="0" dirty="0" smtClean="0">
                          <a:ln>
                            <a:noFill/>
                          </a:ln>
                          <a:solidFill>
                            <a:schemeClr val="tx1"/>
                          </a:solidFill>
                          <a:effectLst/>
                        </a:rPr>
                        <a:t>ISO Viscosities</a:t>
                      </a:r>
                      <a:endParaRPr kumimoji="0" lang="en-US" altLang="en-US" sz="1800" b="1"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32</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46</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68</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100</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r>
              <a:tr h="514350">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u="none" strike="noStrike" cap="none" normalizeH="0" baseline="0" dirty="0" smtClean="0">
                          <a:ln>
                            <a:noFill/>
                          </a:ln>
                          <a:solidFill>
                            <a:schemeClr val="tx1"/>
                          </a:solidFill>
                          <a:effectLst/>
                        </a:rPr>
                        <a:t>Viscosity Index</a:t>
                      </a:r>
                      <a:endParaRPr kumimoji="0" lang="en-US" altLang="en-US" sz="1800" b="1"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137</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137</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142</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142</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r>
              <a:tr h="512763">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u="none" strike="noStrike" cap="none" normalizeH="0" baseline="0" dirty="0" smtClean="0">
                          <a:ln>
                            <a:noFill/>
                          </a:ln>
                          <a:solidFill>
                            <a:schemeClr val="tx1"/>
                          </a:solidFill>
                          <a:effectLst/>
                        </a:rPr>
                        <a:t>Pour Point</a:t>
                      </a:r>
                      <a:endParaRPr kumimoji="0" lang="en-US" altLang="en-US" sz="1800" b="1"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-54°C</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-54°C</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-54°C</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-48°C</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r>
              <a:tr h="485774">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u="none" strike="noStrike" cap="none" normalizeH="0" baseline="0" dirty="0" smtClean="0">
                          <a:ln>
                            <a:noFill/>
                          </a:ln>
                          <a:solidFill>
                            <a:schemeClr val="tx1"/>
                          </a:solidFill>
                          <a:effectLst/>
                        </a:rPr>
                        <a:t>RPVOT</a:t>
                      </a:r>
                      <a:endParaRPr kumimoji="0" lang="en-US" altLang="en-US" sz="1800" b="1"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4500 min.</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3000 min.</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3000 min</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3000 min.</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r>
              <a:tr h="512763">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u="none" strike="noStrike" cap="none" normalizeH="0" baseline="0" dirty="0" smtClean="0">
                          <a:ln>
                            <a:noFill/>
                          </a:ln>
                          <a:solidFill>
                            <a:schemeClr val="tx1"/>
                          </a:solidFill>
                          <a:effectLst/>
                        </a:rPr>
                        <a:t>FZG fail stage</a:t>
                      </a:r>
                      <a:endParaRPr kumimoji="0" lang="en-US" altLang="en-US" sz="1800" b="1"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8</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9</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9</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9</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r>
              <a:tr h="512763">
                <a:tc>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u="none" strike="noStrike" cap="none" normalizeH="0" baseline="0" dirty="0" smtClean="0">
                          <a:ln>
                            <a:noFill/>
                          </a:ln>
                          <a:solidFill>
                            <a:schemeClr val="tx1"/>
                          </a:solidFill>
                          <a:effectLst/>
                        </a:rPr>
                        <a:t>Additive Package</a:t>
                      </a:r>
                      <a:endParaRPr kumimoji="0" lang="en-US" altLang="en-US" sz="1800" b="1"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gridSpan="4">
                  <a:txBody>
                    <a:bodyPr/>
                    <a:lstStyle>
                      <a:lvl1pPr>
                        <a:spcBef>
                          <a:spcPct val="20000"/>
                        </a:spcBef>
                        <a:defRPr>
                          <a:solidFill>
                            <a:srgbClr val="5F5F5F"/>
                          </a:solidFill>
                          <a:latin typeface="Arial" charset="0"/>
                          <a:cs typeface="Arial" charset="0"/>
                        </a:defRPr>
                      </a:lvl1pPr>
                      <a:lvl2pPr>
                        <a:spcBef>
                          <a:spcPct val="20000"/>
                        </a:spcBef>
                        <a:defRPr sz="1600">
                          <a:solidFill>
                            <a:srgbClr val="5F5F5F"/>
                          </a:solidFill>
                          <a:latin typeface="Arial" charset="0"/>
                          <a:cs typeface="Arial" charset="0"/>
                        </a:defRPr>
                      </a:lvl2pPr>
                      <a:lvl3pPr>
                        <a:spcBef>
                          <a:spcPct val="20000"/>
                        </a:spcBef>
                        <a:defRPr sz="1400">
                          <a:solidFill>
                            <a:srgbClr val="5F5F5F"/>
                          </a:solidFill>
                          <a:latin typeface="Arial" charset="0"/>
                          <a:cs typeface="Arial" charset="0"/>
                        </a:defRPr>
                      </a:lvl3pPr>
                      <a:lvl4pPr>
                        <a:spcBef>
                          <a:spcPct val="20000"/>
                        </a:spcBef>
                        <a:defRPr sz="1200">
                          <a:solidFill>
                            <a:srgbClr val="5F5F5F"/>
                          </a:solidFill>
                          <a:latin typeface="Arial" charset="0"/>
                          <a:cs typeface="Arial" charset="0"/>
                        </a:defRPr>
                      </a:lvl4pPr>
                      <a:lvl5pPr>
                        <a:spcBef>
                          <a:spcPct val="20000"/>
                        </a:spcBef>
                        <a:defRPr sz="1200">
                          <a:solidFill>
                            <a:srgbClr val="5F5F5F"/>
                          </a:solidFill>
                          <a:latin typeface="Arial" charset="0"/>
                          <a:cs typeface="Arial" charset="0"/>
                        </a:defRPr>
                      </a:lvl5pPr>
                      <a:lvl6pPr fontAlgn="base">
                        <a:spcBef>
                          <a:spcPct val="20000"/>
                        </a:spcBef>
                        <a:spcAft>
                          <a:spcPct val="0"/>
                        </a:spcAft>
                        <a:defRPr sz="1200">
                          <a:solidFill>
                            <a:srgbClr val="5F5F5F"/>
                          </a:solidFill>
                          <a:latin typeface="Arial" charset="0"/>
                          <a:cs typeface="Arial" charset="0"/>
                        </a:defRPr>
                      </a:lvl6pPr>
                      <a:lvl7pPr fontAlgn="base">
                        <a:spcBef>
                          <a:spcPct val="20000"/>
                        </a:spcBef>
                        <a:spcAft>
                          <a:spcPct val="0"/>
                        </a:spcAft>
                        <a:defRPr sz="1200">
                          <a:solidFill>
                            <a:srgbClr val="5F5F5F"/>
                          </a:solidFill>
                          <a:latin typeface="Arial" charset="0"/>
                          <a:cs typeface="Arial" charset="0"/>
                        </a:defRPr>
                      </a:lvl7pPr>
                      <a:lvl8pPr fontAlgn="base">
                        <a:spcBef>
                          <a:spcPct val="20000"/>
                        </a:spcBef>
                        <a:spcAft>
                          <a:spcPct val="0"/>
                        </a:spcAft>
                        <a:defRPr sz="1200">
                          <a:solidFill>
                            <a:srgbClr val="5F5F5F"/>
                          </a:solidFill>
                          <a:latin typeface="Arial" charset="0"/>
                          <a:cs typeface="Arial" charset="0"/>
                        </a:defRPr>
                      </a:lvl8pPr>
                      <a:lvl9pPr fontAlgn="base">
                        <a:spcBef>
                          <a:spcPct val="20000"/>
                        </a:spcBef>
                        <a:spcAft>
                          <a:spcPct val="0"/>
                        </a:spcAft>
                        <a:defRPr sz="1200">
                          <a:solidFill>
                            <a:srgbClr val="5F5F5F"/>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u="none" strike="noStrike" cap="none" normalizeH="0" baseline="0" dirty="0" smtClean="0">
                          <a:ln>
                            <a:noFill/>
                          </a:ln>
                          <a:solidFill>
                            <a:schemeClr val="tx1"/>
                          </a:solidFill>
                          <a:effectLst/>
                        </a:rPr>
                        <a:t>Anti-Wear (zinc-free)</a:t>
                      </a:r>
                      <a:endParaRPr kumimoji="0" lang="en-US" altLang="en-US" sz="1800" b="0" i="0" u="none" strike="noStrike" cap="none" normalizeH="0" baseline="0" dirty="0" smtClean="0">
                        <a:ln>
                          <a:noFill/>
                        </a:ln>
                        <a:solidFill>
                          <a:schemeClr val="tx1"/>
                        </a:solidFill>
                        <a:effectLst/>
                        <a:latin typeface="Arial" charset="0"/>
                        <a:cs typeface="Arial" charset="0"/>
                      </a:endParaRPr>
                    </a:p>
                  </a:txBody>
                  <a:tcPr marL="0" marR="121920" marT="0" anchor="ctr" horzOverflow="overflow"/>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0674439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sz="3200" cap="none" dirty="0" err="1" smtClean="0"/>
              <a:t>Aircol</a:t>
            </a:r>
            <a:r>
              <a:rPr lang="en-US" sz="3200" cap="none" dirty="0" smtClean="0"/>
              <a:t>™ SR – Features and Benefits</a:t>
            </a:r>
            <a:endParaRPr lang="en-US" sz="3200" cap="none" dirty="0"/>
          </a:p>
        </p:txBody>
      </p:sp>
      <p:graphicFrame>
        <p:nvGraphicFramePr>
          <p:cNvPr id="5" name="Table 4"/>
          <p:cNvGraphicFramePr>
            <a:graphicFrameLocks noGrp="1"/>
          </p:cNvGraphicFramePr>
          <p:nvPr>
            <p:extLst>
              <p:ext uri="{D42A27DB-BD31-4B8C-83A1-F6EECF244321}">
                <p14:modId xmlns:p14="http://schemas.microsoft.com/office/powerpoint/2010/main" val="724478350"/>
              </p:ext>
            </p:extLst>
          </p:nvPr>
        </p:nvGraphicFramePr>
        <p:xfrm>
          <a:off x="609600" y="3196442"/>
          <a:ext cx="10871200" cy="1691640"/>
        </p:xfrm>
        <a:graphic>
          <a:graphicData uri="http://schemas.openxmlformats.org/drawingml/2006/table">
            <a:tbl>
              <a:tblPr firstRow="1" bandRow="1">
                <a:tableStyleId>{7DF18680-E054-41AD-8BC1-D1AEF772440D}</a:tableStyleId>
              </a:tblPr>
              <a:tblGrid>
                <a:gridCol w="5435600"/>
                <a:gridCol w="5435600"/>
              </a:tblGrid>
              <a:tr h="370840">
                <a:tc>
                  <a:txBody>
                    <a:bodyPr/>
                    <a:lstStyle/>
                    <a:p>
                      <a:pPr algn="ctr"/>
                      <a:r>
                        <a:rPr lang="en-US" dirty="0" smtClean="0"/>
                        <a:t>Features</a:t>
                      </a:r>
                      <a:endParaRPr lang="en-US" dirty="0"/>
                    </a:p>
                  </a:txBody>
                  <a:tcPr marL="121920" marR="121920"/>
                </a:tc>
                <a:tc>
                  <a:txBody>
                    <a:bodyPr/>
                    <a:lstStyle/>
                    <a:p>
                      <a:pPr algn="ctr"/>
                      <a:r>
                        <a:rPr lang="en-US" dirty="0" smtClean="0"/>
                        <a:t>Benefits</a:t>
                      </a:r>
                      <a:endParaRPr lang="en-US" dirty="0"/>
                    </a:p>
                  </a:txBody>
                  <a:tcPr marL="121920" marR="121920"/>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cap="none" normalizeH="0" baseline="0" dirty="0" smtClean="0">
                          <a:ln>
                            <a:noFill/>
                          </a:ln>
                          <a:solidFill>
                            <a:schemeClr val="tx1"/>
                          </a:solidFill>
                          <a:effectLst/>
                          <a:latin typeface="Arial" charset="0"/>
                          <a:cs typeface="Arial" charset="0"/>
                        </a:rPr>
                        <a:t>Excellent oxidation stability</a:t>
                      </a:r>
                    </a:p>
                  </a:txBody>
                  <a:tcPr marL="121920" marR="12192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cap="none" normalizeH="0" baseline="0" dirty="0" smtClean="0">
                          <a:ln>
                            <a:noFill/>
                          </a:ln>
                          <a:solidFill>
                            <a:schemeClr val="tx1"/>
                          </a:solidFill>
                          <a:effectLst/>
                          <a:latin typeface="Arial" charset="0"/>
                          <a:cs typeface="Arial" charset="0"/>
                        </a:rPr>
                        <a:t>Increased oil life in most systems – typically up to 8,000 hours</a:t>
                      </a:r>
                    </a:p>
                  </a:txBody>
                  <a:tcPr marL="121920" marR="121920"/>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cap="none" normalizeH="0" baseline="0" dirty="0" smtClean="0">
                          <a:ln>
                            <a:noFill/>
                          </a:ln>
                          <a:solidFill>
                            <a:schemeClr val="tx1"/>
                          </a:solidFill>
                          <a:effectLst/>
                          <a:latin typeface="Arial" charset="0"/>
                          <a:cs typeface="Arial" charset="0"/>
                        </a:rPr>
                        <a:t>Very low deposit formation</a:t>
                      </a:r>
                    </a:p>
                  </a:txBody>
                  <a:tcPr marL="121920" marR="12192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cap="none" normalizeH="0" baseline="0" dirty="0" smtClean="0">
                          <a:ln>
                            <a:noFill/>
                          </a:ln>
                          <a:solidFill>
                            <a:schemeClr val="tx1"/>
                          </a:solidFill>
                          <a:effectLst/>
                          <a:latin typeface="Arial" charset="0"/>
                          <a:cs typeface="Arial" charset="0"/>
                        </a:rPr>
                        <a:t>Extends the life of filters and separators</a:t>
                      </a:r>
                    </a:p>
                  </a:txBody>
                  <a:tcPr marL="121920" marR="121920"/>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cap="none" normalizeH="0" baseline="0" dirty="0" smtClean="0">
                          <a:ln>
                            <a:noFill/>
                          </a:ln>
                          <a:solidFill>
                            <a:schemeClr val="tx1"/>
                          </a:solidFill>
                          <a:effectLst/>
                          <a:latin typeface="Arial" charset="0"/>
                          <a:cs typeface="Arial" charset="0"/>
                        </a:rPr>
                        <a:t>PAO base fluid</a:t>
                      </a:r>
                    </a:p>
                  </a:txBody>
                  <a:tcPr marL="121920" marR="12192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cap="none" normalizeH="0" baseline="0" dirty="0" smtClean="0">
                          <a:ln>
                            <a:noFill/>
                          </a:ln>
                          <a:solidFill>
                            <a:schemeClr val="tx1"/>
                          </a:solidFill>
                          <a:effectLst/>
                          <a:latin typeface="Arial" charset="0"/>
                          <a:cs typeface="Arial" charset="0"/>
                        </a:rPr>
                        <a:t>Good compatibility with seals and mineral based fluids</a:t>
                      </a:r>
                    </a:p>
                  </a:txBody>
                  <a:tcPr marL="121920" marR="121920"/>
                </a:tc>
              </a:tr>
            </a:tbl>
          </a:graphicData>
        </a:graphic>
      </p:graphicFrame>
      <p:sp>
        <p:nvSpPr>
          <p:cNvPr id="6" name="TextBox 5"/>
          <p:cNvSpPr txBox="1"/>
          <p:nvPr/>
        </p:nvSpPr>
        <p:spPr>
          <a:xfrm>
            <a:off x="450376" y="1371600"/>
            <a:ext cx="11335224" cy="1631216"/>
          </a:xfrm>
          <a:prstGeom prst="rect">
            <a:avLst/>
          </a:prstGeom>
          <a:noFill/>
        </p:spPr>
        <p:txBody>
          <a:bodyPr wrap="square" rtlCol="0">
            <a:spAutoFit/>
          </a:bodyPr>
          <a:lstStyle/>
          <a:p>
            <a:pPr marL="285750" indent="-285750">
              <a:spcBef>
                <a:spcPts val="600"/>
              </a:spcBef>
              <a:spcAft>
                <a:spcPts val="600"/>
              </a:spcAft>
              <a:buClr>
                <a:srgbClr val="C00000"/>
              </a:buClr>
              <a:buFont typeface="Wingdings" panose="05000000000000000000" pitchFamily="2" charset="2"/>
              <a:buChar char="Ø"/>
            </a:pPr>
            <a:r>
              <a:rPr lang="en-US" sz="2000" dirty="0"/>
              <a:t>Fully </a:t>
            </a:r>
            <a:r>
              <a:rPr lang="en-US" sz="2000" dirty="0" smtClean="0"/>
              <a:t>synthetic, PAO </a:t>
            </a:r>
            <a:r>
              <a:rPr lang="en-US" sz="2000" dirty="0"/>
              <a:t>compressor </a:t>
            </a:r>
            <a:r>
              <a:rPr lang="en-US" sz="2000" dirty="0" smtClean="0"/>
              <a:t>and circulating oil</a:t>
            </a:r>
            <a:endParaRPr lang="en-US" sz="2000" dirty="0"/>
          </a:p>
          <a:p>
            <a:pPr marL="285750" indent="-285750">
              <a:spcBef>
                <a:spcPts val="600"/>
              </a:spcBef>
              <a:spcAft>
                <a:spcPts val="600"/>
              </a:spcAft>
              <a:buClr>
                <a:srgbClr val="C00000"/>
              </a:buClr>
              <a:buFont typeface="Wingdings" panose="05000000000000000000" pitchFamily="2" charset="2"/>
              <a:buChar char="Ø"/>
            </a:pPr>
            <a:r>
              <a:rPr lang="en-US" sz="2000" dirty="0" smtClean="0"/>
              <a:t>Excels in rotary screw compressors</a:t>
            </a:r>
          </a:p>
          <a:p>
            <a:pPr marL="285750" indent="-285750">
              <a:spcBef>
                <a:spcPts val="600"/>
              </a:spcBef>
              <a:spcAft>
                <a:spcPts val="600"/>
              </a:spcAft>
              <a:buClr>
                <a:srgbClr val="C00000"/>
              </a:buClr>
              <a:buFont typeface="Wingdings" panose="05000000000000000000" pitchFamily="2" charset="2"/>
              <a:buChar char="Ø"/>
            </a:pPr>
            <a:r>
              <a:rPr lang="en-US" sz="2000" dirty="0" smtClean="0"/>
              <a:t>Excellent for pumps, non-EP gear applications, bearings, and high temp circulating fluid applications</a:t>
            </a:r>
          </a:p>
        </p:txBody>
      </p:sp>
    </p:spTree>
    <p:extLst>
      <p:ext uri="{BB962C8B-B14F-4D97-AF65-F5344CB8AC3E}">
        <p14:creationId xmlns:p14="http://schemas.microsoft.com/office/powerpoint/2010/main" val="32575888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1572" name="Object 4"/>
          <p:cNvGraphicFramePr>
            <a:graphicFrameLocks noGrp="1" noChangeAspect="1"/>
          </p:cNvGraphicFramePr>
          <p:nvPr>
            <p:ph idx="4294967295"/>
            <p:extLst>
              <p:ext uri="{D42A27DB-BD31-4B8C-83A1-F6EECF244321}">
                <p14:modId xmlns:p14="http://schemas.microsoft.com/office/powerpoint/2010/main" val="115978138"/>
              </p:ext>
            </p:extLst>
          </p:nvPr>
        </p:nvGraphicFramePr>
        <p:xfrm>
          <a:off x="1187532" y="1659174"/>
          <a:ext cx="10354652" cy="3967872"/>
        </p:xfrm>
        <a:graphic>
          <a:graphicData uri="http://schemas.openxmlformats.org/presentationml/2006/ole">
            <mc:AlternateContent xmlns:mc="http://schemas.openxmlformats.org/markup-compatibility/2006">
              <mc:Choice xmlns:v="urn:schemas-microsoft-com:vml" Requires="v">
                <p:oleObj spid="_x0000_s18531" name="Chart" r:id="rId3" imgW="8372559" imgH="3819575" progId="MSGraph.Chart.8">
                  <p:embed followColorScheme="full"/>
                </p:oleObj>
              </mc:Choice>
              <mc:Fallback>
                <p:oleObj name="Chart" r:id="rId3" imgW="8372559" imgH="3819575" progId="MSGraph.Chart.8">
                  <p:embed followColorScheme="full"/>
                  <p:pic>
                    <p:nvPicPr>
                      <p:cNvPr id="0" name=""/>
                      <p:cNvPicPr>
                        <a:picLocks noChangeAspect="1" noChangeArrowheads="1"/>
                      </p:cNvPicPr>
                      <p:nvPr/>
                    </p:nvPicPr>
                    <p:blipFill>
                      <a:blip r:embed="rId4"/>
                      <a:srcRect/>
                      <a:stretch>
                        <a:fillRect/>
                      </a:stretch>
                    </p:blipFill>
                    <p:spPr bwMode="auto">
                      <a:xfrm>
                        <a:off x="1187532" y="1659174"/>
                        <a:ext cx="10354652" cy="3967872"/>
                      </a:xfrm>
                      <a:prstGeom prst="rect">
                        <a:avLst/>
                      </a:prstGeom>
                      <a:noFill/>
                      <a:ln>
                        <a:noFill/>
                      </a:ln>
                      <a:effectLst/>
                      <a:extLst/>
                    </p:spPr>
                  </p:pic>
                </p:oleObj>
              </mc:Fallback>
            </mc:AlternateContent>
          </a:graphicData>
        </a:graphic>
      </p:graphicFrame>
      <p:sp>
        <p:nvSpPr>
          <p:cNvPr id="7" name="Title 1"/>
          <p:cNvSpPr>
            <a:spLocks noGrp="1"/>
          </p:cNvSpPr>
          <p:nvPr>
            <p:ph type="ctrTitle"/>
          </p:nvPr>
        </p:nvSpPr>
        <p:spPr>
          <a:xfrm>
            <a:off x="584201" y="417792"/>
            <a:ext cx="11032064" cy="626591"/>
          </a:xfrm>
        </p:spPr>
        <p:txBody>
          <a:bodyPr/>
          <a:lstStyle/>
          <a:p>
            <a:pPr>
              <a:lnSpc>
                <a:spcPct val="100000"/>
              </a:lnSpc>
            </a:pPr>
            <a:r>
              <a:rPr lang="en-US" sz="3200" cap="none" dirty="0" smtClean="0"/>
              <a:t>Competitive Comparison</a:t>
            </a:r>
            <a:endParaRPr lang="en-US" sz="3200" cap="none" dirty="0"/>
          </a:p>
        </p:txBody>
      </p:sp>
      <p:sp>
        <p:nvSpPr>
          <p:cNvPr id="8" name="TextBox 7"/>
          <p:cNvSpPr txBox="1"/>
          <p:nvPr/>
        </p:nvSpPr>
        <p:spPr>
          <a:xfrm>
            <a:off x="2783089" y="1228386"/>
            <a:ext cx="6561412" cy="400110"/>
          </a:xfrm>
          <a:prstGeom prst="rect">
            <a:avLst/>
          </a:prstGeom>
          <a:noFill/>
        </p:spPr>
        <p:txBody>
          <a:bodyPr wrap="none" rtlCol="0">
            <a:spAutoFit/>
          </a:bodyPr>
          <a:lstStyle/>
          <a:p>
            <a:pPr algn="ctr"/>
            <a:r>
              <a:rPr lang="en-US" altLang="en-US" sz="2000" b="1" dirty="0" smtClean="0"/>
              <a:t>Exceptionally long life, even against the competition</a:t>
            </a:r>
            <a:endParaRPr lang="en-US" sz="2000" b="1" dirty="0"/>
          </a:p>
        </p:txBody>
      </p:sp>
    </p:spTree>
    <p:extLst>
      <p:ext uri="{BB962C8B-B14F-4D97-AF65-F5344CB8AC3E}">
        <p14:creationId xmlns:p14="http://schemas.microsoft.com/office/powerpoint/2010/main" val="28896364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p:blipFill>
        <p:spPr>
          <a:xfrm>
            <a:off x="1" y="3085796"/>
            <a:ext cx="8866129" cy="1527505"/>
          </a:xfrm>
          <a:prstGeom prst="rect">
            <a:avLst/>
          </a:prstGeom>
          <a:ln>
            <a:gradFill>
              <a:gsLst>
                <a:gs pos="0">
                  <a:srgbClr val="006600"/>
                </a:gs>
                <a:gs pos="85000">
                  <a:schemeClr val="accent1">
                    <a:tint val="44500"/>
                    <a:satMod val="160000"/>
                  </a:schemeClr>
                </a:gs>
                <a:gs pos="100000">
                  <a:srgbClr val="006600"/>
                </a:gs>
              </a:gsLst>
              <a:lin ang="5400000" scaled="0"/>
            </a:gradFill>
          </a:ln>
        </p:spPr>
      </p:pic>
      <p:sp>
        <p:nvSpPr>
          <p:cNvPr id="7" name="Flowchart: Data 6"/>
          <p:cNvSpPr/>
          <p:nvPr/>
        </p:nvSpPr>
        <p:spPr>
          <a:xfrm>
            <a:off x="8018163" y="2667000"/>
            <a:ext cx="4173837" cy="1981200"/>
          </a:xfrm>
          <a:prstGeom prst="flowChartInputOutpu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470512" y="3282310"/>
            <a:ext cx="7657488" cy="1061091"/>
          </a:xfrm>
        </p:spPr>
        <p:txBody>
          <a:bodyPr/>
          <a:lstStyle/>
          <a:p>
            <a:r>
              <a:rPr lang="en-US" sz="3200" dirty="0" err="1" smtClean="0">
                <a:solidFill>
                  <a:schemeClr val="bg1"/>
                </a:solidFill>
              </a:rPr>
              <a:t>Molub</a:t>
            </a:r>
            <a:r>
              <a:rPr lang="en-US" sz="3200" dirty="0" smtClean="0">
                <a:solidFill>
                  <a:schemeClr val="bg1"/>
                </a:solidFill>
              </a:rPr>
              <a:t>-Alloy</a:t>
            </a:r>
            <a:r>
              <a:rPr lang="en-US" sz="3200" baseline="30000" dirty="0" smtClean="0">
                <a:solidFill>
                  <a:schemeClr val="bg1"/>
                </a:solidFill>
              </a:rPr>
              <a:t>®</a:t>
            </a:r>
            <a:r>
              <a:rPr lang="en-US" sz="3200" dirty="0" smtClean="0">
                <a:solidFill>
                  <a:schemeClr val="bg1"/>
                </a:solidFill>
              </a:rPr>
              <a:t> </a:t>
            </a:r>
            <a:r>
              <a:rPr lang="en-US" sz="3200" dirty="0" smtClean="0">
                <a:solidFill>
                  <a:schemeClr val="bg1"/>
                </a:solidFill>
              </a:rPr>
              <a:t>860 ES – Heavy Duty High Performance Grease</a:t>
            </a:r>
            <a:endParaRPr lang="en-US" sz="3200" cap="none" dirty="0">
              <a:solidFill>
                <a:schemeClr val="bg1"/>
              </a:solidFill>
            </a:endParaRPr>
          </a:p>
        </p:txBody>
      </p:sp>
    </p:spTree>
    <p:custDataLst>
      <p:tags r:id="rId1"/>
    </p:custDataLst>
    <p:extLst>
      <p:ext uri="{BB962C8B-B14F-4D97-AF65-F5344CB8AC3E}">
        <p14:creationId xmlns:p14="http://schemas.microsoft.com/office/powerpoint/2010/main" val="3242280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10.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11.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12.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13.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14.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15.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16.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17.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2.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3.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4.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5.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6.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7.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8.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ags/tag9.xml><?xml version="1.0" encoding="utf-8"?>
<p:tagLst xmlns:a="http://schemas.openxmlformats.org/drawingml/2006/main" xmlns:r="http://schemas.openxmlformats.org/officeDocument/2006/relationships" xmlns:p="http://schemas.openxmlformats.org/presentationml/2006/main">
  <p:tag name="QPSLIDECODE" val="201502101734130000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astrol_PPT_Template_17July">
  <a:themeElements>
    <a:clrScheme name="Custom 1">
      <a:dk1>
        <a:sysClr val="windowText" lastClr="000000"/>
      </a:dk1>
      <a:lt1>
        <a:sysClr val="window" lastClr="FFFFFF"/>
      </a:lt1>
      <a:dk2>
        <a:srgbClr val="525759"/>
      </a:dk2>
      <a:lt2>
        <a:srgbClr val="E3E3E3"/>
      </a:lt2>
      <a:accent1>
        <a:srgbClr val="6A8DB6"/>
      </a:accent1>
      <a:accent2>
        <a:srgbClr val="FE4110"/>
      </a:accent2>
      <a:accent3>
        <a:srgbClr val="AC9F83"/>
      </a:accent3>
      <a:accent4>
        <a:srgbClr val="C9015C"/>
      </a:accent4>
      <a:accent5>
        <a:srgbClr val="007B32"/>
      </a:accent5>
      <a:accent6>
        <a:srgbClr val="FF0000"/>
      </a:accent6>
      <a:hlink>
        <a:srgbClr val="CCCCCC"/>
      </a:hlink>
      <a:folHlink>
        <a:srgbClr val="CCCC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2855</TotalTime>
  <Words>6677</Words>
  <Application>Microsoft Office PowerPoint</Application>
  <PresentationFormat>Custom</PresentationFormat>
  <Paragraphs>1451</Paragraphs>
  <Slides>130</Slides>
  <Notes>19</Notes>
  <HiddenSlides>0</HiddenSlides>
  <MMClips>0</MMClips>
  <ScaleCrop>false</ScaleCrop>
  <HeadingPairs>
    <vt:vector size="6" baseType="variant">
      <vt:variant>
        <vt:lpstr>Theme</vt:lpstr>
      </vt:variant>
      <vt:variant>
        <vt:i4>2</vt:i4>
      </vt:variant>
      <vt:variant>
        <vt:lpstr>Embedded OLE Servers</vt:lpstr>
      </vt:variant>
      <vt:variant>
        <vt:i4>5</vt:i4>
      </vt:variant>
      <vt:variant>
        <vt:lpstr>Slide Titles</vt:lpstr>
      </vt:variant>
      <vt:variant>
        <vt:i4>130</vt:i4>
      </vt:variant>
    </vt:vector>
  </HeadingPairs>
  <TitlesOfParts>
    <vt:vector size="137" baseType="lpstr">
      <vt:lpstr>Custom Design</vt:lpstr>
      <vt:lpstr>Castrol_PPT_Template_17July</vt:lpstr>
      <vt:lpstr>Photo Editor Photo</vt:lpstr>
      <vt:lpstr>Drawing</vt:lpstr>
      <vt:lpstr>Worksheet</vt:lpstr>
      <vt:lpstr>Chart</vt:lpstr>
      <vt:lpstr>Clip</vt:lpstr>
      <vt:lpstr>PowerPoint Presentation</vt:lpstr>
      <vt:lpstr>Castrol® Industrial - Introduction</vt:lpstr>
      <vt:lpstr>History</vt:lpstr>
      <vt:lpstr>OEM Relationship</vt:lpstr>
      <vt:lpstr>Key Focus Segments</vt:lpstr>
      <vt:lpstr>Key Customers</vt:lpstr>
      <vt:lpstr>Manufacturing and Technology</vt:lpstr>
      <vt:lpstr>Vision</vt:lpstr>
      <vt:lpstr>Castrol® Industrial – Value Added Approach</vt:lpstr>
      <vt:lpstr>Operating Costs</vt:lpstr>
      <vt:lpstr>The Castrol® Approach</vt:lpstr>
      <vt:lpstr>Impact on Productivity, Quality &amp; Tool Life</vt:lpstr>
      <vt:lpstr>Impact on Maintenance</vt:lpstr>
      <vt:lpstr>Impact on Facilities &amp; Waste</vt:lpstr>
      <vt:lpstr>Impact on Environment &amp; Energy</vt:lpstr>
      <vt:lpstr>Impact on Process Fluid Optimization</vt:lpstr>
      <vt:lpstr>Castrol® TCO Process</vt:lpstr>
      <vt:lpstr>Value Inside Calculator Tool</vt:lpstr>
      <vt:lpstr>Value Inside Calculator</vt:lpstr>
      <vt:lpstr>Value Inside Calculator – Cost Comparison &amp; Savings</vt:lpstr>
      <vt:lpstr>Castrol® Products</vt:lpstr>
      <vt:lpstr>Castrol® Industrial Product Portfolio - Applications</vt:lpstr>
      <vt:lpstr>Castrol® Industrial Performance Bio</vt:lpstr>
      <vt:lpstr>Castrol® Industrial - Strategic Brands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Metalworking Fluids</vt:lpstr>
      <vt:lpstr>Metalworking Fluids</vt:lpstr>
      <vt:lpstr>Hysol® MB Series – Water Soluble Coolant</vt:lpstr>
      <vt:lpstr>Hysol® MB 50</vt:lpstr>
      <vt:lpstr>Hysol® MB Series - Castrol’s Best Selling Coolants</vt:lpstr>
      <vt:lpstr>Hysol® MB series - Bio-Resistance</vt:lpstr>
      <vt:lpstr>Hysol® MB Series – Machining Performance</vt:lpstr>
      <vt:lpstr>Alusol® AU Series – Semi-Synthetic Coolant</vt:lpstr>
      <vt:lpstr>Top Tier Semi Synthetics - Alusol® AU Series</vt:lpstr>
      <vt:lpstr>Alusol® AU 68 – Features/Benefits</vt:lpstr>
      <vt:lpstr>Machining Performance vs. Competition</vt:lpstr>
      <vt:lpstr>Machining Performance vs. Competition</vt:lpstr>
      <vt:lpstr>Machining Performance vs. Competition</vt:lpstr>
      <vt:lpstr>Machining Performance vs. Competition</vt:lpstr>
      <vt:lpstr>Machining Performance vs. Competition</vt:lpstr>
      <vt:lpstr>Machining Performance vs. Competition</vt:lpstr>
      <vt:lpstr>Coolant Usage &amp; Waste</vt:lpstr>
      <vt:lpstr>Biological Performance</vt:lpstr>
      <vt:lpstr>Syntilo® 9918 – Synthetic Coolant</vt:lpstr>
      <vt:lpstr>Syntilo® 9918 – Features and Benefits</vt:lpstr>
      <vt:lpstr>Variocut™ D 249 – Neat Cutting Oil</vt:lpstr>
      <vt:lpstr>Variocut™ D 249 – Features and Benefits</vt:lpstr>
      <vt:lpstr>Variocut™ D 249 – Machining Performance</vt:lpstr>
      <vt:lpstr>Variocut™ G 600 HC – Grinding Oil</vt:lpstr>
      <vt:lpstr>Variocut™ G 600 HC – Features and Benefits</vt:lpstr>
      <vt:lpstr>Variocut™ G 600 HC - OEM Approvals</vt:lpstr>
      <vt:lpstr>Performance Bio™ NC Series</vt:lpstr>
      <vt:lpstr>Product Offer</vt:lpstr>
      <vt:lpstr>Benefits of Switching - Responsibility</vt:lpstr>
      <vt:lpstr>Benefits of Switching - Performance</vt:lpstr>
      <vt:lpstr>Typical Flash Points</vt:lpstr>
      <vt:lpstr>Fluid Appearance &amp; Odor</vt:lpstr>
      <vt:lpstr>Mist / Smoke Reduction</vt:lpstr>
      <vt:lpstr>VOC Content</vt:lpstr>
      <vt:lpstr>High Performance Lubricants</vt:lpstr>
      <vt:lpstr>High Performance Lubricants (HPL)</vt:lpstr>
      <vt:lpstr>Optigear® 1100 - High Performance Gear Oil</vt:lpstr>
      <vt:lpstr>Optigear® 1100 – Features and Benefits</vt:lpstr>
      <vt:lpstr>Optigear® 1100 – TGOA Additive</vt:lpstr>
      <vt:lpstr>Optigear® 1100 – TGOA Additive</vt:lpstr>
      <vt:lpstr>Optigear® 1100 – Demulsibility</vt:lpstr>
      <vt:lpstr>Optigear® 1100 – Applications</vt:lpstr>
      <vt:lpstr>Tribol® HM 943 - High Performance Hydraulic &amp; Circulating Oil</vt:lpstr>
      <vt:lpstr>Tribol® HM 943 - Fluid Characteristics</vt:lpstr>
      <vt:lpstr>Tribol® HM 943 - Oxidation Resistance </vt:lpstr>
      <vt:lpstr>Tribol® HM 943 - Wear Protection</vt:lpstr>
      <vt:lpstr>Tribol® HM 943 - Zinc-free Anti-wear</vt:lpstr>
      <vt:lpstr>Tribol® HM 943 - Applications</vt:lpstr>
      <vt:lpstr>Anvol™ SWX – Synthetic Fire-resistant Hydraulic Fluid</vt:lpstr>
      <vt:lpstr>Anvol™ SWX Environmental Benefits</vt:lpstr>
      <vt:lpstr>Anvol™ SWX - Properties</vt:lpstr>
      <vt:lpstr>Fire-Resistant Hydraulic Comparison</vt:lpstr>
      <vt:lpstr>Oxidation Resistance - ASTM D 943 </vt:lpstr>
      <vt:lpstr>Oxidation Resistance - ASTM D 943</vt:lpstr>
      <vt:lpstr>Wear Protection Tests</vt:lpstr>
      <vt:lpstr>Shear Stability - VW Shear Test</vt:lpstr>
      <vt:lpstr>Fire-resistant Fluid – Safety tips</vt:lpstr>
      <vt:lpstr>Tribol® SW 1066 – High Performance Slideway Oil</vt:lpstr>
      <vt:lpstr>Tribol® SW 1066</vt:lpstr>
      <vt:lpstr>Low Coolant Entrainment</vt:lpstr>
      <vt:lpstr>Key Benefits of Low Entrainment</vt:lpstr>
      <vt:lpstr>Improved Wear Protection</vt:lpstr>
      <vt:lpstr>Unsurpassed Rust Protection</vt:lpstr>
      <vt:lpstr>Aircol™ SR – Long Life Synthetic Compressor Oil</vt:lpstr>
      <vt:lpstr>Aircol™ SR - Properties</vt:lpstr>
      <vt:lpstr>Aircol™ SR – Features and Benefits</vt:lpstr>
      <vt:lpstr>Competitive Comparison</vt:lpstr>
      <vt:lpstr>Molub-Alloy® 860 ES – Heavy Duty High Performance Grease</vt:lpstr>
      <vt:lpstr>Molub-Alloy® 860 ES - Properties</vt:lpstr>
      <vt:lpstr>Molub-Alloy® 860 ES – Features and Benefits</vt:lpstr>
      <vt:lpstr>Molub-Alloy® 860 ES - Applications</vt:lpstr>
      <vt:lpstr>Molub-Alloy® 860 vs Conventional Grease</vt:lpstr>
      <vt:lpstr>Molub-Alloy® 860 vs “Premium” Grease</vt:lpstr>
      <vt:lpstr>Services</vt:lpstr>
      <vt:lpstr>Services</vt:lpstr>
      <vt:lpstr>Lab Testing</vt:lpstr>
      <vt:lpstr>Product and Marketing Support</vt:lpstr>
      <vt:lpstr>Activity set</vt:lpstr>
      <vt:lpstr>Lube Oil Analysis</vt:lpstr>
      <vt:lpstr>Grease Analysis</vt:lpstr>
      <vt:lpstr>Metalworking Fluid Analysis</vt:lpstr>
      <vt:lpstr>Microbiological Analysis</vt:lpstr>
      <vt:lpstr>Analytical Capabilities</vt:lpstr>
      <vt:lpstr>Routine Used Fluid Analysis</vt:lpstr>
      <vt:lpstr>LSR (Laboratory Service Report) Analysis</vt:lpstr>
      <vt:lpstr>Castrol Machining Center</vt:lpstr>
      <vt:lpstr>Machining Test Center</vt:lpstr>
      <vt:lpstr>Machining Test Center - Capabilities</vt:lpstr>
      <vt:lpstr>Machining Center - Measurable performance</vt:lpstr>
      <vt:lpstr>Machining Center - Results</vt:lpstr>
      <vt:lpstr>Case Study - Automotive</vt:lpstr>
      <vt:lpstr>Case Study - Automotive</vt:lpstr>
      <vt:lpstr>Case Study - Cast Aluminum Drill Test</vt:lpstr>
      <vt:lpstr>Case Study - Thread Forming</vt:lpstr>
      <vt:lpstr>Other Services</vt:lpstr>
      <vt:lpstr>Training &amp; On-Site Support</vt:lpstr>
      <vt:lpstr>Field Application Engineers</vt:lpstr>
      <vt:lpstr>Technical Help Desk</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Spence</dc:creator>
  <cp:lastModifiedBy>Rupay, Valdo</cp:lastModifiedBy>
  <cp:revision>184</cp:revision>
  <cp:lastPrinted>2016-10-19T15:20:10Z</cp:lastPrinted>
  <dcterms:created xsi:type="dcterms:W3CDTF">2016-01-08T16:59:13Z</dcterms:created>
  <dcterms:modified xsi:type="dcterms:W3CDTF">2016-10-19T15:26:16Z</dcterms:modified>
</cp:coreProperties>
</file>